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1130" r:id="rId2"/>
    <p:sldId id="1203" r:id="rId3"/>
    <p:sldId id="304" r:id="rId4"/>
    <p:sldId id="1131" r:id="rId5"/>
    <p:sldId id="1144" r:id="rId6"/>
    <p:sldId id="1145" r:id="rId7"/>
    <p:sldId id="288" r:id="rId8"/>
    <p:sldId id="838" r:id="rId9"/>
    <p:sldId id="1147" r:id="rId10"/>
    <p:sldId id="258" r:id="rId11"/>
    <p:sldId id="788" r:id="rId12"/>
    <p:sldId id="796" r:id="rId13"/>
    <p:sldId id="789" r:id="rId14"/>
    <p:sldId id="1178" r:id="rId15"/>
    <p:sldId id="1179" r:id="rId16"/>
    <p:sldId id="790" r:id="rId17"/>
    <p:sldId id="1180" r:id="rId18"/>
    <p:sldId id="1181" r:id="rId19"/>
    <p:sldId id="797" r:id="rId20"/>
    <p:sldId id="1182" r:id="rId21"/>
    <p:sldId id="791" r:id="rId22"/>
    <p:sldId id="1204" r:id="rId23"/>
    <p:sldId id="1184" r:id="rId24"/>
    <p:sldId id="1010" r:id="rId25"/>
    <p:sldId id="1032" r:id="rId26"/>
    <p:sldId id="1185" r:id="rId27"/>
    <p:sldId id="1186" r:id="rId28"/>
    <p:sldId id="1187" r:id="rId29"/>
    <p:sldId id="1188" r:id="rId30"/>
    <p:sldId id="1189" r:id="rId31"/>
    <p:sldId id="1190" r:id="rId32"/>
    <p:sldId id="1191" r:id="rId33"/>
    <p:sldId id="1192" r:id="rId34"/>
    <p:sldId id="1193" r:id="rId35"/>
    <p:sldId id="1194" r:id="rId36"/>
    <p:sldId id="1133" r:id="rId37"/>
    <p:sldId id="256" r:id="rId38"/>
    <p:sldId id="263" r:id="rId39"/>
    <p:sldId id="259" r:id="rId40"/>
    <p:sldId id="1210" r:id="rId41"/>
    <p:sldId id="260" r:id="rId42"/>
    <p:sldId id="261" r:id="rId43"/>
    <p:sldId id="1211" r:id="rId44"/>
    <p:sldId id="1212" r:id="rId45"/>
    <p:sldId id="257" r:id="rId46"/>
    <p:sldId id="1213" r:id="rId47"/>
    <p:sldId id="1214" r:id="rId48"/>
    <p:sldId id="1215" r:id="rId49"/>
    <p:sldId id="1216" r:id="rId50"/>
    <p:sldId id="1217" r:id="rId51"/>
    <p:sldId id="1218" r:id="rId52"/>
    <p:sldId id="1219" r:id="rId53"/>
    <p:sldId id="262" r:id="rId54"/>
    <p:sldId id="1220" r:id="rId55"/>
    <p:sldId id="1221" r:id="rId56"/>
    <p:sldId id="1156" r:id="rId57"/>
    <p:sldId id="1157" r:id="rId58"/>
    <p:sldId id="1135" r:id="rId59"/>
    <p:sldId id="1158" r:id="rId60"/>
    <p:sldId id="1196" r:id="rId61"/>
    <p:sldId id="1159" r:id="rId62"/>
    <p:sldId id="1205" r:id="rId63"/>
    <p:sldId id="1160" r:id="rId64"/>
    <p:sldId id="1200" r:id="rId65"/>
    <p:sldId id="1161" r:id="rId66"/>
    <p:sldId id="1201" r:id="rId67"/>
    <p:sldId id="1202" r:id="rId68"/>
    <p:sldId id="1177" r:id="rId69"/>
    <p:sldId id="1148" r:id="rId70"/>
    <p:sldId id="1206" r:id="rId71"/>
    <p:sldId id="1207" r:id="rId72"/>
    <p:sldId id="1208" r:id="rId73"/>
    <p:sldId id="1162" r:id="rId74"/>
    <p:sldId id="1163" r:id="rId75"/>
    <p:sldId id="1164" r:id="rId76"/>
    <p:sldId id="1165" r:id="rId77"/>
    <p:sldId id="1166" r:id="rId78"/>
    <p:sldId id="1167" r:id="rId79"/>
    <p:sldId id="1168" r:id="rId80"/>
    <p:sldId id="1139" r:id="rId81"/>
    <p:sldId id="1246" r:id="rId82"/>
    <p:sldId id="281" r:id="rId83"/>
    <p:sldId id="282" r:id="rId84"/>
    <p:sldId id="283" r:id="rId85"/>
    <p:sldId id="284" r:id="rId86"/>
    <p:sldId id="285" r:id="rId87"/>
    <p:sldId id="286" r:id="rId88"/>
    <p:sldId id="287" r:id="rId89"/>
    <p:sldId id="1247" r:id="rId90"/>
    <p:sldId id="289" r:id="rId91"/>
    <p:sldId id="1000" r:id="rId92"/>
    <p:sldId id="293" r:id="rId93"/>
    <p:sldId id="1021" r:id="rId94"/>
    <p:sldId id="294" r:id="rId95"/>
    <p:sldId id="295" r:id="rId96"/>
    <p:sldId id="296" r:id="rId97"/>
    <p:sldId id="297" r:id="rId98"/>
    <p:sldId id="298" r:id="rId99"/>
    <p:sldId id="299" r:id="rId100"/>
    <p:sldId id="300" r:id="rId101"/>
    <p:sldId id="301" r:id="rId102"/>
    <p:sldId id="302" r:id="rId103"/>
    <p:sldId id="999" r:id="rId104"/>
    <p:sldId id="1248" r:id="rId105"/>
    <p:sldId id="1249" r:id="rId106"/>
    <p:sldId id="1250" r:id="rId107"/>
    <p:sldId id="1017" r:id="rId108"/>
    <p:sldId id="1019" r:id="rId109"/>
    <p:sldId id="1020" r:id="rId110"/>
    <p:sldId id="1229" r:id="rId111"/>
    <p:sldId id="1251" r:id="rId112"/>
    <p:sldId id="323" r:id="rId113"/>
    <p:sldId id="2168" r:id="rId114"/>
    <p:sldId id="322" r:id="rId115"/>
    <p:sldId id="2169" r:id="rId116"/>
    <p:sldId id="2170" r:id="rId117"/>
    <p:sldId id="2171" r:id="rId118"/>
    <p:sldId id="2172" r:id="rId119"/>
    <p:sldId id="2173" r:id="rId120"/>
    <p:sldId id="425" r:id="rId121"/>
    <p:sldId id="426" r:id="rId122"/>
    <p:sldId id="427" r:id="rId123"/>
    <p:sldId id="353" r:id="rId124"/>
    <p:sldId id="265" r:id="rId125"/>
    <p:sldId id="428" r:id="rId126"/>
    <p:sldId id="422" r:id="rId127"/>
    <p:sldId id="438" r:id="rId128"/>
    <p:sldId id="1230" r:id="rId129"/>
    <p:sldId id="445" r:id="rId130"/>
    <p:sldId id="443" r:id="rId131"/>
    <p:sldId id="444" r:id="rId132"/>
    <p:sldId id="442" r:id="rId133"/>
    <p:sldId id="446" r:id="rId134"/>
  </p:sldIdLst>
  <p:sldSz cx="9144000" cy="6858000" type="screen4x3"/>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171AC-3379-427A-947F-C3E3CE73C169}" v="2" dt="2020-01-07T21:43:52.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2" autoAdjust="0"/>
    <p:restoredTop sz="86408" autoAdjust="0"/>
  </p:normalViewPr>
  <p:slideViewPr>
    <p:cSldViewPr>
      <p:cViewPr varScale="1">
        <p:scale>
          <a:sx n="99" d="100"/>
          <a:sy n="99" d="100"/>
        </p:scale>
        <p:origin x="1542" y="90"/>
      </p:cViewPr>
      <p:guideLst>
        <p:guide orient="horz" pos="2160"/>
        <p:guide pos="2880"/>
      </p:guideLst>
    </p:cSldViewPr>
  </p:slideViewPr>
  <p:outlineViewPr>
    <p:cViewPr>
      <p:scale>
        <a:sx n="33" d="100"/>
        <a:sy n="33" d="100"/>
      </p:scale>
      <p:origin x="0" y="-57688"/>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22"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23"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325311C-FAB1-4677-BBA1-6AEEF65A9D2E}"/>
    <pc:docChg chg="modSld">
      <pc:chgData name="" userId="" providerId="" clId="Web-{4325311C-FAB1-4677-BBA1-6AEEF65A9D2E}" dt="2019-01-09T07:44:34.030" v="10" actId="20577"/>
      <pc:docMkLst>
        <pc:docMk/>
      </pc:docMkLst>
      <pc:sldChg chg="modSp">
        <pc:chgData name="" userId="" providerId="" clId="Web-{4325311C-FAB1-4677-BBA1-6AEEF65A9D2E}" dt="2019-01-09T07:44:31.842" v="8" actId="20577"/>
        <pc:sldMkLst>
          <pc:docMk/>
          <pc:sldMk cId="3971309209" sldId="320"/>
        </pc:sldMkLst>
        <pc:spChg chg="mod">
          <ac:chgData name="" userId="" providerId="" clId="Web-{4325311C-FAB1-4677-BBA1-6AEEF65A9D2E}" dt="2019-01-09T07:44:31.842" v="8" actId="20577"/>
          <ac:spMkLst>
            <pc:docMk/>
            <pc:sldMk cId="3971309209" sldId="320"/>
            <ac:spMk id="3" creationId="{00000000-0000-0000-0000-000000000000}"/>
          </ac:spMkLst>
        </pc:spChg>
      </pc:sldChg>
    </pc:docChg>
  </pc:docChgLst>
  <pc:docChgLst>
    <pc:chgData clId="Web-{657171AC-3379-427A-947F-C3E3CE73C169}"/>
    <pc:docChg chg="addSld sldOrd">
      <pc:chgData name="" userId="" providerId="" clId="Web-{657171AC-3379-427A-947F-C3E3CE73C169}" dt="2020-01-07T21:43:52.165" v="1"/>
      <pc:docMkLst>
        <pc:docMk/>
      </pc:docMkLst>
      <pc:sldChg chg="ord">
        <pc:chgData name="" userId="" providerId="" clId="Web-{657171AC-3379-427A-947F-C3E3CE73C169}" dt="2020-01-07T21:43:52.165" v="1"/>
        <pc:sldMkLst>
          <pc:docMk/>
          <pc:sldMk cId="2131660723" sldId="312"/>
        </pc:sldMkLst>
      </pc:sldChg>
      <pc:sldChg chg="new">
        <pc:chgData name="" userId="" providerId="" clId="Web-{657171AC-3379-427A-947F-C3E3CE73C169}" dt="2020-01-07T21:42:52.991" v="0"/>
        <pc:sldMkLst>
          <pc:docMk/>
          <pc:sldMk cId="2763075486" sldId="109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Users\ortomac\Dropbox\Frakturregistrets%20arbetsgrupp\Ta&#776;ckningsgradsanalyser\2021%20a&#778;rs%20data\Ta&#776;ckningsgrader%20fo&#776;r%202021\2021%20Frakturregistret%20-%20NY%20VERSION%20Vuxna%20Alla%20Frakturer.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ortomac\Dropbox\Frakturregistrets%20arbetsgrupp\Ta&#776;ckningsgradsanalyser\2021%20a&#778;rs%20data\Ta&#776;ckningsgrader%20fo&#776;r%202021\2021%20Frakturregistret%20-%20NY%20VERSION%20Vuxna%20Alla%20Frakturer.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onsj194\Box\Hipsther\SFR%20rRCT%20Hipsther\M&#229;nadsstatistik\M&#229;nadsstatistik%20Hipsther%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onsj194\Box\Hipsther\SFR%20rRCT%20Hipsther\M&#229;nadsstatistik\M&#229;nadsstatistik%20Hipsther%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onsj194\Box\Duality\SFR%20rRCT%20Duality\Ma&#778;nadsstatistik\Ma&#778;nadsstatistik%20Duality%20(monica.sjoholm@surgsci.uu.se).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onsj194\Box\Duality\SFR%20rRCT%20Duality\Ma&#778;nadsstatistik\Ma&#778;nadsstatistik%20Duality%20(monica.sjoholm@surgsci.uu.se).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https://kise-my.sharepoint.com/personal/simon_blixt_ki_se/Documents/Dokument/SunBurst/SunBurst%20progres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9420265775231"/>
          <c:y val="0.21078837236135931"/>
          <c:w val="0.83423196291945201"/>
          <c:h val="0.51793433367998809"/>
        </c:manualLayout>
      </c:layout>
      <c:lineChart>
        <c:grouping val="standard"/>
        <c:varyColors val="0"/>
        <c:ser>
          <c:idx val="0"/>
          <c:order val="0"/>
          <c:tx>
            <c:strRef>
              <c:f>Översikt!$A$6</c:f>
              <c:strCache>
                <c:ptCount val="1"/>
                <c:pt idx="0">
                  <c:v>Kvinnor</c:v>
                </c:pt>
              </c:strCache>
            </c:strRef>
          </c:tx>
          <c:spPr>
            <a:ln>
              <a:solidFill>
                <a:srgbClr val="8D6E97"/>
              </a:solidFill>
              <a:prstDash val="solid"/>
            </a:ln>
          </c:spPr>
          <c:marker>
            <c:symbol val="none"/>
          </c:marker>
          <c:cat>
            <c:strRef>
              <c:f>Översikt!$B$5:$F$5</c:f>
              <c:strCache>
                <c:ptCount val="5"/>
                <c:pt idx="0">
                  <c:v>2017</c:v>
                </c:pt>
                <c:pt idx="1">
                  <c:v>2018</c:v>
                </c:pt>
                <c:pt idx="2">
                  <c:v>2019</c:v>
                </c:pt>
                <c:pt idx="3">
                  <c:v>2020</c:v>
                </c:pt>
                <c:pt idx="4">
                  <c:v>2021</c:v>
                </c:pt>
              </c:strCache>
            </c:strRef>
          </c:cat>
          <c:val>
            <c:numRef>
              <c:f>Översikt!$B$6:$F$6</c:f>
              <c:numCache>
                <c:formatCode>General</c:formatCode>
                <c:ptCount val="5"/>
                <c:pt idx="0">
                  <c:v>47.4</c:v>
                </c:pt>
                <c:pt idx="1">
                  <c:v>46.3</c:v>
                </c:pt>
                <c:pt idx="2">
                  <c:v>52.5</c:v>
                </c:pt>
                <c:pt idx="3">
                  <c:v>64.900000000000006</c:v>
                </c:pt>
                <c:pt idx="4">
                  <c:v>65.5</c:v>
                </c:pt>
              </c:numCache>
            </c:numRef>
          </c:val>
          <c:smooth val="0"/>
          <c:extLst>
            <c:ext xmlns:c16="http://schemas.microsoft.com/office/drawing/2014/chart" uri="{C3380CC4-5D6E-409C-BE32-E72D297353CC}">
              <c16:uniqueId val="{00000000-77EA-FD4B-868F-BDBE3CCB43FA}"/>
            </c:ext>
          </c:extLst>
        </c:ser>
        <c:ser>
          <c:idx val="1"/>
          <c:order val="1"/>
          <c:tx>
            <c:strRef>
              <c:f>Översikt!$A$7</c:f>
              <c:strCache>
                <c:ptCount val="1"/>
                <c:pt idx="0">
                  <c:v>Män</c:v>
                </c:pt>
              </c:strCache>
            </c:strRef>
          </c:tx>
          <c:spPr>
            <a:ln>
              <a:solidFill>
                <a:srgbClr val="4A7729"/>
              </a:solidFill>
              <a:prstDash val="solid"/>
            </a:ln>
          </c:spPr>
          <c:marker>
            <c:symbol val="none"/>
          </c:marker>
          <c:cat>
            <c:strRef>
              <c:f>Översikt!$B$5:$F$5</c:f>
              <c:strCache>
                <c:ptCount val="5"/>
                <c:pt idx="0">
                  <c:v>2017</c:v>
                </c:pt>
                <c:pt idx="1">
                  <c:v>2018</c:v>
                </c:pt>
                <c:pt idx="2">
                  <c:v>2019</c:v>
                </c:pt>
                <c:pt idx="3">
                  <c:v>2020</c:v>
                </c:pt>
                <c:pt idx="4">
                  <c:v>2021</c:v>
                </c:pt>
              </c:strCache>
            </c:strRef>
          </c:cat>
          <c:val>
            <c:numRef>
              <c:f>Översikt!$B$7:$F$7</c:f>
              <c:numCache>
                <c:formatCode>General</c:formatCode>
                <c:ptCount val="5"/>
                <c:pt idx="0">
                  <c:v>44.5</c:v>
                </c:pt>
                <c:pt idx="1">
                  <c:v>43.4</c:v>
                </c:pt>
                <c:pt idx="2">
                  <c:v>49.7</c:v>
                </c:pt>
                <c:pt idx="3">
                  <c:v>60.8</c:v>
                </c:pt>
                <c:pt idx="4">
                  <c:v>61.1</c:v>
                </c:pt>
              </c:numCache>
            </c:numRef>
          </c:val>
          <c:smooth val="0"/>
          <c:extLst>
            <c:ext xmlns:c16="http://schemas.microsoft.com/office/drawing/2014/chart" uri="{C3380CC4-5D6E-409C-BE32-E72D297353CC}">
              <c16:uniqueId val="{00000001-77EA-FD4B-868F-BDBE3CCB43FA}"/>
            </c:ext>
          </c:extLst>
        </c:ser>
        <c:ser>
          <c:idx val="2"/>
          <c:order val="2"/>
          <c:tx>
            <c:strRef>
              <c:f>Översikt!$A$8</c:f>
              <c:strCache>
                <c:ptCount val="1"/>
                <c:pt idx="0">
                  <c:v>Totalt</c:v>
                </c:pt>
              </c:strCache>
            </c:strRef>
          </c:tx>
          <c:spPr>
            <a:ln>
              <a:solidFill>
                <a:srgbClr val="E98300"/>
              </a:solidFill>
              <a:prstDash val="solid"/>
            </a:ln>
          </c:spPr>
          <c:marker>
            <c:symbol val="none"/>
          </c:marker>
          <c:cat>
            <c:strRef>
              <c:f>Översikt!$B$5:$F$5</c:f>
              <c:strCache>
                <c:ptCount val="5"/>
                <c:pt idx="0">
                  <c:v>2017</c:v>
                </c:pt>
                <c:pt idx="1">
                  <c:v>2018</c:v>
                </c:pt>
                <c:pt idx="2">
                  <c:v>2019</c:v>
                </c:pt>
                <c:pt idx="3">
                  <c:v>2020</c:v>
                </c:pt>
                <c:pt idx="4">
                  <c:v>2021</c:v>
                </c:pt>
              </c:strCache>
            </c:strRef>
          </c:cat>
          <c:val>
            <c:numRef>
              <c:f>Översikt!$B$8:$F$8</c:f>
              <c:numCache>
                <c:formatCode>General</c:formatCode>
                <c:ptCount val="5"/>
                <c:pt idx="0">
                  <c:v>46.2</c:v>
                </c:pt>
                <c:pt idx="1">
                  <c:v>45.1</c:v>
                </c:pt>
                <c:pt idx="2">
                  <c:v>51.3</c:v>
                </c:pt>
                <c:pt idx="3">
                  <c:v>63.1</c:v>
                </c:pt>
                <c:pt idx="4">
                  <c:v>63.7</c:v>
                </c:pt>
              </c:numCache>
            </c:numRef>
          </c:val>
          <c:smooth val="0"/>
          <c:extLst>
            <c:ext xmlns:c16="http://schemas.microsoft.com/office/drawing/2014/chart" uri="{C3380CC4-5D6E-409C-BE32-E72D297353CC}">
              <c16:uniqueId val="{00000002-77EA-FD4B-868F-BDBE3CCB43FA}"/>
            </c:ext>
          </c:extLst>
        </c:ser>
        <c:dLbls>
          <c:showLegendKey val="0"/>
          <c:showVal val="0"/>
          <c:showCatName val="0"/>
          <c:showSerName val="0"/>
          <c:showPercent val="0"/>
          <c:showBubbleSize val="0"/>
        </c:dLbls>
        <c:smooth val="0"/>
        <c:axId val="785850296"/>
        <c:axId val="1"/>
      </c:lineChart>
      <c:catAx>
        <c:axId val="785850296"/>
        <c:scaling>
          <c:orientation val="minMax"/>
        </c:scaling>
        <c:delete val="0"/>
        <c:axPos val="b"/>
        <c:numFmt formatCode="General" sourceLinked="1"/>
        <c:majorTickMark val="in"/>
        <c:minorTickMark val="none"/>
        <c:tickLblPos val="nextTo"/>
        <c:spPr>
          <a:ln w="3175">
            <a:solidFill>
              <a:sysClr val="windowText" lastClr="000000"/>
            </a:solidFill>
          </a:ln>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1"/>
        <c:crosses val="autoZero"/>
        <c:auto val="1"/>
        <c:lblAlgn val="ctr"/>
        <c:lblOffset val="100"/>
        <c:noMultiLvlLbl val="0"/>
      </c:catAx>
      <c:valAx>
        <c:axId val="1"/>
        <c:scaling>
          <c:orientation val="minMax"/>
          <c:max val="100"/>
          <c:min val="0"/>
        </c:scaling>
        <c:delete val="0"/>
        <c:axPos val="l"/>
        <c:majorGridlines>
          <c:spPr>
            <a:ln w="3175">
              <a:solidFill>
                <a:srgbClr val="DAD7CB"/>
              </a:solidFill>
            </a:ln>
          </c:spPr>
        </c:majorGridlines>
        <c:numFmt formatCode="0" sourceLinked="0"/>
        <c:majorTickMark val="none"/>
        <c:minorTickMark val="none"/>
        <c:tickLblPos val="nextTo"/>
        <c:spPr>
          <a:ln w="3175">
            <a:solidFill>
              <a:sysClr val="windowText" lastClr="000000"/>
            </a:solidFill>
          </a:ln>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785850296"/>
        <c:crosses val="autoZero"/>
        <c:crossBetween val="between"/>
        <c:majorUnit val="10"/>
      </c:valAx>
      <c:spPr>
        <a:solidFill>
          <a:srgbClr val="FFFFFF"/>
        </a:solidFill>
        <a:ln w="3175">
          <a:solidFill>
            <a:sysClr val="windowText" lastClr="000000"/>
          </a:solidFill>
        </a:ln>
      </c:spPr>
    </c:plotArea>
    <c:legend>
      <c:legendPos val="b"/>
      <c:layout>
        <c:manualLayout>
          <c:xMode val="edge"/>
          <c:yMode val="edge"/>
          <c:x val="0.26339210480534309"/>
          <c:y val="0.82768563363541825"/>
          <c:w val="0.53076735725037261"/>
          <c:h val="5.9033130292675651E-2"/>
        </c:manualLayout>
      </c:layout>
      <c:overlay val="0"/>
      <c:txPr>
        <a:bodyPr/>
        <a:lstStyle/>
        <a:p>
          <a:pPr>
            <a:defRPr sz="640" b="0" i="0" u="none" strike="noStrike" baseline="0">
              <a:solidFill>
                <a:srgbClr val="000000"/>
              </a:solidFill>
              <a:latin typeface="Century Gothic"/>
              <a:ea typeface="Century Gothic"/>
              <a:cs typeface="Century Gothic"/>
            </a:defRPr>
          </a:pPr>
          <a:endParaRPr lang="sv-SE"/>
        </a:p>
      </c:txPr>
    </c:legend>
    <c:plotVisOnly val="1"/>
    <c:dispBlanksAs val="gap"/>
    <c:showDLblsOverMax val="0"/>
  </c:chart>
  <c:spPr>
    <a:solidFill>
      <a:srgbClr val="DAD7CB"/>
    </a:solidFill>
    <a:ln w="0">
      <a:noFill/>
    </a:ln>
  </c:spPr>
  <c:txPr>
    <a:bodyPr/>
    <a:lstStyle/>
    <a:p>
      <a:pPr>
        <a:defRPr sz="700" b="0" i="0" u="none" strike="noStrike" baseline="0">
          <a:solidFill>
            <a:srgbClr val="000000"/>
          </a:solidFill>
          <a:latin typeface="Century Gothic"/>
          <a:ea typeface="Century Gothic"/>
          <a:cs typeface="Century Gothic"/>
        </a:defRPr>
      </a:pPr>
      <a:endParaRPr lang="sv-S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17541557305338E-2"/>
          <c:y val="0.18190483134052685"/>
          <c:w val="0.9025269028871391"/>
          <c:h val="0.67197360746573342"/>
        </c:manualLayout>
      </c:layout>
      <c:barChart>
        <c:barDir val="bar"/>
        <c:grouping val="percentStacked"/>
        <c:varyColors val="0"/>
        <c:ser>
          <c:idx val="0"/>
          <c:order val="0"/>
          <c:tx>
            <c:strRef>
              <c:f>Översikt!$E$19</c:f>
              <c:strCache>
                <c:ptCount val="1"/>
                <c:pt idx="0">
                  <c:v>Matchar, finns i båda registren</c:v>
                </c:pt>
              </c:strCache>
            </c:strRef>
          </c:tx>
          <c:spPr>
            <a:solidFill>
              <a:schemeClr val="accent4">
                <a:lumMod val="75000"/>
                <a:lumOff val="25000"/>
              </a:schemeClr>
            </a:solidFill>
            <a:ln w="25400">
              <a:noFill/>
            </a:ln>
          </c:spPr>
          <c:invertIfNegative val="0"/>
          <c:dPt>
            <c:idx val="7"/>
            <c:invertIfNegative val="0"/>
            <c:bubble3D val="0"/>
            <c:extLst>
              <c:ext xmlns:c16="http://schemas.microsoft.com/office/drawing/2014/chart" uri="{C3380CC4-5D6E-409C-BE32-E72D297353CC}">
                <c16:uniqueId val="{00000000-F767-0849-84DA-3A1843592CBE}"/>
              </c:ext>
            </c:extLst>
          </c:dPt>
          <c:dPt>
            <c:idx val="8"/>
            <c:invertIfNegative val="0"/>
            <c:bubble3D val="0"/>
            <c:spPr>
              <a:solidFill>
                <a:srgbClr val="ED8B00"/>
              </a:solidFill>
              <a:ln w="25400">
                <a:noFill/>
              </a:ln>
            </c:spPr>
            <c:extLst>
              <c:ext xmlns:c16="http://schemas.microsoft.com/office/drawing/2014/chart" uri="{C3380CC4-5D6E-409C-BE32-E72D297353CC}">
                <c16:uniqueId val="{00000002-F767-0849-84DA-3A1843592CBE}"/>
              </c:ext>
            </c:extLst>
          </c:dPt>
          <c:dPt>
            <c:idx val="9"/>
            <c:invertIfNegative val="0"/>
            <c:bubble3D val="0"/>
            <c:extLst>
              <c:ext xmlns:c16="http://schemas.microsoft.com/office/drawing/2014/chart" uri="{C3380CC4-5D6E-409C-BE32-E72D297353CC}">
                <c16:uniqueId val="{00000003-F767-0849-84DA-3A1843592CBE}"/>
              </c:ext>
            </c:extLst>
          </c:dPt>
          <c:dPt>
            <c:idx val="10"/>
            <c:invertIfNegative val="0"/>
            <c:bubble3D val="0"/>
            <c:extLst>
              <c:ext xmlns:c16="http://schemas.microsoft.com/office/drawing/2014/chart" uri="{C3380CC4-5D6E-409C-BE32-E72D297353CC}">
                <c16:uniqueId val="{00000004-F767-0849-84DA-3A1843592CBE}"/>
              </c:ext>
            </c:extLst>
          </c:dPt>
          <c:dPt>
            <c:idx val="11"/>
            <c:invertIfNegative val="0"/>
            <c:bubble3D val="0"/>
            <c:extLst>
              <c:ext xmlns:c16="http://schemas.microsoft.com/office/drawing/2014/chart" uri="{C3380CC4-5D6E-409C-BE32-E72D297353CC}">
                <c16:uniqueId val="{00000005-F767-0849-84DA-3A1843592CBE}"/>
              </c:ext>
            </c:extLst>
          </c:dPt>
          <c:dPt>
            <c:idx val="12"/>
            <c:invertIfNegative val="0"/>
            <c:bubble3D val="0"/>
            <c:extLst>
              <c:ext xmlns:c16="http://schemas.microsoft.com/office/drawing/2014/chart" uri="{C3380CC4-5D6E-409C-BE32-E72D297353CC}">
                <c16:uniqueId val="{00000006-F767-0849-84DA-3A1843592CBE}"/>
              </c:ext>
            </c:extLst>
          </c:dPt>
          <c:dPt>
            <c:idx val="14"/>
            <c:invertIfNegative val="0"/>
            <c:bubble3D val="0"/>
            <c:extLst>
              <c:ext xmlns:c16="http://schemas.microsoft.com/office/drawing/2014/chart" uri="{C3380CC4-5D6E-409C-BE32-E72D297353CC}">
                <c16:uniqueId val="{00000007-F767-0849-84DA-3A1843592CBE}"/>
              </c:ext>
            </c:extLst>
          </c:dPt>
          <c:cat>
            <c:strRef>
              <c:f>Översikt!$A$20:$A$41</c:f>
              <c:strCache>
                <c:ptCount val="22"/>
                <c:pt idx="0">
                  <c:v>Östergötland</c:v>
                </c:pt>
                <c:pt idx="1">
                  <c:v>Stockholm</c:v>
                </c:pt>
                <c:pt idx="2">
                  <c:v>Norrbotten</c:v>
                </c:pt>
                <c:pt idx="3">
                  <c:v>Västernorrland</c:v>
                </c:pt>
                <c:pt idx="4">
                  <c:v>Örebro</c:v>
                </c:pt>
                <c:pt idx="5">
                  <c:v>Västmanland</c:v>
                </c:pt>
                <c:pt idx="6">
                  <c:v>Kronoberg</c:v>
                </c:pt>
                <c:pt idx="7">
                  <c:v>Skåne</c:v>
                </c:pt>
                <c:pt idx="8">
                  <c:v>RIKET</c:v>
                </c:pt>
                <c:pt idx="9">
                  <c:v>Uppsala</c:v>
                </c:pt>
                <c:pt idx="10">
                  <c:v>Gävleborg</c:v>
                </c:pt>
                <c:pt idx="11">
                  <c:v>Halland</c:v>
                </c:pt>
                <c:pt idx="12">
                  <c:v>Jönköping</c:v>
                </c:pt>
                <c:pt idx="13">
                  <c:v>Kalmar</c:v>
                </c:pt>
                <c:pt idx="14">
                  <c:v>Gotland</c:v>
                </c:pt>
                <c:pt idx="15">
                  <c:v>Västra Götaland</c:v>
                </c:pt>
                <c:pt idx="16">
                  <c:v>Södermanland</c:v>
                </c:pt>
                <c:pt idx="17">
                  <c:v>Dalarna</c:v>
                </c:pt>
                <c:pt idx="18">
                  <c:v>Västerbotten</c:v>
                </c:pt>
                <c:pt idx="19">
                  <c:v>Värmland</c:v>
                </c:pt>
                <c:pt idx="20">
                  <c:v>Jämtland</c:v>
                </c:pt>
                <c:pt idx="21">
                  <c:v>Blekinge</c:v>
                </c:pt>
              </c:strCache>
            </c:strRef>
          </c:cat>
          <c:val>
            <c:numRef>
              <c:f>Översikt!$E$20:$E$41</c:f>
              <c:numCache>
                <c:formatCode>General</c:formatCode>
                <c:ptCount val="22"/>
                <c:pt idx="0">
                  <c:v>24.8</c:v>
                </c:pt>
                <c:pt idx="1">
                  <c:v>44.2</c:v>
                </c:pt>
                <c:pt idx="2">
                  <c:v>51.9</c:v>
                </c:pt>
                <c:pt idx="3">
                  <c:v>56.4</c:v>
                </c:pt>
                <c:pt idx="4">
                  <c:v>57.5</c:v>
                </c:pt>
                <c:pt idx="5">
                  <c:v>57.5</c:v>
                </c:pt>
                <c:pt idx="6">
                  <c:v>61.4</c:v>
                </c:pt>
                <c:pt idx="7">
                  <c:v>60.3</c:v>
                </c:pt>
                <c:pt idx="8">
                  <c:v>61.3</c:v>
                </c:pt>
                <c:pt idx="9">
                  <c:v>59.7</c:v>
                </c:pt>
                <c:pt idx="10">
                  <c:v>63.8</c:v>
                </c:pt>
                <c:pt idx="11">
                  <c:v>66.099999999999994</c:v>
                </c:pt>
                <c:pt idx="12">
                  <c:v>70.099999999999994</c:v>
                </c:pt>
                <c:pt idx="13">
                  <c:v>71.099999999999994</c:v>
                </c:pt>
                <c:pt idx="14">
                  <c:v>72.7</c:v>
                </c:pt>
                <c:pt idx="15">
                  <c:v>73.5</c:v>
                </c:pt>
                <c:pt idx="16">
                  <c:v>71.5</c:v>
                </c:pt>
                <c:pt idx="17">
                  <c:v>73.8</c:v>
                </c:pt>
                <c:pt idx="18">
                  <c:v>75.099999999999994</c:v>
                </c:pt>
                <c:pt idx="19">
                  <c:v>83.5</c:v>
                </c:pt>
                <c:pt idx="20">
                  <c:v>83.7</c:v>
                </c:pt>
                <c:pt idx="21">
                  <c:v>83.8</c:v>
                </c:pt>
              </c:numCache>
            </c:numRef>
          </c:val>
          <c:extLst>
            <c:ext xmlns:c16="http://schemas.microsoft.com/office/drawing/2014/chart" uri="{C3380CC4-5D6E-409C-BE32-E72D297353CC}">
              <c16:uniqueId val="{00000008-F767-0849-84DA-3A1843592CBE}"/>
            </c:ext>
          </c:extLst>
        </c:ser>
        <c:ser>
          <c:idx val="1"/>
          <c:order val="1"/>
          <c:tx>
            <c:strRef>
              <c:f>Översikt!$F$19</c:f>
              <c:strCache>
                <c:ptCount val="1"/>
                <c:pt idx="0">
                  <c:v>Endast Frakturregistret</c:v>
                </c:pt>
              </c:strCache>
            </c:strRef>
          </c:tx>
          <c:spPr>
            <a:solidFill>
              <a:srgbClr val="002B45"/>
            </a:solidFill>
          </c:spPr>
          <c:invertIfNegative val="0"/>
          <c:dPt>
            <c:idx val="8"/>
            <c:invertIfNegative val="0"/>
            <c:bubble3D val="0"/>
            <c:spPr>
              <a:solidFill>
                <a:srgbClr val="754200"/>
              </a:solidFill>
            </c:spPr>
            <c:extLst>
              <c:ext xmlns:c16="http://schemas.microsoft.com/office/drawing/2014/chart" uri="{C3380CC4-5D6E-409C-BE32-E72D297353CC}">
                <c16:uniqueId val="{0000000A-F767-0849-84DA-3A1843592CBE}"/>
              </c:ext>
            </c:extLst>
          </c:dPt>
          <c:cat>
            <c:strRef>
              <c:f>Översikt!$A$20:$A$41</c:f>
              <c:strCache>
                <c:ptCount val="22"/>
                <c:pt idx="0">
                  <c:v>Östergötland</c:v>
                </c:pt>
                <c:pt idx="1">
                  <c:v>Stockholm</c:v>
                </c:pt>
                <c:pt idx="2">
                  <c:v>Norrbotten</c:v>
                </c:pt>
                <c:pt idx="3">
                  <c:v>Västernorrland</c:v>
                </c:pt>
                <c:pt idx="4">
                  <c:v>Örebro</c:v>
                </c:pt>
                <c:pt idx="5">
                  <c:v>Västmanland</c:v>
                </c:pt>
                <c:pt idx="6">
                  <c:v>Kronoberg</c:v>
                </c:pt>
                <c:pt idx="7">
                  <c:v>Skåne</c:v>
                </c:pt>
                <c:pt idx="8">
                  <c:v>RIKET</c:v>
                </c:pt>
                <c:pt idx="9">
                  <c:v>Uppsala</c:v>
                </c:pt>
                <c:pt idx="10">
                  <c:v>Gävleborg</c:v>
                </c:pt>
                <c:pt idx="11">
                  <c:v>Halland</c:v>
                </c:pt>
                <c:pt idx="12">
                  <c:v>Jönköping</c:v>
                </c:pt>
                <c:pt idx="13">
                  <c:v>Kalmar</c:v>
                </c:pt>
                <c:pt idx="14">
                  <c:v>Gotland</c:v>
                </c:pt>
                <c:pt idx="15">
                  <c:v>Västra Götaland</c:v>
                </c:pt>
                <c:pt idx="16">
                  <c:v>Södermanland</c:v>
                </c:pt>
                <c:pt idx="17">
                  <c:v>Dalarna</c:v>
                </c:pt>
                <c:pt idx="18">
                  <c:v>Västerbotten</c:v>
                </c:pt>
                <c:pt idx="19">
                  <c:v>Värmland</c:v>
                </c:pt>
                <c:pt idx="20">
                  <c:v>Jämtland</c:v>
                </c:pt>
                <c:pt idx="21">
                  <c:v>Blekinge</c:v>
                </c:pt>
              </c:strCache>
            </c:strRef>
          </c:cat>
          <c:val>
            <c:numRef>
              <c:f>Översikt!$F$20:$F$41</c:f>
              <c:numCache>
                <c:formatCode>General</c:formatCode>
                <c:ptCount val="22"/>
                <c:pt idx="0">
                  <c:v>0.3</c:v>
                </c:pt>
                <c:pt idx="1">
                  <c:v>2.4</c:v>
                </c:pt>
                <c:pt idx="2">
                  <c:v>1.2</c:v>
                </c:pt>
                <c:pt idx="3">
                  <c:v>1.4</c:v>
                </c:pt>
                <c:pt idx="4">
                  <c:v>1.2</c:v>
                </c:pt>
                <c:pt idx="5">
                  <c:v>1.1000000000000001</c:v>
                </c:pt>
                <c:pt idx="6">
                  <c:v>1.2</c:v>
                </c:pt>
                <c:pt idx="7">
                  <c:v>2.2999999999999998</c:v>
                </c:pt>
                <c:pt idx="8">
                  <c:v>2.4</c:v>
                </c:pt>
                <c:pt idx="9">
                  <c:v>4</c:v>
                </c:pt>
                <c:pt idx="10">
                  <c:v>3.8</c:v>
                </c:pt>
                <c:pt idx="11">
                  <c:v>2.1</c:v>
                </c:pt>
                <c:pt idx="12">
                  <c:v>3</c:v>
                </c:pt>
                <c:pt idx="13">
                  <c:v>2.2999999999999998</c:v>
                </c:pt>
                <c:pt idx="14">
                  <c:v>2.6</c:v>
                </c:pt>
                <c:pt idx="15">
                  <c:v>2</c:v>
                </c:pt>
                <c:pt idx="16">
                  <c:v>4.7</c:v>
                </c:pt>
                <c:pt idx="17">
                  <c:v>2.7</c:v>
                </c:pt>
                <c:pt idx="18">
                  <c:v>3.6</c:v>
                </c:pt>
                <c:pt idx="19">
                  <c:v>3.2</c:v>
                </c:pt>
                <c:pt idx="20">
                  <c:v>3.5</c:v>
                </c:pt>
                <c:pt idx="21">
                  <c:v>5.8</c:v>
                </c:pt>
              </c:numCache>
            </c:numRef>
          </c:val>
          <c:extLst>
            <c:ext xmlns:c16="http://schemas.microsoft.com/office/drawing/2014/chart" uri="{C3380CC4-5D6E-409C-BE32-E72D297353CC}">
              <c16:uniqueId val="{0000000B-F767-0849-84DA-3A1843592CBE}"/>
            </c:ext>
          </c:extLst>
        </c:ser>
        <c:ser>
          <c:idx val="2"/>
          <c:order val="2"/>
          <c:tx>
            <c:strRef>
              <c:f>Översikt!$G$19</c:f>
              <c:strCache>
                <c:ptCount val="1"/>
                <c:pt idx="0">
                  <c:v>Endast patientregistret</c:v>
                </c:pt>
              </c:strCache>
            </c:strRef>
          </c:tx>
          <c:invertIfNegative val="0"/>
          <c:dPt>
            <c:idx val="8"/>
            <c:invertIfNegative val="0"/>
            <c:bubble3D val="0"/>
            <c:spPr>
              <a:solidFill>
                <a:srgbClr val="F6CD99"/>
              </a:solidFill>
            </c:spPr>
            <c:extLst>
              <c:ext xmlns:c16="http://schemas.microsoft.com/office/drawing/2014/chart" uri="{C3380CC4-5D6E-409C-BE32-E72D297353CC}">
                <c16:uniqueId val="{0000000D-F767-0849-84DA-3A1843592CBE}"/>
              </c:ext>
            </c:extLst>
          </c:dPt>
          <c:cat>
            <c:strRef>
              <c:f>Översikt!$A$20:$A$41</c:f>
              <c:strCache>
                <c:ptCount val="22"/>
                <c:pt idx="0">
                  <c:v>Östergötland</c:v>
                </c:pt>
                <c:pt idx="1">
                  <c:v>Stockholm</c:v>
                </c:pt>
                <c:pt idx="2">
                  <c:v>Norrbotten</c:v>
                </c:pt>
                <c:pt idx="3">
                  <c:v>Västernorrland</c:v>
                </c:pt>
                <c:pt idx="4">
                  <c:v>Örebro</c:v>
                </c:pt>
                <c:pt idx="5">
                  <c:v>Västmanland</c:v>
                </c:pt>
                <c:pt idx="6">
                  <c:v>Kronoberg</c:v>
                </c:pt>
                <c:pt idx="7">
                  <c:v>Skåne</c:v>
                </c:pt>
                <c:pt idx="8">
                  <c:v>RIKET</c:v>
                </c:pt>
                <c:pt idx="9">
                  <c:v>Uppsala</c:v>
                </c:pt>
                <c:pt idx="10">
                  <c:v>Gävleborg</c:v>
                </c:pt>
                <c:pt idx="11">
                  <c:v>Halland</c:v>
                </c:pt>
                <c:pt idx="12">
                  <c:v>Jönköping</c:v>
                </c:pt>
                <c:pt idx="13">
                  <c:v>Kalmar</c:v>
                </c:pt>
                <c:pt idx="14">
                  <c:v>Gotland</c:v>
                </c:pt>
                <c:pt idx="15">
                  <c:v>Västra Götaland</c:v>
                </c:pt>
                <c:pt idx="16">
                  <c:v>Södermanland</c:v>
                </c:pt>
                <c:pt idx="17">
                  <c:v>Dalarna</c:v>
                </c:pt>
                <c:pt idx="18">
                  <c:v>Västerbotten</c:v>
                </c:pt>
                <c:pt idx="19">
                  <c:v>Värmland</c:v>
                </c:pt>
                <c:pt idx="20">
                  <c:v>Jämtland</c:v>
                </c:pt>
                <c:pt idx="21">
                  <c:v>Blekinge</c:v>
                </c:pt>
              </c:strCache>
            </c:strRef>
          </c:cat>
          <c:val>
            <c:numRef>
              <c:f>Översikt!$G$20:$G$41</c:f>
              <c:numCache>
                <c:formatCode>General</c:formatCode>
                <c:ptCount val="22"/>
                <c:pt idx="0">
                  <c:v>74.900000000000006</c:v>
                </c:pt>
                <c:pt idx="1">
                  <c:v>53.4</c:v>
                </c:pt>
                <c:pt idx="2">
                  <c:v>46.9</c:v>
                </c:pt>
                <c:pt idx="3">
                  <c:v>42.2</c:v>
                </c:pt>
                <c:pt idx="4">
                  <c:v>41.4</c:v>
                </c:pt>
                <c:pt idx="5">
                  <c:v>41.4</c:v>
                </c:pt>
                <c:pt idx="6">
                  <c:v>37.4</c:v>
                </c:pt>
                <c:pt idx="7">
                  <c:v>37.4</c:v>
                </c:pt>
                <c:pt idx="8">
                  <c:v>36.299999999999997</c:v>
                </c:pt>
                <c:pt idx="9">
                  <c:v>36.299999999999997</c:v>
                </c:pt>
                <c:pt idx="10">
                  <c:v>32.5</c:v>
                </c:pt>
                <c:pt idx="11">
                  <c:v>31.7</c:v>
                </c:pt>
                <c:pt idx="12">
                  <c:v>26.9</c:v>
                </c:pt>
                <c:pt idx="13">
                  <c:v>26.5</c:v>
                </c:pt>
                <c:pt idx="14">
                  <c:v>24.7</c:v>
                </c:pt>
                <c:pt idx="15">
                  <c:v>24.5</c:v>
                </c:pt>
                <c:pt idx="16">
                  <c:v>23.8</c:v>
                </c:pt>
                <c:pt idx="17">
                  <c:v>23.6</c:v>
                </c:pt>
                <c:pt idx="18">
                  <c:v>21.2</c:v>
                </c:pt>
                <c:pt idx="19">
                  <c:v>13.3</c:v>
                </c:pt>
                <c:pt idx="20">
                  <c:v>12.8</c:v>
                </c:pt>
                <c:pt idx="21">
                  <c:v>10.5</c:v>
                </c:pt>
              </c:numCache>
            </c:numRef>
          </c:val>
          <c:extLst>
            <c:ext xmlns:c16="http://schemas.microsoft.com/office/drawing/2014/chart" uri="{C3380CC4-5D6E-409C-BE32-E72D297353CC}">
              <c16:uniqueId val="{0000000E-F767-0849-84DA-3A1843592CBE}"/>
            </c:ext>
          </c:extLst>
        </c:ser>
        <c:dLbls>
          <c:showLegendKey val="0"/>
          <c:showVal val="0"/>
          <c:showCatName val="0"/>
          <c:showSerName val="0"/>
          <c:showPercent val="0"/>
          <c:showBubbleSize val="0"/>
        </c:dLbls>
        <c:gapWidth val="150"/>
        <c:overlap val="100"/>
        <c:axId val="785856528"/>
        <c:axId val="1"/>
      </c:barChart>
      <c:catAx>
        <c:axId val="785856528"/>
        <c:scaling>
          <c:orientation val="minMax"/>
        </c:scaling>
        <c:delete val="0"/>
        <c:axPos val="l"/>
        <c:numFmt formatCode="General" sourceLinked="1"/>
        <c:majorTickMark val="in"/>
        <c:minorTickMark val="none"/>
        <c:tickLblPos val="nextTo"/>
        <c:spPr>
          <a:noFill/>
          <a:ln w="3175" cap="flat" cmpd="sng" algn="ctr">
            <a:solidFill>
              <a:sysClr val="windowText" lastClr="000000"/>
            </a:solidFill>
            <a:prstDash val="solid"/>
            <a:round/>
          </a:ln>
          <a:effectLst/>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1"/>
        <c:crosses val="autoZero"/>
        <c:auto val="1"/>
        <c:lblAlgn val="ctr"/>
        <c:lblOffset val="100"/>
        <c:noMultiLvlLbl val="0"/>
      </c:catAx>
      <c:valAx>
        <c:axId val="1"/>
        <c:scaling>
          <c:orientation val="minMax"/>
        </c:scaling>
        <c:delete val="0"/>
        <c:axPos val="b"/>
        <c:majorGridlines>
          <c:spPr>
            <a:ln w="3175" cap="flat" cmpd="sng" algn="ctr">
              <a:solidFill>
                <a:srgbClr val="DAD7CB"/>
              </a:solidFill>
              <a:prstDash val="solid"/>
              <a:round/>
            </a:ln>
            <a:effectLst/>
          </c:spPr>
        </c:majorGridlines>
        <c:numFmt formatCode="0%" sourceLinked="1"/>
        <c:majorTickMark val="none"/>
        <c:minorTickMark val="none"/>
        <c:tickLblPos val="nextTo"/>
        <c:spPr>
          <a:noFill/>
          <a:ln w="3175" cap="flat" cmpd="sng" algn="ctr">
            <a:solidFill>
              <a:sysClr val="windowText" lastClr="000000"/>
            </a:solidFill>
            <a:prstDash val="solid"/>
            <a:round/>
          </a:ln>
          <a:effectLst/>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785856528"/>
        <c:crosses val="autoZero"/>
        <c:crossBetween val="between"/>
      </c:valAx>
      <c:spPr>
        <a:solidFill>
          <a:srgbClr val="FFFFFF"/>
        </a:solidFill>
        <a:ln w="3175">
          <a:solidFill>
            <a:sysClr val="windowText" lastClr="000000"/>
          </a:solidFill>
        </a:ln>
        <a:effectLst/>
      </c:spPr>
    </c:plotArea>
    <c:legend>
      <c:legendPos val="b"/>
      <c:layout>
        <c:manualLayout>
          <c:xMode val="edge"/>
          <c:yMode val="edge"/>
          <c:x val="0.1382451074212738"/>
          <c:y val="0.89764547120289206"/>
          <c:w val="0.85997033952845447"/>
          <c:h val="4.2606101124151932E-2"/>
        </c:manualLayout>
      </c:layout>
      <c:overlay val="0"/>
      <c:spPr>
        <a:noFill/>
        <a:ln w="25400">
          <a:noFill/>
        </a:ln>
      </c:spPr>
      <c:txPr>
        <a:bodyPr/>
        <a:lstStyle/>
        <a:p>
          <a:pPr rtl="0">
            <a:defRPr sz="640" b="0" i="0" u="none" strike="noStrike" baseline="0">
              <a:solidFill>
                <a:srgbClr val="000000"/>
              </a:solidFill>
              <a:latin typeface="Century Gothic"/>
              <a:ea typeface="Century Gothic"/>
              <a:cs typeface="Century Gothic"/>
            </a:defRPr>
          </a:pPr>
          <a:endParaRPr lang="sv-SE"/>
        </a:p>
      </c:txPr>
    </c:legend>
    <c:plotVisOnly val="1"/>
    <c:dispBlanksAs val="gap"/>
    <c:showDLblsOverMax val="0"/>
  </c:chart>
  <c:spPr>
    <a:solidFill>
      <a:srgbClr val="DAD7CB"/>
    </a:solidFill>
    <a:ln w="9525">
      <a:noFill/>
    </a:ln>
  </c:spPr>
  <c:txPr>
    <a:bodyPr/>
    <a:lstStyle/>
    <a:p>
      <a:pPr>
        <a:defRPr sz="700" b="0" i="0" u="none" strike="noStrike" baseline="0">
          <a:solidFill>
            <a:srgbClr val="000000"/>
          </a:solidFill>
          <a:latin typeface="Century Gothic"/>
          <a:ea typeface="Century Gothic"/>
          <a:cs typeface="Century Gothic"/>
        </a:defRPr>
      </a:pPr>
      <a:endParaRPr lang="sv-S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a:t>Registerade, screenade och inkluderade per månad 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areaChart>
        <c:grouping val="stacked"/>
        <c:varyColors val="0"/>
        <c:ser>
          <c:idx val="2"/>
          <c:order val="0"/>
          <c:tx>
            <c:strRef>
              <c:f>'2022'!$D$1</c:f>
              <c:strCache>
                <c:ptCount val="1"/>
                <c:pt idx="0">
                  <c:v>Inkluderade </c:v>
                </c:pt>
              </c:strCache>
            </c:strRef>
          </c:tx>
          <c:spPr>
            <a:solidFill>
              <a:schemeClr val="accent4">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'2022'!$D$2:$D$13</c:f>
              <c:numCache>
                <c:formatCode>General</c:formatCode>
                <c:ptCount val="12"/>
                <c:pt idx="0">
                  <c:v>26</c:v>
                </c:pt>
                <c:pt idx="1">
                  <c:v>20</c:v>
                </c:pt>
                <c:pt idx="2">
                  <c:v>24</c:v>
                </c:pt>
                <c:pt idx="3">
                  <c:v>21</c:v>
                </c:pt>
                <c:pt idx="4">
                  <c:v>21</c:v>
                </c:pt>
                <c:pt idx="5">
                  <c:v>28</c:v>
                </c:pt>
                <c:pt idx="6">
                  <c:v>18</c:v>
                </c:pt>
                <c:pt idx="7">
                  <c:v>14</c:v>
                </c:pt>
                <c:pt idx="8">
                  <c:v>28</c:v>
                </c:pt>
                <c:pt idx="9">
                  <c:v>25</c:v>
                </c:pt>
                <c:pt idx="10">
                  <c:v>17</c:v>
                </c:pt>
                <c:pt idx="11">
                  <c:v>18</c:v>
                </c:pt>
              </c:numCache>
            </c:numRef>
          </c:val>
          <c:extLst>
            <c:ext xmlns:c16="http://schemas.microsoft.com/office/drawing/2014/chart" uri="{C3380CC4-5D6E-409C-BE32-E72D297353CC}">
              <c16:uniqueId val="{00000000-258B-470F-951B-76B762547903}"/>
            </c:ext>
          </c:extLst>
        </c:ser>
        <c:ser>
          <c:idx val="1"/>
          <c:order val="1"/>
          <c:tx>
            <c:strRef>
              <c:f>'2022'!$C$1</c:f>
              <c:strCache>
                <c:ptCount val="1"/>
                <c:pt idx="0">
                  <c:v>Screenade </c:v>
                </c:pt>
              </c:strCache>
            </c:strRef>
          </c:tx>
          <c:spPr>
            <a:solidFill>
              <a:schemeClr val="accent5">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'2022'!$C$2:$C$13</c:f>
              <c:numCache>
                <c:formatCode>General</c:formatCode>
                <c:ptCount val="12"/>
                <c:pt idx="0">
                  <c:v>42</c:v>
                </c:pt>
                <c:pt idx="1">
                  <c:v>30</c:v>
                </c:pt>
                <c:pt idx="2">
                  <c:v>46</c:v>
                </c:pt>
                <c:pt idx="3">
                  <c:v>36</c:v>
                </c:pt>
                <c:pt idx="4">
                  <c:v>37</c:v>
                </c:pt>
                <c:pt idx="5">
                  <c:v>39</c:v>
                </c:pt>
                <c:pt idx="6">
                  <c:v>32</c:v>
                </c:pt>
                <c:pt idx="7">
                  <c:v>23</c:v>
                </c:pt>
                <c:pt idx="8">
                  <c:v>42</c:v>
                </c:pt>
                <c:pt idx="9">
                  <c:v>44</c:v>
                </c:pt>
                <c:pt idx="10">
                  <c:v>29</c:v>
                </c:pt>
                <c:pt idx="11">
                  <c:v>28</c:v>
                </c:pt>
              </c:numCache>
            </c:numRef>
          </c:val>
          <c:extLst>
            <c:ext xmlns:c16="http://schemas.microsoft.com/office/drawing/2014/chart" uri="{C3380CC4-5D6E-409C-BE32-E72D297353CC}">
              <c16:uniqueId val="{00000001-258B-470F-951B-76B762547903}"/>
            </c:ext>
          </c:extLst>
        </c:ser>
        <c:ser>
          <c:idx val="0"/>
          <c:order val="2"/>
          <c:tx>
            <c:strRef>
              <c:f>'2022'!$B$1</c:f>
              <c:strCache>
                <c:ptCount val="1"/>
                <c:pt idx="0">
                  <c:v>Reg i SFR </c:v>
                </c:pt>
              </c:strCache>
            </c:strRef>
          </c:tx>
          <c:spPr>
            <a:solidFill>
              <a:schemeClr val="accent6">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'2022'!$B$2:$B$13</c:f>
              <c:numCache>
                <c:formatCode>General</c:formatCode>
                <c:ptCount val="12"/>
                <c:pt idx="0">
                  <c:v>70</c:v>
                </c:pt>
                <c:pt idx="1">
                  <c:v>65</c:v>
                </c:pt>
                <c:pt idx="2">
                  <c:v>72</c:v>
                </c:pt>
                <c:pt idx="3">
                  <c:v>52</c:v>
                </c:pt>
                <c:pt idx="4">
                  <c:v>51</c:v>
                </c:pt>
                <c:pt idx="5">
                  <c:v>64</c:v>
                </c:pt>
                <c:pt idx="6">
                  <c:v>68</c:v>
                </c:pt>
                <c:pt idx="7">
                  <c:v>48</c:v>
                </c:pt>
                <c:pt idx="8">
                  <c:v>64</c:v>
                </c:pt>
                <c:pt idx="9">
                  <c:v>61</c:v>
                </c:pt>
                <c:pt idx="10">
                  <c:v>48</c:v>
                </c:pt>
                <c:pt idx="11">
                  <c:v>58</c:v>
                </c:pt>
              </c:numCache>
            </c:numRef>
          </c:val>
          <c:extLst>
            <c:ext xmlns:c16="http://schemas.microsoft.com/office/drawing/2014/chart" uri="{C3380CC4-5D6E-409C-BE32-E72D297353CC}">
              <c16:uniqueId val="{00000002-258B-470F-951B-76B762547903}"/>
            </c:ext>
          </c:extLst>
        </c:ser>
        <c:dLbls>
          <c:showLegendKey val="0"/>
          <c:showVal val="1"/>
          <c:showCatName val="0"/>
          <c:showSerName val="0"/>
          <c:showPercent val="0"/>
          <c:showBubbleSize val="0"/>
        </c:dLbls>
        <c:axId val="421160912"/>
        <c:axId val="421164848"/>
      </c:areaChart>
      <c:catAx>
        <c:axId val="4211609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sv-SE"/>
          </a:p>
        </c:txPr>
        <c:crossAx val="421164848"/>
        <c:crosses val="autoZero"/>
        <c:auto val="1"/>
        <c:lblAlgn val="ctr"/>
        <c:lblOffset val="100"/>
        <c:noMultiLvlLbl val="0"/>
      </c:catAx>
      <c:valAx>
        <c:axId val="4211648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21160912"/>
        <c:crosses val="autoZero"/>
        <c:crossBetween val="midCat"/>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a:t>Registrerade, screenade och inkluderade 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'2022'!$B$1</c:f>
              <c:strCache>
                <c:ptCount val="1"/>
                <c:pt idx="0">
                  <c:v>Reg i SFR </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'2022'!$A$2:$A$14</c:f>
              <c:strCache>
                <c:ptCount val="1"/>
                <c:pt idx="0">
                  <c:v>2022</c:v>
                </c:pt>
              </c:strCache>
              <c:extLst/>
            </c:strRef>
          </c:cat>
          <c:val>
            <c:numRef>
              <c:f>'2022'!$B$2:$B$14</c:f>
              <c:numCache>
                <c:formatCode>General</c:formatCode>
                <c:ptCount val="1"/>
                <c:pt idx="0">
                  <c:v>721</c:v>
                </c:pt>
              </c:numCache>
              <c:extLst/>
            </c:numRef>
          </c:val>
          <c:extLst>
            <c:ext xmlns:c16="http://schemas.microsoft.com/office/drawing/2014/chart" uri="{C3380CC4-5D6E-409C-BE32-E72D297353CC}">
              <c16:uniqueId val="{00000000-2616-4B34-9D9D-FD12F02428C2}"/>
            </c:ext>
          </c:extLst>
        </c:ser>
        <c:ser>
          <c:idx val="1"/>
          <c:order val="1"/>
          <c:tx>
            <c:strRef>
              <c:f>'2022'!$C$1</c:f>
              <c:strCache>
                <c:ptCount val="1"/>
                <c:pt idx="0">
                  <c:v>Screenade </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'2022'!$A$2:$A$14</c:f>
              <c:strCache>
                <c:ptCount val="1"/>
                <c:pt idx="0">
                  <c:v>2022</c:v>
                </c:pt>
              </c:strCache>
              <c:extLst/>
            </c:strRef>
          </c:cat>
          <c:val>
            <c:numRef>
              <c:f>'2022'!$C$2:$C$14</c:f>
              <c:numCache>
                <c:formatCode>General</c:formatCode>
                <c:ptCount val="1"/>
                <c:pt idx="0">
                  <c:v>428</c:v>
                </c:pt>
              </c:numCache>
              <c:extLst/>
            </c:numRef>
          </c:val>
          <c:extLst>
            <c:ext xmlns:c16="http://schemas.microsoft.com/office/drawing/2014/chart" uri="{C3380CC4-5D6E-409C-BE32-E72D297353CC}">
              <c16:uniqueId val="{00000001-2616-4B34-9D9D-FD12F02428C2}"/>
            </c:ext>
          </c:extLst>
        </c:ser>
        <c:ser>
          <c:idx val="2"/>
          <c:order val="2"/>
          <c:tx>
            <c:strRef>
              <c:f>'2022'!$D$1</c:f>
              <c:strCache>
                <c:ptCount val="1"/>
                <c:pt idx="0">
                  <c:v>Inkluderade </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'2022'!$A$2:$A$14</c:f>
              <c:strCache>
                <c:ptCount val="1"/>
                <c:pt idx="0">
                  <c:v>2022</c:v>
                </c:pt>
              </c:strCache>
              <c:extLst/>
            </c:strRef>
          </c:cat>
          <c:val>
            <c:numRef>
              <c:f>'2022'!$D$2:$D$14</c:f>
              <c:numCache>
                <c:formatCode>General</c:formatCode>
                <c:ptCount val="1"/>
                <c:pt idx="0">
                  <c:v>260</c:v>
                </c:pt>
              </c:numCache>
              <c:extLst/>
            </c:numRef>
          </c:val>
          <c:extLst>
            <c:ext xmlns:c16="http://schemas.microsoft.com/office/drawing/2014/chart" uri="{C3380CC4-5D6E-409C-BE32-E72D297353CC}">
              <c16:uniqueId val="{00000002-2616-4B34-9D9D-FD12F02428C2}"/>
            </c:ext>
          </c:extLst>
        </c:ser>
        <c:dLbls>
          <c:dLblPos val="inEnd"/>
          <c:showLegendKey val="0"/>
          <c:showVal val="1"/>
          <c:showCatName val="0"/>
          <c:showSerName val="0"/>
          <c:showPercent val="0"/>
          <c:showBubbleSize val="0"/>
        </c:dLbls>
        <c:gapWidth val="65"/>
        <c:axId val="694602208"/>
        <c:axId val="694598272"/>
      </c:barChart>
      <c:catAx>
        <c:axId val="6946022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sv-SE"/>
          </a:p>
        </c:txPr>
        <c:crossAx val="694598272"/>
        <c:crosses val="autoZero"/>
        <c:auto val="1"/>
        <c:lblAlgn val="ctr"/>
        <c:lblOffset val="100"/>
        <c:noMultiLvlLbl val="0"/>
      </c:catAx>
      <c:valAx>
        <c:axId val="6945982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946022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dirty="0"/>
              <a:t>Helproteser, screenade och inkluderade per månad 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areaChart>
        <c:grouping val="stacked"/>
        <c:varyColors val="0"/>
        <c:ser>
          <c:idx val="2"/>
          <c:order val="0"/>
          <c:tx>
            <c:strRef>
              <c:f>'2022'!$I$1</c:f>
              <c:strCache>
                <c:ptCount val="1"/>
                <c:pt idx="0">
                  <c:v>Inkluderade </c:v>
                </c:pt>
              </c:strCache>
            </c:strRef>
          </c:tx>
          <c:spPr>
            <a:solidFill>
              <a:schemeClr val="accent4">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'2022'!$I$2:$I$13</c:f>
              <c:numCache>
                <c:formatCode>General</c:formatCode>
                <c:ptCount val="12"/>
                <c:pt idx="0">
                  <c:v>36</c:v>
                </c:pt>
                <c:pt idx="1">
                  <c:v>26</c:v>
                </c:pt>
                <c:pt idx="2">
                  <c:v>28</c:v>
                </c:pt>
                <c:pt idx="3">
                  <c:v>24</c:v>
                </c:pt>
                <c:pt idx="4">
                  <c:v>23</c:v>
                </c:pt>
                <c:pt idx="5">
                  <c:v>21</c:v>
                </c:pt>
                <c:pt idx="6">
                  <c:v>29</c:v>
                </c:pt>
                <c:pt idx="7">
                  <c:v>34</c:v>
                </c:pt>
                <c:pt idx="8">
                  <c:v>23</c:v>
                </c:pt>
                <c:pt idx="9">
                  <c:v>25</c:v>
                </c:pt>
                <c:pt idx="10">
                  <c:v>38</c:v>
                </c:pt>
                <c:pt idx="11">
                  <c:v>55</c:v>
                </c:pt>
              </c:numCache>
            </c:numRef>
          </c:val>
          <c:extLst>
            <c:ext xmlns:c16="http://schemas.microsoft.com/office/drawing/2014/chart" uri="{C3380CC4-5D6E-409C-BE32-E72D297353CC}">
              <c16:uniqueId val="{00000000-4D1B-491C-A74D-9F8B7C357400}"/>
            </c:ext>
          </c:extLst>
        </c:ser>
        <c:ser>
          <c:idx val="1"/>
          <c:order val="1"/>
          <c:tx>
            <c:strRef>
              <c:f>'2022'!$H$1</c:f>
              <c:strCache>
                <c:ptCount val="1"/>
                <c:pt idx="0">
                  <c:v>Screenade </c:v>
                </c:pt>
              </c:strCache>
            </c:strRef>
          </c:tx>
          <c:spPr>
            <a:solidFill>
              <a:schemeClr val="accent5">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'2022'!$H$2:$H$13</c:f>
              <c:numCache>
                <c:formatCode>General</c:formatCode>
                <c:ptCount val="12"/>
                <c:pt idx="0">
                  <c:v>54</c:v>
                </c:pt>
                <c:pt idx="1">
                  <c:v>34</c:v>
                </c:pt>
                <c:pt idx="2">
                  <c:v>32</c:v>
                </c:pt>
                <c:pt idx="3">
                  <c:v>39</c:v>
                </c:pt>
                <c:pt idx="4">
                  <c:v>27</c:v>
                </c:pt>
                <c:pt idx="5">
                  <c:v>24</c:v>
                </c:pt>
                <c:pt idx="6">
                  <c:v>32</c:v>
                </c:pt>
                <c:pt idx="7">
                  <c:v>45</c:v>
                </c:pt>
                <c:pt idx="8">
                  <c:v>29</c:v>
                </c:pt>
                <c:pt idx="9">
                  <c:v>41</c:v>
                </c:pt>
                <c:pt idx="10">
                  <c:v>53</c:v>
                </c:pt>
                <c:pt idx="11">
                  <c:v>70</c:v>
                </c:pt>
              </c:numCache>
            </c:numRef>
          </c:val>
          <c:extLst>
            <c:ext xmlns:c16="http://schemas.microsoft.com/office/drawing/2014/chart" uri="{C3380CC4-5D6E-409C-BE32-E72D297353CC}">
              <c16:uniqueId val="{00000001-4D1B-491C-A74D-9F8B7C357400}"/>
            </c:ext>
          </c:extLst>
        </c:ser>
        <c:ser>
          <c:idx val="0"/>
          <c:order val="2"/>
          <c:tx>
            <c:strRef>
              <c:f>'2022'!$G$1</c:f>
              <c:strCache>
                <c:ptCount val="1"/>
                <c:pt idx="0">
                  <c:v>Helproteser</c:v>
                </c:pt>
              </c:strCache>
            </c:strRef>
          </c:tx>
          <c:spPr>
            <a:solidFill>
              <a:schemeClr val="accent6">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'2022'!$F$2:$F$13</c:f>
              <c:strCache>
                <c:ptCount val="12"/>
                <c:pt idx="0">
                  <c:v>Januari</c:v>
                </c:pt>
                <c:pt idx="1">
                  <c:v>Februari</c:v>
                </c:pt>
                <c:pt idx="2">
                  <c:v>Mars</c:v>
                </c:pt>
                <c:pt idx="3">
                  <c:v>April</c:v>
                </c:pt>
                <c:pt idx="4">
                  <c:v>Maj</c:v>
                </c:pt>
                <c:pt idx="5">
                  <c:v>Juni</c:v>
                </c:pt>
                <c:pt idx="6">
                  <c:v>Juli</c:v>
                </c:pt>
                <c:pt idx="7">
                  <c:v>Augusti</c:v>
                </c:pt>
                <c:pt idx="8">
                  <c:v>September</c:v>
                </c:pt>
                <c:pt idx="9">
                  <c:v>Oktober</c:v>
                </c:pt>
                <c:pt idx="10">
                  <c:v>November</c:v>
                </c:pt>
                <c:pt idx="11">
                  <c:v>December</c:v>
                </c:pt>
              </c:strCache>
            </c:strRef>
          </c:cat>
          <c:val>
            <c:numRef>
              <c:f>'2022'!$G$2:$G$13</c:f>
              <c:numCache>
                <c:formatCode>General</c:formatCode>
                <c:ptCount val="12"/>
                <c:pt idx="0">
                  <c:v>63</c:v>
                </c:pt>
                <c:pt idx="1">
                  <c:v>42</c:v>
                </c:pt>
                <c:pt idx="2">
                  <c:v>51</c:v>
                </c:pt>
                <c:pt idx="3">
                  <c:v>48</c:v>
                </c:pt>
                <c:pt idx="4">
                  <c:v>37</c:v>
                </c:pt>
                <c:pt idx="5">
                  <c:v>36</c:v>
                </c:pt>
                <c:pt idx="6">
                  <c:v>49</c:v>
                </c:pt>
                <c:pt idx="7">
                  <c:v>54</c:v>
                </c:pt>
                <c:pt idx="8">
                  <c:v>39</c:v>
                </c:pt>
                <c:pt idx="9">
                  <c:v>52</c:v>
                </c:pt>
                <c:pt idx="10">
                  <c:v>64</c:v>
                </c:pt>
                <c:pt idx="11">
                  <c:v>78</c:v>
                </c:pt>
              </c:numCache>
            </c:numRef>
          </c:val>
          <c:extLst>
            <c:ext xmlns:c16="http://schemas.microsoft.com/office/drawing/2014/chart" uri="{C3380CC4-5D6E-409C-BE32-E72D297353CC}">
              <c16:uniqueId val="{00000002-4D1B-491C-A74D-9F8B7C357400}"/>
            </c:ext>
          </c:extLst>
        </c:ser>
        <c:dLbls>
          <c:showLegendKey val="0"/>
          <c:showVal val="1"/>
          <c:showCatName val="0"/>
          <c:showSerName val="0"/>
          <c:showPercent val="0"/>
          <c:showBubbleSize val="0"/>
        </c:dLbls>
        <c:axId val="545548648"/>
        <c:axId val="545554880"/>
      </c:areaChart>
      <c:catAx>
        <c:axId val="5455486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sv-SE"/>
          </a:p>
        </c:txPr>
        <c:crossAx val="545554880"/>
        <c:crosses val="autoZero"/>
        <c:auto val="1"/>
        <c:lblAlgn val="ctr"/>
        <c:lblOffset val="100"/>
        <c:noMultiLvlLbl val="0"/>
      </c:catAx>
      <c:valAx>
        <c:axId val="5455548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45548648"/>
        <c:crosses val="autoZero"/>
        <c:crossBetween val="midCat"/>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sz="1800" b="1" i="0" baseline="0" dirty="0">
                <a:effectLst/>
              </a:rPr>
              <a:t>Helproteser, screenade och inkluderade 2022</a:t>
            </a:r>
            <a:endParaRPr lang="sv-SE" dirty="0">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'2022'!$G$1</c:f>
              <c:strCache>
                <c:ptCount val="1"/>
                <c:pt idx="0">
                  <c:v>Helproteser</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'2022'!$F$2:$F$14</c:f>
              <c:strCache>
                <c:ptCount val="1"/>
                <c:pt idx="0">
                  <c:v>2022</c:v>
                </c:pt>
              </c:strCache>
              <c:extLst/>
            </c:strRef>
          </c:cat>
          <c:val>
            <c:numRef>
              <c:f>'2022'!$G$2:$G$14</c:f>
              <c:numCache>
                <c:formatCode>General</c:formatCode>
                <c:ptCount val="1"/>
                <c:pt idx="0">
                  <c:v>613</c:v>
                </c:pt>
              </c:numCache>
              <c:extLst/>
            </c:numRef>
          </c:val>
          <c:extLst>
            <c:ext xmlns:c16="http://schemas.microsoft.com/office/drawing/2014/chart" uri="{C3380CC4-5D6E-409C-BE32-E72D297353CC}">
              <c16:uniqueId val="{00000000-5922-49AB-B64D-1EF7FD3E2BF8}"/>
            </c:ext>
          </c:extLst>
        </c:ser>
        <c:ser>
          <c:idx val="1"/>
          <c:order val="1"/>
          <c:tx>
            <c:strRef>
              <c:f>'2022'!$H$1</c:f>
              <c:strCache>
                <c:ptCount val="1"/>
                <c:pt idx="0">
                  <c:v>Screenade </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'2022'!$F$2:$F$14</c:f>
              <c:strCache>
                <c:ptCount val="1"/>
                <c:pt idx="0">
                  <c:v>2022</c:v>
                </c:pt>
              </c:strCache>
              <c:extLst/>
            </c:strRef>
          </c:cat>
          <c:val>
            <c:numRef>
              <c:f>'2022'!$H$2:$H$14</c:f>
              <c:numCache>
                <c:formatCode>General</c:formatCode>
                <c:ptCount val="1"/>
                <c:pt idx="0">
                  <c:v>480</c:v>
                </c:pt>
              </c:numCache>
              <c:extLst/>
            </c:numRef>
          </c:val>
          <c:extLst>
            <c:ext xmlns:c16="http://schemas.microsoft.com/office/drawing/2014/chart" uri="{C3380CC4-5D6E-409C-BE32-E72D297353CC}">
              <c16:uniqueId val="{00000001-5922-49AB-B64D-1EF7FD3E2BF8}"/>
            </c:ext>
          </c:extLst>
        </c:ser>
        <c:ser>
          <c:idx val="2"/>
          <c:order val="2"/>
          <c:tx>
            <c:strRef>
              <c:f>'2022'!$I$1</c:f>
              <c:strCache>
                <c:ptCount val="1"/>
                <c:pt idx="0">
                  <c:v>Inkluderade </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'2022'!$F$2:$F$14</c:f>
              <c:strCache>
                <c:ptCount val="1"/>
                <c:pt idx="0">
                  <c:v>2022</c:v>
                </c:pt>
              </c:strCache>
              <c:extLst/>
            </c:strRef>
          </c:cat>
          <c:val>
            <c:numRef>
              <c:f>'2022'!$I$2:$I$14</c:f>
              <c:numCache>
                <c:formatCode>General</c:formatCode>
                <c:ptCount val="1"/>
                <c:pt idx="0">
                  <c:v>362</c:v>
                </c:pt>
              </c:numCache>
              <c:extLst/>
            </c:numRef>
          </c:val>
          <c:extLst>
            <c:ext xmlns:c16="http://schemas.microsoft.com/office/drawing/2014/chart" uri="{C3380CC4-5D6E-409C-BE32-E72D297353CC}">
              <c16:uniqueId val="{00000002-5922-49AB-B64D-1EF7FD3E2BF8}"/>
            </c:ext>
          </c:extLst>
        </c:ser>
        <c:dLbls>
          <c:dLblPos val="inEnd"/>
          <c:showLegendKey val="0"/>
          <c:showVal val="1"/>
          <c:showCatName val="0"/>
          <c:showSerName val="0"/>
          <c:showPercent val="0"/>
          <c:showBubbleSize val="0"/>
        </c:dLbls>
        <c:gapWidth val="65"/>
        <c:axId val="771902480"/>
        <c:axId val="771900840"/>
      </c:barChart>
      <c:catAx>
        <c:axId val="7719024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sv-SE"/>
          </a:p>
        </c:txPr>
        <c:crossAx val="771900840"/>
        <c:crosses val="autoZero"/>
        <c:auto val="1"/>
        <c:lblAlgn val="ctr"/>
        <c:lblOffset val="100"/>
        <c:noMultiLvlLbl val="0"/>
      </c:catAx>
      <c:valAx>
        <c:axId val="7719008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7190248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sv-SE" sz="3600" noProof="0" dirty="0"/>
              <a:t>SunBurst</a:t>
            </a:r>
            <a:r>
              <a:rPr lang="sv-SE" sz="3600" baseline="0" noProof="0" dirty="0"/>
              <a:t> Sverige + Norge 31 december 2022 </a:t>
            </a:r>
          </a:p>
        </c:rich>
      </c:tx>
      <c:layout>
        <c:manualLayout>
          <c:xMode val="edge"/>
          <c:yMode val="edge"/>
          <c:x val="0.16054422248558256"/>
          <c:y val="1.6666666666666666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9.0245968788690289E-2"/>
          <c:y val="0.14469070350808336"/>
          <c:w val="0.88469341279124381"/>
          <c:h val="0.61743948673082527"/>
        </c:manualLayout>
      </c:layout>
      <c:lineChart>
        <c:grouping val="standard"/>
        <c:varyColors val="0"/>
        <c:ser>
          <c:idx val="5"/>
          <c:order val="0"/>
          <c:tx>
            <c:v>Randomiserad Sv+No</c:v>
          </c:tx>
          <c:spPr>
            <a:ln w="31750" cap="rnd">
              <a:solidFill>
                <a:schemeClr val="accent6"/>
              </a:solidFill>
              <a:round/>
            </a:ln>
            <a:effectLst/>
          </c:spPr>
          <c:marker>
            <c:symbol val="none"/>
          </c:marker>
          <c:cat>
            <c:numRef>
              <c:f>'Progress+ graf'!$A$3:$A$57</c:f>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f>'Progress+ graf'!$D$2:$D$50</c:f>
              <c:numCache>
                <c:formatCode>General</c:formatCode>
                <c:ptCount val="49"/>
                <c:pt idx="0">
                  <c:v>0</c:v>
                </c:pt>
                <c:pt idx="1">
                  <c:v>2</c:v>
                </c:pt>
                <c:pt idx="2">
                  <c:v>4</c:v>
                </c:pt>
                <c:pt idx="3">
                  <c:v>5</c:v>
                </c:pt>
                <c:pt idx="4">
                  <c:v>8</c:v>
                </c:pt>
                <c:pt idx="5">
                  <c:v>10</c:v>
                </c:pt>
                <c:pt idx="6">
                  <c:v>14</c:v>
                </c:pt>
                <c:pt idx="7">
                  <c:v>15</c:v>
                </c:pt>
                <c:pt idx="8">
                  <c:v>23</c:v>
                </c:pt>
                <c:pt idx="9">
                  <c:v>24</c:v>
                </c:pt>
                <c:pt idx="10">
                  <c:v>30</c:v>
                </c:pt>
                <c:pt idx="11">
                  <c:v>32</c:v>
                </c:pt>
                <c:pt idx="12">
                  <c:v>33</c:v>
                </c:pt>
                <c:pt idx="13">
                  <c:v>40</c:v>
                </c:pt>
                <c:pt idx="14">
                  <c:v>46</c:v>
                </c:pt>
                <c:pt idx="15">
                  <c:v>50</c:v>
                </c:pt>
                <c:pt idx="16" formatCode="0">
                  <c:v>60</c:v>
                </c:pt>
              </c:numCache>
            </c:numRef>
          </c:val>
          <c:smooth val="0"/>
          <c:extLst>
            <c:ext xmlns:c16="http://schemas.microsoft.com/office/drawing/2014/chart" uri="{C3380CC4-5D6E-409C-BE32-E72D297353CC}">
              <c16:uniqueId val="{00000000-4ADE-44EC-A6BB-4343EB844E8F}"/>
            </c:ext>
          </c:extLst>
        </c:ser>
        <c:ser>
          <c:idx val="3"/>
          <c:order val="3"/>
          <c:tx>
            <c:v>Inklusionstakt (om senaste tre månader hålls) Sv+No</c:v>
          </c:tx>
          <c:spPr>
            <a:ln w="31750" cap="rnd">
              <a:solidFill>
                <a:srgbClr val="70AD47"/>
              </a:solidFill>
              <a:prstDash val="sysDot"/>
              <a:round/>
            </a:ln>
            <a:effectLst/>
          </c:spPr>
          <c:marker>
            <c:symbol val="none"/>
          </c:marker>
          <c:cat>
            <c:numRef>
              <c:f>'Progress+ graf'!$A$3:$A$57</c:f>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f>'Progress+ graf'!$I$2:$I$57</c:f>
              <c:numCache>
                <c:formatCode>General</c:formatCode>
                <c:ptCount val="56"/>
                <c:pt idx="0">
                  <c:v>0</c:v>
                </c:pt>
                <c:pt idx="1">
                  <c:v>2</c:v>
                </c:pt>
                <c:pt idx="2">
                  <c:v>4</c:v>
                </c:pt>
                <c:pt idx="3">
                  <c:v>5</c:v>
                </c:pt>
                <c:pt idx="4">
                  <c:v>8</c:v>
                </c:pt>
                <c:pt idx="5">
                  <c:v>10</c:v>
                </c:pt>
                <c:pt idx="6">
                  <c:v>14</c:v>
                </c:pt>
                <c:pt idx="7">
                  <c:v>15</c:v>
                </c:pt>
                <c:pt idx="8">
                  <c:v>23</c:v>
                </c:pt>
                <c:pt idx="9">
                  <c:v>24</c:v>
                </c:pt>
                <c:pt idx="10">
                  <c:v>30</c:v>
                </c:pt>
                <c:pt idx="11">
                  <c:v>32</c:v>
                </c:pt>
                <c:pt idx="12">
                  <c:v>33</c:v>
                </c:pt>
                <c:pt idx="13">
                  <c:v>40</c:v>
                </c:pt>
                <c:pt idx="14">
                  <c:v>46</c:v>
                </c:pt>
                <c:pt idx="15">
                  <c:v>50</c:v>
                </c:pt>
                <c:pt idx="16" formatCode="0">
                  <c:v>60</c:v>
                </c:pt>
                <c:pt idx="17" formatCode="0">
                  <c:v>66.666666666666671</c:v>
                </c:pt>
                <c:pt idx="18" formatCode="0">
                  <c:v>73.333333333333343</c:v>
                </c:pt>
                <c:pt idx="19" formatCode="0">
                  <c:v>80.000000000000014</c:v>
                </c:pt>
                <c:pt idx="20" formatCode="0">
                  <c:v>86.666666666666686</c:v>
                </c:pt>
                <c:pt idx="21" formatCode="0">
                  <c:v>93.333333333333357</c:v>
                </c:pt>
                <c:pt idx="22" formatCode="0">
                  <c:v>100.00000000000003</c:v>
                </c:pt>
                <c:pt idx="23" formatCode="0">
                  <c:v>106.6666666666667</c:v>
                </c:pt>
                <c:pt idx="24" formatCode="0">
                  <c:v>113.33333333333337</c:v>
                </c:pt>
                <c:pt idx="25" formatCode="0">
                  <c:v>120.00000000000004</c:v>
                </c:pt>
                <c:pt idx="26" formatCode="0">
                  <c:v>126.66666666666671</c:v>
                </c:pt>
                <c:pt idx="27" formatCode="0">
                  <c:v>133.33333333333337</c:v>
                </c:pt>
                <c:pt idx="28" formatCode="0">
                  <c:v>140.00000000000003</c:v>
                </c:pt>
                <c:pt idx="29" formatCode="0">
                  <c:v>146.66666666666669</c:v>
                </c:pt>
                <c:pt idx="30" formatCode="0">
                  <c:v>153.33333333333334</c:v>
                </c:pt>
                <c:pt idx="31" formatCode="0">
                  <c:v>160</c:v>
                </c:pt>
                <c:pt idx="32" formatCode="0">
                  <c:v>166.66666666666666</c:v>
                </c:pt>
                <c:pt idx="33" formatCode="0">
                  <c:v>173.33333333333331</c:v>
                </c:pt>
                <c:pt idx="34" formatCode="0">
                  <c:v>179.99999999999997</c:v>
                </c:pt>
                <c:pt idx="35" formatCode="0">
                  <c:v>186.66666666666663</c:v>
                </c:pt>
                <c:pt idx="36" formatCode="0">
                  <c:v>193.33333333333329</c:v>
                </c:pt>
                <c:pt idx="37" formatCode="0">
                  <c:v>199.99999999999994</c:v>
                </c:pt>
                <c:pt idx="38" formatCode="0">
                  <c:v>206.6666666666666</c:v>
                </c:pt>
                <c:pt idx="39" formatCode="0">
                  <c:v>213.33333333333326</c:v>
                </c:pt>
                <c:pt idx="40" formatCode="0">
                  <c:v>219.99999999999991</c:v>
                </c:pt>
                <c:pt idx="41" formatCode="0">
                  <c:v>226.66666666666657</c:v>
                </c:pt>
                <c:pt idx="42" formatCode="0">
                  <c:v>233.33333333333323</c:v>
                </c:pt>
                <c:pt idx="43" formatCode="0">
                  <c:v>239.99999999999989</c:v>
                </c:pt>
                <c:pt idx="44" formatCode="0">
                  <c:v>246.66666666666654</c:v>
                </c:pt>
                <c:pt idx="45" formatCode="0">
                  <c:v>253.3333333333332</c:v>
                </c:pt>
                <c:pt idx="46" formatCode="0">
                  <c:v>259.99999999999989</c:v>
                </c:pt>
                <c:pt idx="47" formatCode="0">
                  <c:v>266.66666666666657</c:v>
                </c:pt>
                <c:pt idx="48">
                  <c:v>273.33333333333326</c:v>
                </c:pt>
              </c:numCache>
            </c:numRef>
          </c:val>
          <c:smooth val="0"/>
          <c:extLst>
            <c:ext xmlns:c16="http://schemas.microsoft.com/office/drawing/2014/chart" uri="{C3380CC4-5D6E-409C-BE32-E72D297353CC}">
              <c16:uniqueId val="{00000001-4ADE-44EC-A6BB-4343EB844E8F}"/>
            </c:ext>
          </c:extLst>
        </c:ser>
        <c:ser>
          <c:idx val="6"/>
          <c:order val="4"/>
          <c:tx>
            <c:v>Screenade Sv+No</c:v>
          </c:tx>
          <c:spPr>
            <a:ln w="31750" cap="rnd">
              <a:solidFill>
                <a:schemeClr val="accent1">
                  <a:lumMod val="60000"/>
                </a:schemeClr>
              </a:solidFill>
              <a:round/>
            </a:ln>
            <a:effectLst/>
          </c:spPr>
          <c:marker>
            <c:symbol val="none"/>
          </c:marker>
          <c:cat>
            <c:numRef>
              <c:f>'Progress+ graf'!$A$3:$A$57</c:f>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extLst xmlns:c15="http://schemas.microsoft.com/office/drawing/2012/chart"/>
            </c:numRef>
          </c:cat>
          <c:val>
            <c:numRef>
              <c:f>'Progress+ graf'!$E$2:$E$57</c:f>
              <c:numCache>
                <c:formatCode>General</c:formatCode>
                <c:ptCount val="56"/>
                <c:pt idx="0">
                  <c:v>0</c:v>
                </c:pt>
                <c:pt idx="1">
                  <c:v>6</c:v>
                </c:pt>
                <c:pt idx="2">
                  <c:v>10</c:v>
                </c:pt>
                <c:pt idx="3">
                  <c:v>17</c:v>
                </c:pt>
                <c:pt idx="4">
                  <c:v>22</c:v>
                </c:pt>
                <c:pt idx="5">
                  <c:v>27</c:v>
                </c:pt>
                <c:pt idx="6">
                  <c:v>40</c:v>
                </c:pt>
                <c:pt idx="7">
                  <c:v>43</c:v>
                </c:pt>
                <c:pt idx="8">
                  <c:v>53</c:v>
                </c:pt>
                <c:pt idx="9">
                  <c:v>58</c:v>
                </c:pt>
                <c:pt idx="10">
                  <c:v>70</c:v>
                </c:pt>
                <c:pt idx="11">
                  <c:v>74</c:v>
                </c:pt>
                <c:pt idx="12">
                  <c:v>81</c:v>
                </c:pt>
                <c:pt idx="13">
                  <c:v>97</c:v>
                </c:pt>
                <c:pt idx="14">
                  <c:v>109</c:v>
                </c:pt>
                <c:pt idx="15">
                  <c:v>118</c:v>
                </c:pt>
                <c:pt idx="16" formatCode="0">
                  <c:v>136</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4ADE-44EC-A6BB-4343EB844E8F}"/>
            </c:ext>
          </c:extLst>
        </c:ser>
        <c:ser>
          <c:idx val="7"/>
          <c:order val="5"/>
          <c:tx>
            <c:v>Planerad inklusionstakt</c:v>
          </c:tx>
          <c:spPr>
            <a:ln w="31750" cap="rnd">
              <a:solidFill>
                <a:schemeClr val="bg1">
                  <a:lumMod val="75000"/>
                </a:schemeClr>
              </a:solidFill>
              <a:prstDash val="sysDot"/>
              <a:round/>
            </a:ln>
            <a:effectLst/>
          </c:spPr>
          <c:marker>
            <c:symbol val="none"/>
          </c:marker>
          <c:cat>
            <c:numRef>
              <c:f>'Progress+ graf'!$A$3:$A$57</c:f>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extLst xmlns:c15="http://schemas.microsoft.com/office/drawing/2012/chart"/>
            </c:numRef>
          </c:cat>
          <c:val>
            <c:numRef>
              <c:f>'Progress+ graf'!$F$2:$F$57</c:f>
              <c:numCache>
                <c:formatCode>0</c:formatCode>
                <c:ptCount val="56"/>
                <c:pt idx="0">
                  <c:v>0</c:v>
                </c:pt>
                <c:pt idx="1">
                  <c:v>4.2225000000000001</c:v>
                </c:pt>
                <c:pt idx="2">
                  <c:v>8.4450000000000003</c:v>
                </c:pt>
                <c:pt idx="3">
                  <c:v>12.6675</c:v>
                </c:pt>
                <c:pt idx="4">
                  <c:v>16.89</c:v>
                </c:pt>
                <c:pt idx="5">
                  <c:v>21.112500000000001</c:v>
                </c:pt>
                <c:pt idx="6">
                  <c:v>25.335000000000001</c:v>
                </c:pt>
                <c:pt idx="7">
                  <c:v>29.557500000000001</c:v>
                </c:pt>
                <c:pt idx="8">
                  <c:v>33.78</c:v>
                </c:pt>
                <c:pt idx="9">
                  <c:v>38.002499999999998</c:v>
                </c:pt>
                <c:pt idx="10">
                  <c:v>42.225000000000001</c:v>
                </c:pt>
                <c:pt idx="11">
                  <c:v>46.447499999999998</c:v>
                </c:pt>
                <c:pt idx="12">
                  <c:v>50.67</c:v>
                </c:pt>
                <c:pt idx="13">
                  <c:v>54.892499999999998</c:v>
                </c:pt>
                <c:pt idx="14">
                  <c:v>59.115000000000002</c:v>
                </c:pt>
                <c:pt idx="15">
                  <c:v>63.337499999999999</c:v>
                </c:pt>
                <c:pt idx="16">
                  <c:v>67.56</c:v>
                </c:pt>
                <c:pt idx="17">
                  <c:v>71.782499999999999</c:v>
                </c:pt>
                <c:pt idx="18">
                  <c:v>76.004999999999995</c:v>
                </c:pt>
                <c:pt idx="19">
                  <c:v>80.227500000000006</c:v>
                </c:pt>
                <c:pt idx="20">
                  <c:v>84.45</c:v>
                </c:pt>
                <c:pt idx="21">
                  <c:v>88.672499999999999</c:v>
                </c:pt>
                <c:pt idx="22">
                  <c:v>92.894999999999996</c:v>
                </c:pt>
                <c:pt idx="23">
                  <c:v>97.117500000000007</c:v>
                </c:pt>
                <c:pt idx="24">
                  <c:v>101.34</c:v>
                </c:pt>
                <c:pt idx="25">
                  <c:v>105.5625</c:v>
                </c:pt>
                <c:pt idx="26">
                  <c:v>109.785</c:v>
                </c:pt>
                <c:pt idx="27">
                  <c:v>114.00749999999999</c:v>
                </c:pt>
                <c:pt idx="28">
                  <c:v>118.23</c:v>
                </c:pt>
                <c:pt idx="29">
                  <c:v>122.4525</c:v>
                </c:pt>
                <c:pt idx="30">
                  <c:v>126.675</c:v>
                </c:pt>
                <c:pt idx="31">
                  <c:v>130.89750000000001</c:v>
                </c:pt>
                <c:pt idx="32">
                  <c:v>135.12</c:v>
                </c:pt>
                <c:pt idx="33">
                  <c:v>139.3425</c:v>
                </c:pt>
                <c:pt idx="34">
                  <c:v>143.565</c:v>
                </c:pt>
                <c:pt idx="35">
                  <c:v>147.78749999999999</c:v>
                </c:pt>
                <c:pt idx="36">
                  <c:v>152.01</c:v>
                </c:pt>
                <c:pt idx="37">
                  <c:v>156.23249999999999</c:v>
                </c:pt>
                <c:pt idx="38">
                  <c:v>160.45500000000001</c:v>
                </c:pt>
                <c:pt idx="39">
                  <c:v>164.67750000000001</c:v>
                </c:pt>
                <c:pt idx="40">
                  <c:v>168.9</c:v>
                </c:pt>
                <c:pt idx="41">
                  <c:v>173.1225</c:v>
                </c:pt>
                <c:pt idx="42">
                  <c:v>177.345</c:v>
                </c:pt>
                <c:pt idx="43">
                  <c:v>181.5675</c:v>
                </c:pt>
                <c:pt idx="44">
                  <c:v>185.79</c:v>
                </c:pt>
                <c:pt idx="45">
                  <c:v>190.01249999999999</c:v>
                </c:pt>
                <c:pt idx="46">
                  <c:v>194.23500000000001</c:v>
                </c:pt>
                <c:pt idx="47">
                  <c:v>198.45750000000001</c:v>
                </c:pt>
                <c:pt idx="48" formatCode="General">
                  <c:v>202.68</c:v>
                </c:pt>
                <c:pt idx="49">
                  <c:v>206.9025</c:v>
                </c:pt>
                <c:pt idx="50">
                  <c:v>211.125</c:v>
                </c:pt>
                <c:pt idx="51">
                  <c:v>215.3475</c:v>
                </c:pt>
                <c:pt idx="52">
                  <c:v>219.57</c:v>
                </c:pt>
                <c:pt idx="53">
                  <c:v>223.79249999999999</c:v>
                </c:pt>
                <c:pt idx="54">
                  <c:v>228.01499999999999</c:v>
                </c:pt>
                <c:pt idx="55">
                  <c:v>232.23750000000001</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3-4ADE-44EC-A6BB-4343EB844E8F}"/>
            </c:ext>
          </c:extLst>
        </c:ser>
        <c:ser>
          <c:idx val="10"/>
          <c:order val="10"/>
          <c:tx>
            <c:v>Mål</c:v>
          </c:tx>
          <c:spPr>
            <a:ln w="31750" cap="rnd">
              <a:solidFill>
                <a:schemeClr val="bg1">
                  <a:lumMod val="85000"/>
                </a:schemeClr>
              </a:solidFill>
              <a:prstDash val="sysDot"/>
              <a:round/>
            </a:ln>
            <a:effectLst/>
          </c:spPr>
          <c:marker>
            <c:symbol val="none"/>
          </c:marker>
          <c:val>
            <c:numRef>
              <c:f>'Progress+ graf'!$R$2:$R$50</c:f>
              <c:numCache>
                <c:formatCode>General</c:formatCode>
                <c:ptCount val="49"/>
                <c:pt idx="47" formatCode="0.0">
                  <c:v>-1000000</c:v>
                </c:pt>
                <c:pt idx="48">
                  <c:v>100000000</c:v>
                </c:pt>
              </c:numCache>
            </c:numRef>
          </c:val>
          <c:smooth val="0"/>
          <c:extLst>
            <c:ext xmlns:c16="http://schemas.microsoft.com/office/drawing/2014/chart" uri="{C3380CC4-5D6E-409C-BE32-E72D297353CC}">
              <c16:uniqueId val="{00000004-4ADE-44EC-A6BB-4343EB844E8F}"/>
            </c:ext>
          </c:extLst>
        </c:ser>
        <c:dLbls>
          <c:showLegendKey val="0"/>
          <c:showVal val="0"/>
          <c:showCatName val="0"/>
          <c:showSerName val="0"/>
          <c:showPercent val="0"/>
          <c:showBubbleSize val="0"/>
        </c:dLbls>
        <c:smooth val="0"/>
        <c:axId val="1195531880"/>
        <c:axId val="1195532208"/>
        <c:extLst>
          <c:ext xmlns:c15="http://schemas.microsoft.com/office/drawing/2012/chart" uri="{02D57815-91ED-43cb-92C2-25804820EDAC}">
            <c15:filteredLineSeries>
              <c15:ser>
                <c:idx val="0"/>
                <c:order val="1"/>
                <c:tx>
                  <c:v>Randomiserad Sv</c:v>
                </c:tx>
                <c:spPr>
                  <a:ln w="28575" cap="rnd">
                    <a:solidFill>
                      <a:schemeClr val="accent1"/>
                    </a:solidFill>
                    <a:round/>
                  </a:ln>
                  <a:effectLst/>
                </c:spPr>
                <c:marker>
                  <c:symbol val="none"/>
                </c:marker>
                <c:cat>
                  <c:numRef>
                    <c:extLst>
                      <c:ext uri="{02D57815-91ED-43cb-92C2-25804820EDAC}">
                        <c15:formulaRef>
                          <c15:sqref>'Progress+ graf'!$A$3:$A$57</c15:sqref>
                        </c15:formulaRef>
                      </c:ext>
                    </c:extLst>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extLst>
                      <c:ext uri="{02D57815-91ED-43cb-92C2-25804820EDAC}">
                        <c15:formulaRef>
                          <c15:sqref>'Progress+ graf'!$B$2:$B$50</c15:sqref>
                        </c15:formulaRef>
                      </c:ext>
                    </c:extLst>
                    <c:numCache>
                      <c:formatCode>General</c:formatCode>
                      <c:ptCount val="49"/>
                      <c:pt idx="0">
                        <c:v>0</c:v>
                      </c:pt>
                      <c:pt idx="1">
                        <c:v>2</c:v>
                      </c:pt>
                      <c:pt idx="2">
                        <c:v>4</c:v>
                      </c:pt>
                      <c:pt idx="3">
                        <c:v>5</c:v>
                      </c:pt>
                      <c:pt idx="4">
                        <c:v>8</c:v>
                      </c:pt>
                      <c:pt idx="5">
                        <c:v>10</c:v>
                      </c:pt>
                      <c:pt idx="6">
                        <c:v>14</c:v>
                      </c:pt>
                      <c:pt idx="7">
                        <c:v>15</c:v>
                      </c:pt>
                      <c:pt idx="8">
                        <c:v>23</c:v>
                      </c:pt>
                      <c:pt idx="9">
                        <c:v>24</c:v>
                      </c:pt>
                      <c:pt idx="10">
                        <c:v>30</c:v>
                      </c:pt>
                      <c:pt idx="11">
                        <c:v>32</c:v>
                      </c:pt>
                      <c:pt idx="12">
                        <c:v>33</c:v>
                      </c:pt>
                      <c:pt idx="13">
                        <c:v>40</c:v>
                      </c:pt>
                      <c:pt idx="14">
                        <c:v>46</c:v>
                      </c:pt>
                      <c:pt idx="15">
                        <c:v>50</c:v>
                      </c:pt>
                      <c:pt idx="16">
                        <c:v>58</c:v>
                      </c:pt>
                    </c:numCache>
                  </c:numRef>
                </c:val>
                <c:smooth val="0"/>
                <c:extLst>
                  <c:ext xmlns:c16="http://schemas.microsoft.com/office/drawing/2014/chart" uri="{C3380CC4-5D6E-409C-BE32-E72D297353CC}">
                    <c16:uniqueId val="{00000005-4ADE-44EC-A6BB-4343EB844E8F}"/>
                  </c:ext>
                </c:extLst>
              </c15:ser>
            </c15:filteredLineSeries>
            <c15:filteredLineSeries>
              <c15:ser>
                <c:idx val="8"/>
                <c:order val="2"/>
                <c:tx>
                  <c:v>Inklusionstakt (om senaste tre månader hålls) Sv</c:v>
                </c:tx>
                <c:spPr>
                  <a:ln w="28575" cap="rnd">
                    <a:solidFill>
                      <a:srgbClr val="0070C0"/>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'Progress+ graf'!$A$3:$A$57</c15:sqref>
                        </c15:formulaRef>
                      </c:ext>
                    </c:extLst>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extLst xmlns:c15="http://schemas.microsoft.com/office/drawing/2012/chart">
                      <c:ext xmlns:c15="http://schemas.microsoft.com/office/drawing/2012/chart" uri="{02D57815-91ED-43cb-92C2-25804820EDAC}">
                        <c15:formulaRef>
                          <c15:sqref>'Progress+ graf'!$H$2:$H$57</c15:sqref>
                        </c15:formulaRef>
                      </c:ext>
                    </c:extLst>
                    <c:numCache>
                      <c:formatCode>General</c:formatCode>
                      <c:ptCount val="56"/>
                      <c:pt idx="0">
                        <c:v>0</c:v>
                      </c:pt>
                      <c:pt idx="1">
                        <c:v>2</c:v>
                      </c:pt>
                      <c:pt idx="2">
                        <c:v>4</c:v>
                      </c:pt>
                      <c:pt idx="3">
                        <c:v>5</c:v>
                      </c:pt>
                      <c:pt idx="4">
                        <c:v>8</c:v>
                      </c:pt>
                      <c:pt idx="5">
                        <c:v>10</c:v>
                      </c:pt>
                      <c:pt idx="6">
                        <c:v>14</c:v>
                      </c:pt>
                      <c:pt idx="7">
                        <c:v>15</c:v>
                      </c:pt>
                      <c:pt idx="8">
                        <c:v>23</c:v>
                      </c:pt>
                      <c:pt idx="9">
                        <c:v>24</c:v>
                      </c:pt>
                      <c:pt idx="10">
                        <c:v>30</c:v>
                      </c:pt>
                      <c:pt idx="11">
                        <c:v>32</c:v>
                      </c:pt>
                      <c:pt idx="12">
                        <c:v>33</c:v>
                      </c:pt>
                      <c:pt idx="13">
                        <c:v>40</c:v>
                      </c:pt>
                      <c:pt idx="14">
                        <c:v>46</c:v>
                      </c:pt>
                      <c:pt idx="15">
                        <c:v>50</c:v>
                      </c:pt>
                      <c:pt idx="16">
                        <c:v>58</c:v>
                      </c:pt>
                      <c:pt idx="17" formatCode="0">
                        <c:v>64</c:v>
                      </c:pt>
                      <c:pt idx="18" formatCode="0">
                        <c:v>70</c:v>
                      </c:pt>
                      <c:pt idx="19" formatCode="0">
                        <c:v>76</c:v>
                      </c:pt>
                      <c:pt idx="20" formatCode="0">
                        <c:v>82</c:v>
                      </c:pt>
                      <c:pt idx="21" formatCode="0">
                        <c:v>88</c:v>
                      </c:pt>
                      <c:pt idx="22" formatCode="0">
                        <c:v>94</c:v>
                      </c:pt>
                      <c:pt idx="23" formatCode="0">
                        <c:v>100</c:v>
                      </c:pt>
                      <c:pt idx="24" formatCode="0">
                        <c:v>106</c:v>
                      </c:pt>
                      <c:pt idx="25" formatCode="0">
                        <c:v>112</c:v>
                      </c:pt>
                      <c:pt idx="26" formatCode="0">
                        <c:v>118</c:v>
                      </c:pt>
                      <c:pt idx="27" formatCode="0">
                        <c:v>124</c:v>
                      </c:pt>
                      <c:pt idx="28" formatCode="0">
                        <c:v>130</c:v>
                      </c:pt>
                      <c:pt idx="29" formatCode="0">
                        <c:v>136</c:v>
                      </c:pt>
                      <c:pt idx="30" formatCode="0">
                        <c:v>142</c:v>
                      </c:pt>
                      <c:pt idx="31" formatCode="0">
                        <c:v>148</c:v>
                      </c:pt>
                      <c:pt idx="32" formatCode="0">
                        <c:v>154</c:v>
                      </c:pt>
                      <c:pt idx="33" formatCode="0">
                        <c:v>160</c:v>
                      </c:pt>
                      <c:pt idx="34" formatCode="0">
                        <c:v>166</c:v>
                      </c:pt>
                      <c:pt idx="35" formatCode="0">
                        <c:v>172</c:v>
                      </c:pt>
                      <c:pt idx="36" formatCode="0">
                        <c:v>178</c:v>
                      </c:pt>
                      <c:pt idx="37" formatCode="0">
                        <c:v>184</c:v>
                      </c:pt>
                      <c:pt idx="38" formatCode="0">
                        <c:v>190</c:v>
                      </c:pt>
                      <c:pt idx="39" formatCode="0">
                        <c:v>196</c:v>
                      </c:pt>
                      <c:pt idx="40" formatCode="0">
                        <c:v>202</c:v>
                      </c:pt>
                      <c:pt idx="41" formatCode="0">
                        <c:v>208</c:v>
                      </c:pt>
                      <c:pt idx="42" formatCode="0">
                        <c:v>214</c:v>
                      </c:pt>
                      <c:pt idx="43" formatCode="0">
                        <c:v>220</c:v>
                      </c:pt>
                      <c:pt idx="44" formatCode="0">
                        <c:v>226</c:v>
                      </c:pt>
                      <c:pt idx="45" formatCode="0">
                        <c:v>232</c:v>
                      </c:pt>
                      <c:pt idx="46" formatCode="0">
                        <c:v>238</c:v>
                      </c:pt>
                      <c:pt idx="47" formatCode="0">
                        <c:v>244</c:v>
                      </c:pt>
                      <c:pt idx="48">
                        <c:v>250</c:v>
                      </c:pt>
                      <c:pt idx="49" formatCode="0">
                        <c:v>258</c:v>
                      </c:pt>
                      <c:pt idx="50" formatCode="0">
                        <c:v>266</c:v>
                      </c:pt>
                      <c:pt idx="51" formatCode="0">
                        <c:v>274</c:v>
                      </c:pt>
                      <c:pt idx="52" formatCode="0">
                        <c:v>282</c:v>
                      </c:pt>
                      <c:pt idx="53" formatCode="0">
                        <c:v>290</c:v>
                      </c:pt>
                      <c:pt idx="54" formatCode="0">
                        <c:v>298</c:v>
                      </c:pt>
                      <c:pt idx="55" formatCode="0">
                        <c:v>306</c:v>
                      </c:pt>
                    </c:numCache>
                  </c:numRef>
                </c:val>
                <c:smooth val="0"/>
                <c:extLst xmlns:c15="http://schemas.microsoft.com/office/drawing/2012/chart">
                  <c:ext xmlns:c16="http://schemas.microsoft.com/office/drawing/2014/chart" uri="{C3380CC4-5D6E-409C-BE32-E72D297353CC}">
                    <c16:uniqueId val="{00000006-4ADE-44EC-A6BB-4343EB844E8F}"/>
                  </c:ext>
                </c:extLst>
              </c15:ser>
            </c15:filteredLineSeries>
            <c15:filteredLineSeries>
              <c15:ser>
                <c:idx val="9"/>
                <c:order val="6"/>
                <c:tx>
                  <c:v>Målsättning</c:v>
                </c:tx>
                <c:spPr>
                  <a:ln w="28575" cap="rnd">
                    <a:solidFill>
                      <a:schemeClr val="accent4">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'Progress+ graf'!$G$2:$G$60</c15:sqref>
                        </c15:formulaRef>
                      </c:ext>
                    </c:extLst>
                    <c:numCache>
                      <c:formatCode>0</c:formatCode>
                      <c:ptCount val="59"/>
                      <c:pt idx="0">
                        <c:v>202</c:v>
                      </c:pt>
                      <c:pt idx="1">
                        <c:v>202</c:v>
                      </c:pt>
                      <c:pt idx="2">
                        <c:v>202</c:v>
                      </c:pt>
                      <c:pt idx="3">
                        <c:v>202</c:v>
                      </c:pt>
                      <c:pt idx="4">
                        <c:v>202</c:v>
                      </c:pt>
                      <c:pt idx="5">
                        <c:v>202</c:v>
                      </c:pt>
                      <c:pt idx="6">
                        <c:v>202</c:v>
                      </c:pt>
                      <c:pt idx="7">
                        <c:v>202</c:v>
                      </c:pt>
                      <c:pt idx="8">
                        <c:v>202</c:v>
                      </c:pt>
                      <c:pt idx="9">
                        <c:v>202</c:v>
                      </c:pt>
                      <c:pt idx="10">
                        <c:v>202</c:v>
                      </c:pt>
                      <c:pt idx="11">
                        <c:v>202</c:v>
                      </c:pt>
                      <c:pt idx="12">
                        <c:v>202</c:v>
                      </c:pt>
                      <c:pt idx="13">
                        <c:v>202</c:v>
                      </c:pt>
                      <c:pt idx="14">
                        <c:v>202</c:v>
                      </c:pt>
                      <c:pt idx="15">
                        <c:v>202</c:v>
                      </c:pt>
                      <c:pt idx="16">
                        <c:v>202</c:v>
                      </c:pt>
                      <c:pt idx="17">
                        <c:v>202</c:v>
                      </c:pt>
                      <c:pt idx="18">
                        <c:v>202</c:v>
                      </c:pt>
                      <c:pt idx="19">
                        <c:v>202</c:v>
                      </c:pt>
                      <c:pt idx="20">
                        <c:v>202</c:v>
                      </c:pt>
                      <c:pt idx="21">
                        <c:v>202</c:v>
                      </c:pt>
                      <c:pt idx="22">
                        <c:v>202</c:v>
                      </c:pt>
                      <c:pt idx="23">
                        <c:v>202</c:v>
                      </c:pt>
                      <c:pt idx="24">
                        <c:v>202</c:v>
                      </c:pt>
                      <c:pt idx="25">
                        <c:v>202</c:v>
                      </c:pt>
                      <c:pt idx="26">
                        <c:v>202</c:v>
                      </c:pt>
                      <c:pt idx="27">
                        <c:v>202</c:v>
                      </c:pt>
                      <c:pt idx="28">
                        <c:v>202</c:v>
                      </c:pt>
                      <c:pt idx="29">
                        <c:v>202</c:v>
                      </c:pt>
                      <c:pt idx="30">
                        <c:v>202</c:v>
                      </c:pt>
                      <c:pt idx="31">
                        <c:v>202</c:v>
                      </c:pt>
                      <c:pt idx="32">
                        <c:v>202</c:v>
                      </c:pt>
                      <c:pt idx="33">
                        <c:v>202</c:v>
                      </c:pt>
                      <c:pt idx="34">
                        <c:v>202</c:v>
                      </c:pt>
                      <c:pt idx="35">
                        <c:v>202</c:v>
                      </c:pt>
                      <c:pt idx="36">
                        <c:v>202</c:v>
                      </c:pt>
                      <c:pt idx="37">
                        <c:v>202</c:v>
                      </c:pt>
                      <c:pt idx="38">
                        <c:v>202</c:v>
                      </c:pt>
                      <c:pt idx="39">
                        <c:v>202</c:v>
                      </c:pt>
                      <c:pt idx="40">
                        <c:v>202</c:v>
                      </c:pt>
                      <c:pt idx="41">
                        <c:v>202</c:v>
                      </c:pt>
                      <c:pt idx="42">
                        <c:v>202</c:v>
                      </c:pt>
                      <c:pt idx="43">
                        <c:v>202</c:v>
                      </c:pt>
                      <c:pt idx="44">
                        <c:v>202</c:v>
                      </c:pt>
                      <c:pt idx="45">
                        <c:v>202</c:v>
                      </c:pt>
                      <c:pt idx="46">
                        <c:v>202</c:v>
                      </c:pt>
                      <c:pt idx="47">
                        <c:v>202</c:v>
                      </c:pt>
                      <c:pt idx="48" formatCode="General">
                        <c:v>202</c:v>
                      </c:pt>
                      <c:pt idx="49">
                        <c:v>202</c:v>
                      </c:pt>
                      <c:pt idx="50">
                        <c:v>202</c:v>
                      </c:pt>
                      <c:pt idx="51">
                        <c:v>202</c:v>
                      </c:pt>
                      <c:pt idx="52">
                        <c:v>202</c:v>
                      </c:pt>
                      <c:pt idx="53">
                        <c:v>202</c:v>
                      </c:pt>
                      <c:pt idx="54">
                        <c:v>202</c:v>
                      </c:pt>
                      <c:pt idx="55">
                        <c:v>202</c:v>
                      </c:pt>
                    </c:numCache>
                  </c:numRef>
                </c:val>
                <c:smooth val="0"/>
                <c:extLst xmlns:c15="http://schemas.microsoft.com/office/drawing/2012/chart">
                  <c:ext xmlns:c16="http://schemas.microsoft.com/office/drawing/2014/chart" uri="{C3380CC4-5D6E-409C-BE32-E72D297353CC}">
                    <c16:uniqueId val="{00000007-4ADE-44EC-A6BB-4343EB844E8F}"/>
                  </c:ext>
                </c:extLst>
              </c15:ser>
            </c15:filteredLineSeries>
            <c15:filteredLineSeries>
              <c15:ser>
                <c:idx val="1"/>
                <c:order val="7"/>
                <c:tx>
                  <c:v>Screenade</c:v>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'Progress+ graf'!$A$3:$A$57</c15:sqref>
                        </c15:formulaRef>
                      </c:ext>
                    </c:extLst>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extLst xmlns:c15="http://schemas.microsoft.com/office/drawing/2012/chart">
                      <c:ext xmlns:c15="http://schemas.microsoft.com/office/drawing/2012/chart" uri="{02D57815-91ED-43cb-92C2-25804820EDAC}">
                        <c15:formulaRef>
                          <c15:sqref>'Progress+ graf'!$C$2:$C$57</c15:sqref>
                        </c15:formulaRef>
                      </c:ext>
                    </c:extLst>
                    <c:numCache>
                      <c:formatCode>General</c:formatCode>
                      <c:ptCount val="56"/>
                      <c:pt idx="0">
                        <c:v>0</c:v>
                      </c:pt>
                      <c:pt idx="1">
                        <c:v>6</c:v>
                      </c:pt>
                      <c:pt idx="2">
                        <c:v>10</c:v>
                      </c:pt>
                      <c:pt idx="3">
                        <c:v>17</c:v>
                      </c:pt>
                      <c:pt idx="4">
                        <c:v>22</c:v>
                      </c:pt>
                      <c:pt idx="5">
                        <c:v>27</c:v>
                      </c:pt>
                      <c:pt idx="6">
                        <c:v>40</c:v>
                      </c:pt>
                      <c:pt idx="7">
                        <c:v>43</c:v>
                      </c:pt>
                      <c:pt idx="8">
                        <c:v>53</c:v>
                      </c:pt>
                      <c:pt idx="9">
                        <c:v>58</c:v>
                      </c:pt>
                      <c:pt idx="10">
                        <c:v>70</c:v>
                      </c:pt>
                      <c:pt idx="11">
                        <c:v>74</c:v>
                      </c:pt>
                      <c:pt idx="12">
                        <c:v>81</c:v>
                      </c:pt>
                      <c:pt idx="13">
                        <c:v>97</c:v>
                      </c:pt>
                      <c:pt idx="14">
                        <c:v>109</c:v>
                      </c:pt>
                      <c:pt idx="15">
                        <c:v>118</c:v>
                      </c:pt>
                      <c:pt idx="16">
                        <c:v>131</c:v>
                      </c:pt>
                    </c:numCache>
                  </c:numRef>
                </c:val>
                <c:smooth val="0"/>
                <c:extLst xmlns:c15="http://schemas.microsoft.com/office/drawing/2012/chart">
                  <c:ext xmlns:c16="http://schemas.microsoft.com/office/drawing/2014/chart" uri="{C3380CC4-5D6E-409C-BE32-E72D297353CC}">
                    <c16:uniqueId val="{00000008-4ADE-44EC-A6BB-4343EB844E8F}"/>
                  </c:ext>
                </c:extLst>
              </c15:ser>
            </c15:filteredLineSeries>
            <c15:filteredLineSeries>
              <c15:ser>
                <c:idx val="2"/>
                <c:order val="8"/>
                <c:tx>
                  <c:v>Planerad inklusionstakt</c:v>
                </c:tx>
                <c:spPr>
                  <a:ln w="28575" cap="rnd">
                    <a:solidFill>
                      <a:schemeClr val="bg1">
                        <a:lumMod val="50000"/>
                      </a:schemeClr>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'Progress+ graf'!$A$3:$A$57</c15:sqref>
                        </c15:formulaRef>
                      </c:ext>
                    </c:extLst>
                    <c:numCache>
                      <c:formatCode>mmm\-yy</c:formatCode>
                      <c:ptCount val="55"/>
                      <c:pt idx="0">
                        <c:v>44440</c:v>
                      </c:pt>
                      <c:pt idx="1">
                        <c:v>44470</c:v>
                      </c:pt>
                      <c:pt idx="2">
                        <c:v>44501</c:v>
                      </c:pt>
                      <c:pt idx="3">
                        <c:v>44531</c:v>
                      </c:pt>
                      <c:pt idx="4">
                        <c:v>44562</c:v>
                      </c:pt>
                      <c:pt idx="5">
                        <c:v>44593</c:v>
                      </c:pt>
                      <c:pt idx="6">
                        <c:v>44621</c:v>
                      </c:pt>
                      <c:pt idx="7">
                        <c:v>44652</c:v>
                      </c:pt>
                      <c:pt idx="8">
                        <c:v>44682</c:v>
                      </c:pt>
                      <c:pt idx="9">
                        <c:v>44713</c:v>
                      </c:pt>
                      <c:pt idx="10">
                        <c:v>44743</c:v>
                      </c:pt>
                      <c:pt idx="11">
                        <c:v>44774</c:v>
                      </c:pt>
                      <c:pt idx="12">
                        <c:v>44805</c:v>
                      </c:pt>
                      <c:pt idx="13">
                        <c:v>44835</c:v>
                      </c:pt>
                      <c:pt idx="14">
                        <c:v>44866</c:v>
                      </c:pt>
                      <c:pt idx="15">
                        <c:v>44896</c:v>
                      </c:pt>
                      <c:pt idx="16">
                        <c:v>44927</c:v>
                      </c:pt>
                      <c:pt idx="17">
                        <c:v>44958</c:v>
                      </c:pt>
                      <c:pt idx="18">
                        <c:v>44986</c:v>
                      </c:pt>
                      <c:pt idx="19">
                        <c:v>45017</c:v>
                      </c:pt>
                      <c:pt idx="20">
                        <c:v>45047</c:v>
                      </c:pt>
                      <c:pt idx="21">
                        <c:v>45078</c:v>
                      </c:pt>
                      <c:pt idx="22">
                        <c:v>45108</c:v>
                      </c:pt>
                      <c:pt idx="23">
                        <c:v>45139</c:v>
                      </c:pt>
                      <c:pt idx="24">
                        <c:v>45170</c:v>
                      </c:pt>
                      <c:pt idx="25">
                        <c:v>45200</c:v>
                      </c:pt>
                      <c:pt idx="26">
                        <c:v>45231</c:v>
                      </c:pt>
                      <c:pt idx="27">
                        <c:v>45261</c:v>
                      </c:pt>
                      <c:pt idx="28">
                        <c:v>45292</c:v>
                      </c:pt>
                      <c:pt idx="29">
                        <c:v>45323</c:v>
                      </c:pt>
                      <c:pt idx="30">
                        <c:v>45352</c:v>
                      </c:pt>
                      <c:pt idx="31">
                        <c:v>45383</c:v>
                      </c:pt>
                      <c:pt idx="32">
                        <c:v>45413</c:v>
                      </c:pt>
                      <c:pt idx="33">
                        <c:v>45444</c:v>
                      </c:pt>
                      <c:pt idx="34">
                        <c:v>45474</c:v>
                      </c:pt>
                      <c:pt idx="35">
                        <c:v>45505</c:v>
                      </c:pt>
                      <c:pt idx="36">
                        <c:v>45536</c:v>
                      </c:pt>
                      <c:pt idx="37">
                        <c:v>45566</c:v>
                      </c:pt>
                      <c:pt idx="38">
                        <c:v>45597</c:v>
                      </c:pt>
                      <c:pt idx="39">
                        <c:v>45627</c:v>
                      </c:pt>
                      <c:pt idx="40">
                        <c:v>45658</c:v>
                      </c:pt>
                      <c:pt idx="41">
                        <c:v>45689</c:v>
                      </c:pt>
                      <c:pt idx="42">
                        <c:v>45717</c:v>
                      </c:pt>
                      <c:pt idx="43">
                        <c:v>45748</c:v>
                      </c:pt>
                      <c:pt idx="44">
                        <c:v>45778</c:v>
                      </c:pt>
                      <c:pt idx="45">
                        <c:v>45809</c:v>
                      </c:pt>
                      <c:pt idx="46">
                        <c:v>45839</c:v>
                      </c:pt>
                      <c:pt idx="47">
                        <c:v>45870</c:v>
                      </c:pt>
                      <c:pt idx="48">
                        <c:v>45901</c:v>
                      </c:pt>
                      <c:pt idx="49">
                        <c:v>45931</c:v>
                      </c:pt>
                      <c:pt idx="50">
                        <c:v>45962</c:v>
                      </c:pt>
                      <c:pt idx="51">
                        <c:v>45992</c:v>
                      </c:pt>
                      <c:pt idx="52">
                        <c:v>46023</c:v>
                      </c:pt>
                      <c:pt idx="53">
                        <c:v>46054</c:v>
                      </c:pt>
                      <c:pt idx="54">
                        <c:v>46082</c:v>
                      </c:pt>
                    </c:numCache>
                  </c:numRef>
                </c:cat>
                <c:val>
                  <c:numRef>
                    <c:extLst xmlns:c15="http://schemas.microsoft.com/office/drawing/2012/chart">
                      <c:ext xmlns:c15="http://schemas.microsoft.com/office/drawing/2012/chart" uri="{02D57815-91ED-43cb-92C2-25804820EDAC}">
                        <c15:formulaRef>
                          <c15:sqref>'Progress+ graf'!$F$2:$F$57</c15:sqref>
                        </c15:formulaRef>
                      </c:ext>
                    </c:extLst>
                    <c:numCache>
                      <c:formatCode>0</c:formatCode>
                      <c:ptCount val="56"/>
                      <c:pt idx="0">
                        <c:v>0</c:v>
                      </c:pt>
                      <c:pt idx="1">
                        <c:v>4.2225000000000001</c:v>
                      </c:pt>
                      <c:pt idx="2">
                        <c:v>8.4450000000000003</c:v>
                      </c:pt>
                      <c:pt idx="3">
                        <c:v>12.6675</c:v>
                      </c:pt>
                      <c:pt idx="4">
                        <c:v>16.89</c:v>
                      </c:pt>
                      <c:pt idx="5">
                        <c:v>21.112500000000001</c:v>
                      </c:pt>
                      <c:pt idx="6">
                        <c:v>25.335000000000001</c:v>
                      </c:pt>
                      <c:pt idx="7">
                        <c:v>29.557500000000001</c:v>
                      </c:pt>
                      <c:pt idx="8">
                        <c:v>33.78</c:v>
                      </c:pt>
                      <c:pt idx="9">
                        <c:v>38.002499999999998</c:v>
                      </c:pt>
                      <c:pt idx="10">
                        <c:v>42.225000000000001</c:v>
                      </c:pt>
                      <c:pt idx="11">
                        <c:v>46.447499999999998</c:v>
                      </c:pt>
                      <c:pt idx="12">
                        <c:v>50.67</c:v>
                      </c:pt>
                      <c:pt idx="13">
                        <c:v>54.892499999999998</c:v>
                      </c:pt>
                      <c:pt idx="14">
                        <c:v>59.115000000000002</c:v>
                      </c:pt>
                      <c:pt idx="15">
                        <c:v>63.337499999999999</c:v>
                      </c:pt>
                      <c:pt idx="16">
                        <c:v>67.56</c:v>
                      </c:pt>
                      <c:pt idx="17">
                        <c:v>71.782499999999999</c:v>
                      </c:pt>
                      <c:pt idx="18">
                        <c:v>76.004999999999995</c:v>
                      </c:pt>
                      <c:pt idx="19">
                        <c:v>80.227500000000006</c:v>
                      </c:pt>
                      <c:pt idx="20">
                        <c:v>84.45</c:v>
                      </c:pt>
                      <c:pt idx="21">
                        <c:v>88.672499999999999</c:v>
                      </c:pt>
                      <c:pt idx="22">
                        <c:v>92.894999999999996</c:v>
                      </c:pt>
                      <c:pt idx="23">
                        <c:v>97.117500000000007</c:v>
                      </c:pt>
                      <c:pt idx="24">
                        <c:v>101.34</c:v>
                      </c:pt>
                      <c:pt idx="25">
                        <c:v>105.5625</c:v>
                      </c:pt>
                      <c:pt idx="26">
                        <c:v>109.785</c:v>
                      </c:pt>
                      <c:pt idx="27">
                        <c:v>114.00749999999999</c:v>
                      </c:pt>
                      <c:pt idx="28">
                        <c:v>118.23</c:v>
                      </c:pt>
                      <c:pt idx="29">
                        <c:v>122.4525</c:v>
                      </c:pt>
                      <c:pt idx="30">
                        <c:v>126.675</c:v>
                      </c:pt>
                      <c:pt idx="31">
                        <c:v>130.89750000000001</c:v>
                      </c:pt>
                      <c:pt idx="32">
                        <c:v>135.12</c:v>
                      </c:pt>
                      <c:pt idx="33">
                        <c:v>139.3425</c:v>
                      </c:pt>
                      <c:pt idx="34">
                        <c:v>143.565</c:v>
                      </c:pt>
                      <c:pt idx="35">
                        <c:v>147.78749999999999</c:v>
                      </c:pt>
                      <c:pt idx="36">
                        <c:v>152.01</c:v>
                      </c:pt>
                      <c:pt idx="37">
                        <c:v>156.23249999999999</c:v>
                      </c:pt>
                      <c:pt idx="38">
                        <c:v>160.45500000000001</c:v>
                      </c:pt>
                      <c:pt idx="39">
                        <c:v>164.67750000000001</c:v>
                      </c:pt>
                      <c:pt idx="40">
                        <c:v>168.9</c:v>
                      </c:pt>
                      <c:pt idx="41">
                        <c:v>173.1225</c:v>
                      </c:pt>
                      <c:pt idx="42">
                        <c:v>177.345</c:v>
                      </c:pt>
                      <c:pt idx="43">
                        <c:v>181.5675</c:v>
                      </c:pt>
                      <c:pt idx="44">
                        <c:v>185.79</c:v>
                      </c:pt>
                      <c:pt idx="45">
                        <c:v>190.01249999999999</c:v>
                      </c:pt>
                      <c:pt idx="46">
                        <c:v>194.23500000000001</c:v>
                      </c:pt>
                      <c:pt idx="47">
                        <c:v>198.45750000000001</c:v>
                      </c:pt>
                      <c:pt idx="48" formatCode="General">
                        <c:v>202.68</c:v>
                      </c:pt>
                      <c:pt idx="49">
                        <c:v>206.9025</c:v>
                      </c:pt>
                      <c:pt idx="50">
                        <c:v>211.125</c:v>
                      </c:pt>
                      <c:pt idx="51">
                        <c:v>215.3475</c:v>
                      </c:pt>
                      <c:pt idx="52">
                        <c:v>219.57</c:v>
                      </c:pt>
                      <c:pt idx="53">
                        <c:v>223.79249999999999</c:v>
                      </c:pt>
                      <c:pt idx="54">
                        <c:v>228.01499999999999</c:v>
                      </c:pt>
                      <c:pt idx="55">
                        <c:v>232.23750000000001</c:v>
                      </c:pt>
                    </c:numCache>
                  </c:numRef>
                </c:val>
                <c:smooth val="0"/>
                <c:extLst xmlns:c15="http://schemas.microsoft.com/office/drawing/2012/chart">
                  <c:ext xmlns:c16="http://schemas.microsoft.com/office/drawing/2014/chart" uri="{C3380CC4-5D6E-409C-BE32-E72D297353CC}">
                    <c16:uniqueId val="{00000009-4ADE-44EC-A6BB-4343EB844E8F}"/>
                  </c:ext>
                </c:extLst>
              </c15:ser>
            </c15:filteredLineSeries>
            <c15:filteredLineSeries>
              <c15:ser>
                <c:idx val="4"/>
                <c:order val="9"/>
                <c:tx>
                  <c:v>Målsättning</c:v>
                </c:tx>
                <c:spPr>
                  <a:ln w="28575" cap="rnd">
                    <a:solidFill>
                      <a:schemeClr val="accent5"/>
                    </a:solidFill>
                    <a:round/>
                  </a:ln>
                  <a:effectLst/>
                </c:spPr>
                <c:marker>
                  <c:symbol val="none"/>
                </c:marker>
                <c:val>
                  <c:numRef>
                    <c:extLst xmlns:c15="http://schemas.microsoft.com/office/drawing/2012/chart">
                      <c:ext xmlns:c15="http://schemas.microsoft.com/office/drawing/2012/chart" uri="{02D57815-91ED-43cb-92C2-25804820EDAC}">
                        <c15:formulaRef>
                          <c15:sqref>'Progress+ graf'!$G$2:$G$60</c15:sqref>
                        </c15:formulaRef>
                      </c:ext>
                    </c:extLst>
                    <c:numCache>
                      <c:formatCode>0</c:formatCode>
                      <c:ptCount val="59"/>
                      <c:pt idx="0">
                        <c:v>202</c:v>
                      </c:pt>
                      <c:pt idx="1">
                        <c:v>202</c:v>
                      </c:pt>
                      <c:pt idx="2">
                        <c:v>202</c:v>
                      </c:pt>
                      <c:pt idx="3">
                        <c:v>202</c:v>
                      </c:pt>
                      <c:pt idx="4">
                        <c:v>202</c:v>
                      </c:pt>
                      <c:pt idx="5">
                        <c:v>202</c:v>
                      </c:pt>
                      <c:pt idx="6">
                        <c:v>202</c:v>
                      </c:pt>
                      <c:pt idx="7">
                        <c:v>202</c:v>
                      </c:pt>
                      <c:pt idx="8">
                        <c:v>202</c:v>
                      </c:pt>
                      <c:pt idx="9">
                        <c:v>202</c:v>
                      </c:pt>
                      <c:pt idx="10">
                        <c:v>202</c:v>
                      </c:pt>
                      <c:pt idx="11">
                        <c:v>202</c:v>
                      </c:pt>
                      <c:pt idx="12">
                        <c:v>202</c:v>
                      </c:pt>
                      <c:pt idx="13">
                        <c:v>202</c:v>
                      </c:pt>
                      <c:pt idx="14">
                        <c:v>202</c:v>
                      </c:pt>
                      <c:pt idx="15">
                        <c:v>202</c:v>
                      </c:pt>
                      <c:pt idx="16">
                        <c:v>202</c:v>
                      </c:pt>
                      <c:pt idx="17">
                        <c:v>202</c:v>
                      </c:pt>
                      <c:pt idx="18">
                        <c:v>202</c:v>
                      </c:pt>
                      <c:pt idx="19">
                        <c:v>202</c:v>
                      </c:pt>
                      <c:pt idx="20">
                        <c:v>202</c:v>
                      </c:pt>
                      <c:pt idx="21">
                        <c:v>202</c:v>
                      </c:pt>
                      <c:pt idx="22">
                        <c:v>202</c:v>
                      </c:pt>
                      <c:pt idx="23">
                        <c:v>202</c:v>
                      </c:pt>
                      <c:pt idx="24">
                        <c:v>202</c:v>
                      </c:pt>
                      <c:pt idx="25">
                        <c:v>202</c:v>
                      </c:pt>
                      <c:pt idx="26">
                        <c:v>202</c:v>
                      </c:pt>
                      <c:pt idx="27">
                        <c:v>202</c:v>
                      </c:pt>
                      <c:pt idx="28">
                        <c:v>202</c:v>
                      </c:pt>
                      <c:pt idx="29">
                        <c:v>202</c:v>
                      </c:pt>
                      <c:pt idx="30">
                        <c:v>202</c:v>
                      </c:pt>
                      <c:pt idx="31">
                        <c:v>202</c:v>
                      </c:pt>
                      <c:pt idx="32">
                        <c:v>202</c:v>
                      </c:pt>
                      <c:pt idx="33">
                        <c:v>202</c:v>
                      </c:pt>
                      <c:pt idx="34">
                        <c:v>202</c:v>
                      </c:pt>
                      <c:pt idx="35">
                        <c:v>202</c:v>
                      </c:pt>
                      <c:pt idx="36">
                        <c:v>202</c:v>
                      </c:pt>
                      <c:pt idx="37">
                        <c:v>202</c:v>
                      </c:pt>
                      <c:pt idx="38">
                        <c:v>202</c:v>
                      </c:pt>
                      <c:pt idx="39">
                        <c:v>202</c:v>
                      </c:pt>
                      <c:pt idx="40">
                        <c:v>202</c:v>
                      </c:pt>
                      <c:pt idx="41">
                        <c:v>202</c:v>
                      </c:pt>
                      <c:pt idx="42">
                        <c:v>202</c:v>
                      </c:pt>
                      <c:pt idx="43">
                        <c:v>202</c:v>
                      </c:pt>
                      <c:pt idx="44">
                        <c:v>202</c:v>
                      </c:pt>
                      <c:pt idx="45">
                        <c:v>202</c:v>
                      </c:pt>
                      <c:pt idx="46">
                        <c:v>202</c:v>
                      </c:pt>
                      <c:pt idx="47">
                        <c:v>202</c:v>
                      </c:pt>
                      <c:pt idx="48" formatCode="General">
                        <c:v>202</c:v>
                      </c:pt>
                      <c:pt idx="49">
                        <c:v>202</c:v>
                      </c:pt>
                      <c:pt idx="50">
                        <c:v>202</c:v>
                      </c:pt>
                      <c:pt idx="51">
                        <c:v>202</c:v>
                      </c:pt>
                      <c:pt idx="52">
                        <c:v>202</c:v>
                      </c:pt>
                      <c:pt idx="53">
                        <c:v>202</c:v>
                      </c:pt>
                      <c:pt idx="54">
                        <c:v>202</c:v>
                      </c:pt>
                      <c:pt idx="55">
                        <c:v>202</c:v>
                      </c:pt>
                    </c:numCache>
                  </c:numRef>
                </c:val>
                <c:smooth val="0"/>
                <c:extLst xmlns:c15="http://schemas.microsoft.com/office/drawing/2012/chart">
                  <c:ext xmlns:c16="http://schemas.microsoft.com/office/drawing/2014/chart" uri="{C3380CC4-5D6E-409C-BE32-E72D297353CC}">
                    <c16:uniqueId val="{0000000A-4ADE-44EC-A6BB-4343EB844E8F}"/>
                  </c:ext>
                </c:extLst>
              </c15:ser>
            </c15:filteredLineSeries>
          </c:ext>
        </c:extLst>
      </c:lineChart>
      <c:dateAx>
        <c:axId val="1195531880"/>
        <c:scaling>
          <c:orientation val="minMax"/>
        </c:scaling>
        <c:delete val="0"/>
        <c:axPos val="b"/>
        <c:numFmt formatCode="[$-41D]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195532208"/>
        <c:crosses val="autoZero"/>
        <c:auto val="0"/>
        <c:lblOffset val="100"/>
        <c:baseTimeUnit val="months"/>
        <c:majorUnit val="3"/>
        <c:majorTimeUnit val="months"/>
      </c:dateAx>
      <c:valAx>
        <c:axId val="1195532208"/>
        <c:scaling>
          <c:orientation val="minMax"/>
          <c:max val="2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Antal individer</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1195531880"/>
        <c:crosses val="autoZero"/>
        <c:crossBetween val="midCat"/>
      </c:valAx>
      <c:spPr>
        <a:noFill/>
        <a:ln>
          <a:solidFill>
            <a:schemeClr val="bg1">
              <a:lumMod val="50000"/>
            </a:schemeClr>
          </a:solidFill>
        </a:ln>
        <a:effectLst/>
      </c:spPr>
    </c:plotArea>
    <c:legend>
      <c:legendPos val="b"/>
      <c:legendEntry>
        <c:idx val="4"/>
        <c:delete val="1"/>
      </c:legendEntry>
      <c:layout>
        <c:manualLayout>
          <c:xMode val="edge"/>
          <c:yMode val="edge"/>
          <c:x val="8.835040094737541E-2"/>
          <c:y val="0.8534843977836104"/>
          <c:w val="0.85916099566609216"/>
          <c:h val="0.1304292796733741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chart>
  <c:spPr>
    <a:solidFill>
      <a:schemeClr val="bg1"/>
    </a:solidFill>
    <a:ln w="9525" cap="flat" cmpd="sng" algn="ctr">
      <a:solidFill>
        <a:schemeClr val="tx1">
          <a:lumMod val="15000"/>
          <a:lumOff val="85000"/>
        </a:schemeClr>
      </a:solidFill>
      <a:prstDash val="sysDot"/>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image" Target="../media/image183.svg"/><Relationship Id="rId1" Type="http://schemas.openxmlformats.org/officeDocument/2006/relationships/image" Target="../media/image108.png"/><Relationship Id="rId6" Type="http://schemas.openxmlformats.org/officeDocument/2006/relationships/image" Target="../media/image187.svg"/><Relationship Id="rId5" Type="http://schemas.openxmlformats.org/officeDocument/2006/relationships/image" Target="../media/image110.png"/><Relationship Id="rId4" Type="http://schemas.openxmlformats.org/officeDocument/2006/relationships/image" Target="../media/image18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image" Target="../media/image183.svg"/><Relationship Id="rId1" Type="http://schemas.openxmlformats.org/officeDocument/2006/relationships/image" Target="../media/image108.png"/><Relationship Id="rId6" Type="http://schemas.openxmlformats.org/officeDocument/2006/relationships/image" Target="../media/image187.svg"/><Relationship Id="rId5" Type="http://schemas.openxmlformats.org/officeDocument/2006/relationships/image" Target="../media/image110.png"/><Relationship Id="rId4" Type="http://schemas.openxmlformats.org/officeDocument/2006/relationships/image" Target="../media/image18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335A058-AF9E-48D6-BDB2-2405F864942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E7B8C30F-8334-4361-A138-5F1671E2E3F0}">
      <dgm:prSet phldrT="[Text]" custT="1"/>
      <dgm:spPr>
        <a:solidFill>
          <a:schemeClr val="accent1">
            <a:lumMod val="40000"/>
            <a:lumOff val="60000"/>
          </a:schemeClr>
        </a:solidFill>
      </dgm:spPr>
      <dgm:t>
        <a:bodyPr/>
        <a:lstStyle/>
        <a:p>
          <a:r>
            <a:rPr lang="sv-SE" sz="1800" b="1" dirty="0">
              <a:solidFill>
                <a:schemeClr val="tx1"/>
              </a:solidFill>
            </a:rPr>
            <a:t>Inventera</a:t>
          </a:r>
        </a:p>
      </dgm:t>
    </dgm:pt>
    <dgm:pt modelId="{487BC90F-BC85-4C38-BD41-92B5CC14DEB9}" type="parTrans" cxnId="{14DB322A-B42E-486A-A33E-43A0FD737A0C}">
      <dgm:prSet/>
      <dgm:spPr/>
      <dgm:t>
        <a:bodyPr/>
        <a:lstStyle/>
        <a:p>
          <a:endParaRPr lang="sv-SE"/>
        </a:p>
      </dgm:t>
    </dgm:pt>
    <dgm:pt modelId="{F7FBDDB3-1C67-409C-8653-7B81EA559696}" type="sibTrans" cxnId="{14DB322A-B42E-486A-A33E-43A0FD737A0C}">
      <dgm:prSet/>
      <dgm:spPr/>
      <dgm:t>
        <a:bodyPr/>
        <a:lstStyle/>
        <a:p>
          <a:endParaRPr lang="sv-SE"/>
        </a:p>
      </dgm:t>
    </dgm:pt>
    <dgm:pt modelId="{F4892E90-5283-4796-9055-23A0628BEBF4}">
      <dgm:prSet phldrT="[Text]" custT="1"/>
      <dgm:spPr>
        <a:solidFill>
          <a:schemeClr val="accent1">
            <a:lumMod val="40000"/>
            <a:lumOff val="60000"/>
          </a:schemeClr>
        </a:solidFill>
      </dgm:spPr>
      <dgm:t>
        <a:bodyPr/>
        <a:lstStyle/>
        <a:p>
          <a:r>
            <a:rPr lang="sv-SE" sz="1800" b="1" dirty="0">
              <a:solidFill>
                <a:schemeClr val="tx1"/>
              </a:solidFill>
            </a:rPr>
            <a:t>Värdera</a:t>
          </a:r>
        </a:p>
      </dgm:t>
    </dgm:pt>
    <dgm:pt modelId="{D5A7B305-161B-414F-8DD8-A22D1832F923}" type="parTrans" cxnId="{E86E713C-C1E5-4980-B0C4-C4DEA9233D64}">
      <dgm:prSet/>
      <dgm:spPr/>
      <dgm:t>
        <a:bodyPr/>
        <a:lstStyle/>
        <a:p>
          <a:endParaRPr lang="sv-SE"/>
        </a:p>
      </dgm:t>
    </dgm:pt>
    <dgm:pt modelId="{AC85B3A0-A21E-446D-BD20-C7F54C393001}" type="sibTrans" cxnId="{E86E713C-C1E5-4980-B0C4-C4DEA9233D64}">
      <dgm:prSet/>
      <dgm:spPr/>
      <dgm:t>
        <a:bodyPr/>
        <a:lstStyle/>
        <a:p>
          <a:endParaRPr lang="sv-SE"/>
        </a:p>
      </dgm:t>
    </dgm:pt>
    <dgm:pt modelId="{1E4107BE-FA82-48C0-ACD4-CFF0F905D401}">
      <dgm:prSet phldrT="[Text]" custT="1"/>
      <dgm:spPr>
        <a:solidFill>
          <a:schemeClr val="accent1">
            <a:lumMod val="40000"/>
            <a:lumOff val="60000"/>
          </a:schemeClr>
        </a:solidFill>
      </dgm:spPr>
      <dgm:t>
        <a:bodyPr/>
        <a:lstStyle/>
        <a:p>
          <a:r>
            <a:rPr lang="sv-SE" sz="1800" b="1" dirty="0">
              <a:solidFill>
                <a:schemeClr val="tx1"/>
              </a:solidFill>
            </a:rPr>
            <a:t>Sammanställ</a:t>
          </a:r>
        </a:p>
      </dgm:t>
    </dgm:pt>
    <dgm:pt modelId="{0FF631E5-0CF3-4CD0-9E95-0485A5EEBD5A}" type="parTrans" cxnId="{0293F238-3C26-4653-8069-2B53FEFA8EBD}">
      <dgm:prSet/>
      <dgm:spPr/>
      <dgm:t>
        <a:bodyPr/>
        <a:lstStyle/>
        <a:p>
          <a:endParaRPr lang="sv-SE"/>
        </a:p>
      </dgm:t>
    </dgm:pt>
    <dgm:pt modelId="{8FD5A884-2A83-4497-A20E-6D9AF6228C06}" type="sibTrans" cxnId="{0293F238-3C26-4653-8069-2B53FEFA8EBD}">
      <dgm:prSet/>
      <dgm:spPr/>
      <dgm:t>
        <a:bodyPr/>
        <a:lstStyle/>
        <a:p>
          <a:endParaRPr lang="sv-SE"/>
        </a:p>
      </dgm:t>
    </dgm:pt>
    <dgm:pt modelId="{97031FF1-4AC4-4262-9DAF-4064B75AE2C5}">
      <dgm:prSet phldrT="[Text]" custT="1"/>
      <dgm:spPr>
        <a:solidFill>
          <a:schemeClr val="accent1">
            <a:lumMod val="40000"/>
            <a:lumOff val="60000"/>
          </a:schemeClr>
        </a:solidFill>
      </dgm:spPr>
      <dgm:t>
        <a:bodyPr/>
        <a:lstStyle/>
        <a:p>
          <a:r>
            <a:rPr lang="sv-SE" sz="1800" b="1" dirty="0">
              <a:solidFill>
                <a:schemeClr val="tx1"/>
              </a:solidFill>
            </a:rPr>
            <a:t>Remiss-rundor</a:t>
          </a:r>
        </a:p>
      </dgm:t>
    </dgm:pt>
    <dgm:pt modelId="{DBD705E8-430F-4348-8124-066CCE2F3417}" type="parTrans" cxnId="{C2FD9D0D-E797-49A9-B559-FD61768B749A}">
      <dgm:prSet/>
      <dgm:spPr/>
      <dgm:t>
        <a:bodyPr/>
        <a:lstStyle/>
        <a:p>
          <a:endParaRPr lang="sv-SE"/>
        </a:p>
      </dgm:t>
    </dgm:pt>
    <dgm:pt modelId="{68B16855-7821-4C38-8F2D-BEC547813686}" type="sibTrans" cxnId="{C2FD9D0D-E797-49A9-B559-FD61768B749A}">
      <dgm:prSet/>
      <dgm:spPr/>
      <dgm:t>
        <a:bodyPr/>
        <a:lstStyle/>
        <a:p>
          <a:endParaRPr lang="sv-SE"/>
        </a:p>
      </dgm:t>
    </dgm:pt>
    <dgm:pt modelId="{1BC58867-9D2D-40AE-BC6E-138B61800BAE}">
      <dgm:prSet phldrT="[Text]" custT="1"/>
      <dgm:spPr>
        <a:solidFill>
          <a:schemeClr val="accent1">
            <a:lumMod val="40000"/>
            <a:lumOff val="60000"/>
          </a:schemeClr>
        </a:solidFill>
      </dgm:spPr>
      <dgm:t>
        <a:bodyPr/>
        <a:lstStyle/>
        <a:p>
          <a:r>
            <a:rPr lang="sv-SE" sz="1800" b="1" dirty="0">
              <a:solidFill>
                <a:schemeClr val="tx1"/>
              </a:solidFill>
            </a:rPr>
            <a:t>Revidera och språkgranska</a:t>
          </a:r>
        </a:p>
      </dgm:t>
    </dgm:pt>
    <dgm:pt modelId="{D00FDB4C-5C9E-489E-BAD5-5FD59D0C7CB5}" type="parTrans" cxnId="{2ABCCDE4-9567-4CA8-8240-0A0E5C234E15}">
      <dgm:prSet/>
      <dgm:spPr/>
      <dgm:t>
        <a:bodyPr/>
        <a:lstStyle/>
        <a:p>
          <a:endParaRPr lang="sv-SE"/>
        </a:p>
      </dgm:t>
    </dgm:pt>
    <dgm:pt modelId="{BF188A27-DCB1-4AE3-BF27-504313F8CD15}" type="sibTrans" cxnId="{2ABCCDE4-9567-4CA8-8240-0A0E5C234E15}">
      <dgm:prSet/>
      <dgm:spPr/>
      <dgm:t>
        <a:bodyPr/>
        <a:lstStyle/>
        <a:p>
          <a:endParaRPr lang="sv-SE"/>
        </a:p>
      </dgm:t>
    </dgm:pt>
    <dgm:pt modelId="{A93582CC-A4F9-4020-BCF1-908AA23F22FF}">
      <dgm:prSet phldrT="[Text]" custT="1"/>
      <dgm:spPr>
        <a:solidFill>
          <a:schemeClr val="accent1">
            <a:lumMod val="40000"/>
            <a:lumOff val="60000"/>
          </a:schemeClr>
        </a:solidFill>
      </dgm:spPr>
      <dgm:t>
        <a:bodyPr/>
        <a:lstStyle/>
        <a:p>
          <a:r>
            <a:rPr lang="sv-SE" sz="1800" b="1" dirty="0">
              <a:solidFill>
                <a:schemeClr val="tx1"/>
              </a:solidFill>
            </a:rPr>
            <a:t>Beslut slutgiltig produkt</a:t>
          </a:r>
        </a:p>
      </dgm:t>
    </dgm:pt>
    <dgm:pt modelId="{88467EDA-0E1E-4436-9DCC-DFF7278E07F4}" type="parTrans" cxnId="{74B77AB2-7790-4CC8-9A42-405332C30B0E}">
      <dgm:prSet/>
      <dgm:spPr/>
      <dgm:t>
        <a:bodyPr/>
        <a:lstStyle/>
        <a:p>
          <a:endParaRPr lang="sv-SE"/>
        </a:p>
      </dgm:t>
    </dgm:pt>
    <dgm:pt modelId="{7677DB2B-EA10-454C-9D7E-20F30C5D4B30}" type="sibTrans" cxnId="{74B77AB2-7790-4CC8-9A42-405332C30B0E}">
      <dgm:prSet/>
      <dgm:spPr/>
      <dgm:t>
        <a:bodyPr/>
        <a:lstStyle/>
        <a:p>
          <a:endParaRPr lang="sv-SE"/>
        </a:p>
      </dgm:t>
    </dgm:pt>
    <dgm:pt modelId="{2939FBEC-F052-461A-8465-1D656679E9C4}">
      <dgm:prSet phldrT="[Text]"/>
      <dgm:spPr>
        <a:solidFill>
          <a:schemeClr val="accent1">
            <a:lumMod val="40000"/>
            <a:lumOff val="60000"/>
          </a:schemeClr>
        </a:solidFill>
      </dgm:spPr>
      <dgm:t>
        <a:bodyPr/>
        <a:lstStyle/>
        <a:p>
          <a:r>
            <a:rPr lang="sv-SE" b="1" dirty="0">
              <a:solidFill>
                <a:schemeClr val="tx1"/>
              </a:solidFill>
            </a:rPr>
            <a:t>Publicera</a:t>
          </a:r>
        </a:p>
      </dgm:t>
    </dgm:pt>
    <dgm:pt modelId="{24821030-3B29-4538-93F9-48E49E3C4770}" type="parTrans" cxnId="{8919A88F-5DD9-4A77-A4DE-239D54DFB8C3}">
      <dgm:prSet/>
      <dgm:spPr/>
      <dgm:t>
        <a:bodyPr/>
        <a:lstStyle/>
        <a:p>
          <a:endParaRPr lang="sv-SE"/>
        </a:p>
      </dgm:t>
    </dgm:pt>
    <dgm:pt modelId="{24ED94B9-E77F-4718-88E0-E9A4354AE483}" type="sibTrans" cxnId="{8919A88F-5DD9-4A77-A4DE-239D54DFB8C3}">
      <dgm:prSet/>
      <dgm:spPr/>
      <dgm:t>
        <a:bodyPr/>
        <a:lstStyle/>
        <a:p>
          <a:endParaRPr lang="sv-SE"/>
        </a:p>
      </dgm:t>
    </dgm:pt>
    <dgm:pt modelId="{ED6081CE-D2DD-4A18-BA4E-6BA6A416195C}" type="pres">
      <dgm:prSet presAssocID="{C335A058-AF9E-48D6-BDB2-2405F8649422}" presName="Name0" presStyleCnt="0">
        <dgm:presLayoutVars>
          <dgm:dir/>
          <dgm:resizeHandles val="exact"/>
        </dgm:presLayoutVars>
      </dgm:prSet>
      <dgm:spPr/>
      <dgm:t>
        <a:bodyPr/>
        <a:lstStyle/>
        <a:p>
          <a:endParaRPr lang="sv-SE"/>
        </a:p>
      </dgm:t>
    </dgm:pt>
    <dgm:pt modelId="{B3DE090A-5399-4CA3-AFA5-6C3CEA43B73F}" type="pres">
      <dgm:prSet presAssocID="{E7B8C30F-8334-4361-A138-5F1671E2E3F0}" presName="node" presStyleLbl="node1" presStyleIdx="0" presStyleCnt="7">
        <dgm:presLayoutVars>
          <dgm:bulletEnabled val="1"/>
        </dgm:presLayoutVars>
      </dgm:prSet>
      <dgm:spPr/>
      <dgm:t>
        <a:bodyPr/>
        <a:lstStyle/>
        <a:p>
          <a:endParaRPr lang="sv-SE"/>
        </a:p>
      </dgm:t>
    </dgm:pt>
    <dgm:pt modelId="{E982DEC4-54BD-4B6D-84A1-57A340513DC1}" type="pres">
      <dgm:prSet presAssocID="{F7FBDDB3-1C67-409C-8653-7B81EA559696}" presName="sibTrans" presStyleLbl="sibTrans2D1" presStyleIdx="0" presStyleCnt="6"/>
      <dgm:spPr/>
      <dgm:t>
        <a:bodyPr/>
        <a:lstStyle/>
        <a:p>
          <a:endParaRPr lang="sv-SE"/>
        </a:p>
      </dgm:t>
    </dgm:pt>
    <dgm:pt modelId="{FB0780B5-7BB6-439B-8195-43193BDEDBE6}" type="pres">
      <dgm:prSet presAssocID="{F7FBDDB3-1C67-409C-8653-7B81EA559696}" presName="connectorText" presStyleLbl="sibTrans2D1" presStyleIdx="0" presStyleCnt="6"/>
      <dgm:spPr/>
      <dgm:t>
        <a:bodyPr/>
        <a:lstStyle/>
        <a:p>
          <a:endParaRPr lang="sv-SE"/>
        </a:p>
      </dgm:t>
    </dgm:pt>
    <dgm:pt modelId="{DE8CE727-2CD7-4EC7-B167-F02C5628B242}" type="pres">
      <dgm:prSet presAssocID="{F4892E90-5283-4796-9055-23A0628BEBF4}" presName="node" presStyleLbl="node1" presStyleIdx="1" presStyleCnt="7">
        <dgm:presLayoutVars>
          <dgm:bulletEnabled val="1"/>
        </dgm:presLayoutVars>
      </dgm:prSet>
      <dgm:spPr/>
      <dgm:t>
        <a:bodyPr/>
        <a:lstStyle/>
        <a:p>
          <a:endParaRPr lang="sv-SE"/>
        </a:p>
      </dgm:t>
    </dgm:pt>
    <dgm:pt modelId="{0538E0DE-57A5-4A50-BAC1-872A786E1915}" type="pres">
      <dgm:prSet presAssocID="{AC85B3A0-A21E-446D-BD20-C7F54C393001}" presName="sibTrans" presStyleLbl="sibTrans2D1" presStyleIdx="1" presStyleCnt="6"/>
      <dgm:spPr/>
      <dgm:t>
        <a:bodyPr/>
        <a:lstStyle/>
        <a:p>
          <a:endParaRPr lang="sv-SE"/>
        </a:p>
      </dgm:t>
    </dgm:pt>
    <dgm:pt modelId="{9E5CA348-3E89-4C8D-B9D9-B0E98DCC0BEA}" type="pres">
      <dgm:prSet presAssocID="{AC85B3A0-A21E-446D-BD20-C7F54C393001}" presName="connectorText" presStyleLbl="sibTrans2D1" presStyleIdx="1" presStyleCnt="6"/>
      <dgm:spPr/>
      <dgm:t>
        <a:bodyPr/>
        <a:lstStyle/>
        <a:p>
          <a:endParaRPr lang="sv-SE"/>
        </a:p>
      </dgm:t>
    </dgm:pt>
    <dgm:pt modelId="{BA3C4138-A672-4C38-A04A-EDDE8A84B42D}" type="pres">
      <dgm:prSet presAssocID="{1E4107BE-FA82-48C0-ACD4-CFF0F905D401}" presName="node" presStyleLbl="node1" presStyleIdx="2" presStyleCnt="7" custScaleX="144889">
        <dgm:presLayoutVars>
          <dgm:bulletEnabled val="1"/>
        </dgm:presLayoutVars>
      </dgm:prSet>
      <dgm:spPr/>
      <dgm:t>
        <a:bodyPr/>
        <a:lstStyle/>
        <a:p>
          <a:endParaRPr lang="sv-SE"/>
        </a:p>
      </dgm:t>
    </dgm:pt>
    <dgm:pt modelId="{5008A0C9-878B-4A9F-BDB2-83C42AA71095}" type="pres">
      <dgm:prSet presAssocID="{8FD5A884-2A83-4497-A20E-6D9AF6228C06}" presName="sibTrans" presStyleLbl="sibTrans2D1" presStyleIdx="2" presStyleCnt="6"/>
      <dgm:spPr/>
      <dgm:t>
        <a:bodyPr/>
        <a:lstStyle/>
        <a:p>
          <a:endParaRPr lang="sv-SE"/>
        </a:p>
      </dgm:t>
    </dgm:pt>
    <dgm:pt modelId="{8373E553-385F-4993-BE24-0F1FCA49FAFB}" type="pres">
      <dgm:prSet presAssocID="{8FD5A884-2A83-4497-A20E-6D9AF6228C06}" presName="connectorText" presStyleLbl="sibTrans2D1" presStyleIdx="2" presStyleCnt="6"/>
      <dgm:spPr/>
      <dgm:t>
        <a:bodyPr/>
        <a:lstStyle/>
        <a:p>
          <a:endParaRPr lang="sv-SE"/>
        </a:p>
      </dgm:t>
    </dgm:pt>
    <dgm:pt modelId="{B5A3C999-1951-423E-A3A9-3CC5722F3A93}" type="pres">
      <dgm:prSet presAssocID="{97031FF1-4AC4-4262-9DAF-4064B75AE2C5}" presName="node" presStyleLbl="node1" presStyleIdx="3" presStyleCnt="7">
        <dgm:presLayoutVars>
          <dgm:bulletEnabled val="1"/>
        </dgm:presLayoutVars>
      </dgm:prSet>
      <dgm:spPr/>
      <dgm:t>
        <a:bodyPr/>
        <a:lstStyle/>
        <a:p>
          <a:endParaRPr lang="sv-SE"/>
        </a:p>
      </dgm:t>
    </dgm:pt>
    <dgm:pt modelId="{AF2FE1EC-9623-4949-96E3-DC96E6CCDB89}" type="pres">
      <dgm:prSet presAssocID="{68B16855-7821-4C38-8F2D-BEC547813686}" presName="sibTrans" presStyleLbl="sibTrans2D1" presStyleIdx="3" presStyleCnt="6"/>
      <dgm:spPr/>
      <dgm:t>
        <a:bodyPr/>
        <a:lstStyle/>
        <a:p>
          <a:endParaRPr lang="sv-SE"/>
        </a:p>
      </dgm:t>
    </dgm:pt>
    <dgm:pt modelId="{0B3CC189-5BCF-42C4-916E-52A63FCE3641}" type="pres">
      <dgm:prSet presAssocID="{68B16855-7821-4C38-8F2D-BEC547813686}" presName="connectorText" presStyleLbl="sibTrans2D1" presStyleIdx="3" presStyleCnt="6"/>
      <dgm:spPr/>
      <dgm:t>
        <a:bodyPr/>
        <a:lstStyle/>
        <a:p>
          <a:endParaRPr lang="sv-SE"/>
        </a:p>
      </dgm:t>
    </dgm:pt>
    <dgm:pt modelId="{6300D422-D5C0-4DF0-8555-4F615AB38EDB}" type="pres">
      <dgm:prSet presAssocID="{1BC58867-9D2D-40AE-BC6E-138B61800BAE}" presName="node" presStyleLbl="node1" presStyleIdx="4" presStyleCnt="7" custScaleX="145237">
        <dgm:presLayoutVars>
          <dgm:bulletEnabled val="1"/>
        </dgm:presLayoutVars>
      </dgm:prSet>
      <dgm:spPr/>
      <dgm:t>
        <a:bodyPr/>
        <a:lstStyle/>
        <a:p>
          <a:endParaRPr lang="sv-SE"/>
        </a:p>
      </dgm:t>
    </dgm:pt>
    <dgm:pt modelId="{0C3472A5-7C2D-434C-9961-8F5C473E724E}" type="pres">
      <dgm:prSet presAssocID="{BF188A27-DCB1-4AE3-BF27-504313F8CD15}" presName="sibTrans" presStyleLbl="sibTrans2D1" presStyleIdx="4" presStyleCnt="6"/>
      <dgm:spPr/>
      <dgm:t>
        <a:bodyPr/>
        <a:lstStyle/>
        <a:p>
          <a:endParaRPr lang="sv-SE"/>
        </a:p>
      </dgm:t>
    </dgm:pt>
    <dgm:pt modelId="{57CBF17A-E289-4A9D-82AA-62DA763C93E1}" type="pres">
      <dgm:prSet presAssocID="{BF188A27-DCB1-4AE3-BF27-504313F8CD15}" presName="connectorText" presStyleLbl="sibTrans2D1" presStyleIdx="4" presStyleCnt="6"/>
      <dgm:spPr/>
      <dgm:t>
        <a:bodyPr/>
        <a:lstStyle/>
        <a:p>
          <a:endParaRPr lang="sv-SE"/>
        </a:p>
      </dgm:t>
    </dgm:pt>
    <dgm:pt modelId="{15FADE6B-0C05-4363-81F6-35ED724EF8CB}" type="pres">
      <dgm:prSet presAssocID="{A93582CC-A4F9-4020-BCF1-908AA23F22FF}" presName="node" presStyleLbl="node1" presStyleIdx="5" presStyleCnt="7">
        <dgm:presLayoutVars>
          <dgm:bulletEnabled val="1"/>
        </dgm:presLayoutVars>
      </dgm:prSet>
      <dgm:spPr/>
      <dgm:t>
        <a:bodyPr/>
        <a:lstStyle/>
        <a:p>
          <a:endParaRPr lang="sv-SE"/>
        </a:p>
      </dgm:t>
    </dgm:pt>
    <dgm:pt modelId="{1D4EDE95-04B6-4B2B-B54E-5F46387FF693}" type="pres">
      <dgm:prSet presAssocID="{7677DB2B-EA10-454C-9D7E-20F30C5D4B30}" presName="sibTrans" presStyleLbl="sibTrans2D1" presStyleIdx="5" presStyleCnt="6"/>
      <dgm:spPr/>
      <dgm:t>
        <a:bodyPr/>
        <a:lstStyle/>
        <a:p>
          <a:endParaRPr lang="sv-SE"/>
        </a:p>
      </dgm:t>
    </dgm:pt>
    <dgm:pt modelId="{234F1F60-5F40-4F44-A14C-64B0C3EBA3FB}" type="pres">
      <dgm:prSet presAssocID="{7677DB2B-EA10-454C-9D7E-20F30C5D4B30}" presName="connectorText" presStyleLbl="sibTrans2D1" presStyleIdx="5" presStyleCnt="6"/>
      <dgm:spPr/>
      <dgm:t>
        <a:bodyPr/>
        <a:lstStyle/>
        <a:p>
          <a:endParaRPr lang="sv-SE"/>
        </a:p>
      </dgm:t>
    </dgm:pt>
    <dgm:pt modelId="{2F73BD58-9D87-438A-87A0-DECE9FBBBA03}" type="pres">
      <dgm:prSet presAssocID="{2939FBEC-F052-461A-8465-1D656679E9C4}" presName="node" presStyleLbl="node1" presStyleIdx="6" presStyleCnt="7">
        <dgm:presLayoutVars>
          <dgm:bulletEnabled val="1"/>
        </dgm:presLayoutVars>
      </dgm:prSet>
      <dgm:spPr/>
      <dgm:t>
        <a:bodyPr/>
        <a:lstStyle/>
        <a:p>
          <a:endParaRPr lang="sv-SE"/>
        </a:p>
      </dgm:t>
    </dgm:pt>
  </dgm:ptLst>
  <dgm:cxnLst>
    <dgm:cxn modelId="{E6580E47-CFB6-4729-92B5-44F2B2DCBF55}" type="presOf" srcId="{F7FBDDB3-1C67-409C-8653-7B81EA559696}" destId="{E982DEC4-54BD-4B6D-84A1-57A340513DC1}" srcOrd="0" destOrd="0" presId="urn:microsoft.com/office/officeart/2005/8/layout/process1"/>
    <dgm:cxn modelId="{1FA64B61-C304-4E75-8F86-93B793F3A93C}" type="presOf" srcId="{E7B8C30F-8334-4361-A138-5F1671E2E3F0}" destId="{B3DE090A-5399-4CA3-AFA5-6C3CEA43B73F}" srcOrd="0" destOrd="0" presId="urn:microsoft.com/office/officeart/2005/8/layout/process1"/>
    <dgm:cxn modelId="{DCFE0E10-F21B-4E05-A6CD-3E45BCB0D269}" type="presOf" srcId="{68B16855-7821-4C38-8F2D-BEC547813686}" destId="{0B3CC189-5BCF-42C4-916E-52A63FCE3641}" srcOrd="1" destOrd="0" presId="urn:microsoft.com/office/officeart/2005/8/layout/process1"/>
    <dgm:cxn modelId="{0293F238-3C26-4653-8069-2B53FEFA8EBD}" srcId="{C335A058-AF9E-48D6-BDB2-2405F8649422}" destId="{1E4107BE-FA82-48C0-ACD4-CFF0F905D401}" srcOrd="2" destOrd="0" parTransId="{0FF631E5-0CF3-4CD0-9E95-0485A5EEBD5A}" sibTransId="{8FD5A884-2A83-4497-A20E-6D9AF6228C06}"/>
    <dgm:cxn modelId="{3B8D0974-0A1A-412E-AD73-CCB66214023D}" type="presOf" srcId="{1E4107BE-FA82-48C0-ACD4-CFF0F905D401}" destId="{BA3C4138-A672-4C38-A04A-EDDE8A84B42D}" srcOrd="0" destOrd="0" presId="urn:microsoft.com/office/officeart/2005/8/layout/process1"/>
    <dgm:cxn modelId="{3D4E51DA-2DDA-4C32-9CE6-520D32CECAEF}" type="presOf" srcId="{AC85B3A0-A21E-446D-BD20-C7F54C393001}" destId="{0538E0DE-57A5-4A50-BAC1-872A786E1915}" srcOrd="0" destOrd="0" presId="urn:microsoft.com/office/officeart/2005/8/layout/process1"/>
    <dgm:cxn modelId="{1543BBD6-BD15-4B4D-8D76-9AD4AC757097}" type="presOf" srcId="{F7FBDDB3-1C67-409C-8653-7B81EA559696}" destId="{FB0780B5-7BB6-439B-8195-43193BDEDBE6}" srcOrd="1" destOrd="0" presId="urn:microsoft.com/office/officeart/2005/8/layout/process1"/>
    <dgm:cxn modelId="{7BFB1D74-CCBE-45F1-861E-85F5DA29C25E}" type="presOf" srcId="{8FD5A884-2A83-4497-A20E-6D9AF6228C06}" destId="{5008A0C9-878B-4A9F-BDB2-83C42AA71095}" srcOrd="0" destOrd="0" presId="urn:microsoft.com/office/officeart/2005/8/layout/process1"/>
    <dgm:cxn modelId="{6D4AC111-9C02-4F34-B6CC-0EFC8142A3D1}" type="presOf" srcId="{C335A058-AF9E-48D6-BDB2-2405F8649422}" destId="{ED6081CE-D2DD-4A18-BA4E-6BA6A416195C}" srcOrd="0" destOrd="0" presId="urn:microsoft.com/office/officeart/2005/8/layout/process1"/>
    <dgm:cxn modelId="{C08E14A8-EFB1-4337-970F-25A01C800373}" type="presOf" srcId="{1BC58867-9D2D-40AE-BC6E-138B61800BAE}" destId="{6300D422-D5C0-4DF0-8555-4F615AB38EDB}" srcOrd="0" destOrd="0" presId="urn:microsoft.com/office/officeart/2005/8/layout/process1"/>
    <dgm:cxn modelId="{D7B2CB5C-36F9-4A3C-9D79-8CAD574279FC}" type="presOf" srcId="{97031FF1-4AC4-4262-9DAF-4064B75AE2C5}" destId="{B5A3C999-1951-423E-A3A9-3CC5722F3A93}" srcOrd="0" destOrd="0" presId="urn:microsoft.com/office/officeart/2005/8/layout/process1"/>
    <dgm:cxn modelId="{C59E65BA-1BF4-4C04-974F-63A8BC3AD97F}" type="presOf" srcId="{A93582CC-A4F9-4020-BCF1-908AA23F22FF}" destId="{15FADE6B-0C05-4363-81F6-35ED724EF8CB}" srcOrd="0" destOrd="0" presId="urn:microsoft.com/office/officeart/2005/8/layout/process1"/>
    <dgm:cxn modelId="{C2FD9D0D-E797-49A9-B559-FD61768B749A}" srcId="{C335A058-AF9E-48D6-BDB2-2405F8649422}" destId="{97031FF1-4AC4-4262-9DAF-4064B75AE2C5}" srcOrd="3" destOrd="0" parTransId="{DBD705E8-430F-4348-8124-066CCE2F3417}" sibTransId="{68B16855-7821-4C38-8F2D-BEC547813686}"/>
    <dgm:cxn modelId="{88002C31-12FC-44CB-B67F-DB156F7E78A9}" type="presOf" srcId="{7677DB2B-EA10-454C-9D7E-20F30C5D4B30}" destId="{1D4EDE95-04B6-4B2B-B54E-5F46387FF693}" srcOrd="0" destOrd="0" presId="urn:microsoft.com/office/officeart/2005/8/layout/process1"/>
    <dgm:cxn modelId="{E86E713C-C1E5-4980-B0C4-C4DEA9233D64}" srcId="{C335A058-AF9E-48D6-BDB2-2405F8649422}" destId="{F4892E90-5283-4796-9055-23A0628BEBF4}" srcOrd="1" destOrd="0" parTransId="{D5A7B305-161B-414F-8DD8-A22D1832F923}" sibTransId="{AC85B3A0-A21E-446D-BD20-C7F54C393001}"/>
    <dgm:cxn modelId="{14DB322A-B42E-486A-A33E-43A0FD737A0C}" srcId="{C335A058-AF9E-48D6-BDB2-2405F8649422}" destId="{E7B8C30F-8334-4361-A138-5F1671E2E3F0}" srcOrd="0" destOrd="0" parTransId="{487BC90F-BC85-4C38-BD41-92B5CC14DEB9}" sibTransId="{F7FBDDB3-1C67-409C-8653-7B81EA559696}"/>
    <dgm:cxn modelId="{552DDA50-4E70-4560-A20F-907F50B42007}" type="presOf" srcId="{7677DB2B-EA10-454C-9D7E-20F30C5D4B30}" destId="{234F1F60-5F40-4F44-A14C-64B0C3EBA3FB}" srcOrd="1" destOrd="0" presId="urn:microsoft.com/office/officeart/2005/8/layout/process1"/>
    <dgm:cxn modelId="{D0C6E83A-B962-4D61-A52A-FE87BB8E3A68}" type="presOf" srcId="{2939FBEC-F052-461A-8465-1D656679E9C4}" destId="{2F73BD58-9D87-438A-87A0-DECE9FBBBA03}" srcOrd="0" destOrd="0" presId="urn:microsoft.com/office/officeart/2005/8/layout/process1"/>
    <dgm:cxn modelId="{2ABCCDE4-9567-4CA8-8240-0A0E5C234E15}" srcId="{C335A058-AF9E-48D6-BDB2-2405F8649422}" destId="{1BC58867-9D2D-40AE-BC6E-138B61800BAE}" srcOrd="4" destOrd="0" parTransId="{D00FDB4C-5C9E-489E-BAD5-5FD59D0C7CB5}" sibTransId="{BF188A27-DCB1-4AE3-BF27-504313F8CD15}"/>
    <dgm:cxn modelId="{8919A88F-5DD9-4A77-A4DE-239D54DFB8C3}" srcId="{C335A058-AF9E-48D6-BDB2-2405F8649422}" destId="{2939FBEC-F052-461A-8465-1D656679E9C4}" srcOrd="6" destOrd="0" parTransId="{24821030-3B29-4538-93F9-48E49E3C4770}" sibTransId="{24ED94B9-E77F-4718-88E0-E9A4354AE483}"/>
    <dgm:cxn modelId="{DC178F69-A8EC-4795-8639-7DA550012110}" type="presOf" srcId="{F4892E90-5283-4796-9055-23A0628BEBF4}" destId="{DE8CE727-2CD7-4EC7-B167-F02C5628B242}" srcOrd="0" destOrd="0" presId="urn:microsoft.com/office/officeart/2005/8/layout/process1"/>
    <dgm:cxn modelId="{5427D644-F0DC-4420-BF7F-C03B18495CE1}" type="presOf" srcId="{BF188A27-DCB1-4AE3-BF27-504313F8CD15}" destId="{57CBF17A-E289-4A9D-82AA-62DA763C93E1}" srcOrd="1" destOrd="0" presId="urn:microsoft.com/office/officeart/2005/8/layout/process1"/>
    <dgm:cxn modelId="{85091A08-38E1-4FED-8336-35A6BC0A07A9}" type="presOf" srcId="{AC85B3A0-A21E-446D-BD20-C7F54C393001}" destId="{9E5CA348-3E89-4C8D-B9D9-B0E98DCC0BEA}" srcOrd="1" destOrd="0" presId="urn:microsoft.com/office/officeart/2005/8/layout/process1"/>
    <dgm:cxn modelId="{74B77AB2-7790-4CC8-9A42-405332C30B0E}" srcId="{C335A058-AF9E-48D6-BDB2-2405F8649422}" destId="{A93582CC-A4F9-4020-BCF1-908AA23F22FF}" srcOrd="5" destOrd="0" parTransId="{88467EDA-0E1E-4436-9DCC-DFF7278E07F4}" sibTransId="{7677DB2B-EA10-454C-9D7E-20F30C5D4B30}"/>
    <dgm:cxn modelId="{0023853E-DE71-43AB-96D4-B4663A904783}" type="presOf" srcId="{8FD5A884-2A83-4497-A20E-6D9AF6228C06}" destId="{8373E553-385F-4993-BE24-0F1FCA49FAFB}" srcOrd="1" destOrd="0" presId="urn:microsoft.com/office/officeart/2005/8/layout/process1"/>
    <dgm:cxn modelId="{ADC5D7D9-60D0-4689-9FDB-21C25081AC21}" type="presOf" srcId="{BF188A27-DCB1-4AE3-BF27-504313F8CD15}" destId="{0C3472A5-7C2D-434C-9961-8F5C473E724E}" srcOrd="0" destOrd="0" presId="urn:microsoft.com/office/officeart/2005/8/layout/process1"/>
    <dgm:cxn modelId="{DD70BA05-7C00-4410-83E2-E379DF37224E}" type="presOf" srcId="{68B16855-7821-4C38-8F2D-BEC547813686}" destId="{AF2FE1EC-9623-4949-96E3-DC96E6CCDB89}" srcOrd="0" destOrd="0" presId="urn:microsoft.com/office/officeart/2005/8/layout/process1"/>
    <dgm:cxn modelId="{9A513AC3-9119-4E0E-96E7-EDBF4D71E17E}" type="presParOf" srcId="{ED6081CE-D2DD-4A18-BA4E-6BA6A416195C}" destId="{B3DE090A-5399-4CA3-AFA5-6C3CEA43B73F}" srcOrd="0" destOrd="0" presId="urn:microsoft.com/office/officeart/2005/8/layout/process1"/>
    <dgm:cxn modelId="{2DC54FFD-258B-434D-93EF-E6F001F59737}" type="presParOf" srcId="{ED6081CE-D2DD-4A18-BA4E-6BA6A416195C}" destId="{E982DEC4-54BD-4B6D-84A1-57A340513DC1}" srcOrd="1" destOrd="0" presId="urn:microsoft.com/office/officeart/2005/8/layout/process1"/>
    <dgm:cxn modelId="{5FF38AE6-5BA6-4240-9541-576EAAE200D5}" type="presParOf" srcId="{E982DEC4-54BD-4B6D-84A1-57A340513DC1}" destId="{FB0780B5-7BB6-439B-8195-43193BDEDBE6}" srcOrd="0" destOrd="0" presId="urn:microsoft.com/office/officeart/2005/8/layout/process1"/>
    <dgm:cxn modelId="{3007173C-E6D8-4E5F-9D06-E4D1ABBB5F1A}" type="presParOf" srcId="{ED6081CE-D2DD-4A18-BA4E-6BA6A416195C}" destId="{DE8CE727-2CD7-4EC7-B167-F02C5628B242}" srcOrd="2" destOrd="0" presId="urn:microsoft.com/office/officeart/2005/8/layout/process1"/>
    <dgm:cxn modelId="{8C133667-C334-4A8D-9EB0-E6B235C88DA6}" type="presParOf" srcId="{ED6081CE-D2DD-4A18-BA4E-6BA6A416195C}" destId="{0538E0DE-57A5-4A50-BAC1-872A786E1915}" srcOrd="3" destOrd="0" presId="urn:microsoft.com/office/officeart/2005/8/layout/process1"/>
    <dgm:cxn modelId="{2EC7D80B-50DC-4787-9BFF-4E7823FE937D}" type="presParOf" srcId="{0538E0DE-57A5-4A50-BAC1-872A786E1915}" destId="{9E5CA348-3E89-4C8D-B9D9-B0E98DCC0BEA}" srcOrd="0" destOrd="0" presId="urn:microsoft.com/office/officeart/2005/8/layout/process1"/>
    <dgm:cxn modelId="{BFC2090D-CC75-4498-8F52-BFCEF32D898C}" type="presParOf" srcId="{ED6081CE-D2DD-4A18-BA4E-6BA6A416195C}" destId="{BA3C4138-A672-4C38-A04A-EDDE8A84B42D}" srcOrd="4" destOrd="0" presId="urn:microsoft.com/office/officeart/2005/8/layout/process1"/>
    <dgm:cxn modelId="{52105CBD-0B41-46FE-ADC6-BA8A06EAD39F}" type="presParOf" srcId="{ED6081CE-D2DD-4A18-BA4E-6BA6A416195C}" destId="{5008A0C9-878B-4A9F-BDB2-83C42AA71095}" srcOrd="5" destOrd="0" presId="urn:microsoft.com/office/officeart/2005/8/layout/process1"/>
    <dgm:cxn modelId="{6D061DE2-5E92-48D6-A226-40705024C261}" type="presParOf" srcId="{5008A0C9-878B-4A9F-BDB2-83C42AA71095}" destId="{8373E553-385F-4993-BE24-0F1FCA49FAFB}" srcOrd="0" destOrd="0" presId="urn:microsoft.com/office/officeart/2005/8/layout/process1"/>
    <dgm:cxn modelId="{4B830509-65CC-46E8-8BC3-5FC667BDD592}" type="presParOf" srcId="{ED6081CE-D2DD-4A18-BA4E-6BA6A416195C}" destId="{B5A3C999-1951-423E-A3A9-3CC5722F3A93}" srcOrd="6" destOrd="0" presId="urn:microsoft.com/office/officeart/2005/8/layout/process1"/>
    <dgm:cxn modelId="{236B45B5-D36C-43C7-A1C6-B2E9973FE8F5}" type="presParOf" srcId="{ED6081CE-D2DD-4A18-BA4E-6BA6A416195C}" destId="{AF2FE1EC-9623-4949-96E3-DC96E6CCDB89}" srcOrd="7" destOrd="0" presId="urn:microsoft.com/office/officeart/2005/8/layout/process1"/>
    <dgm:cxn modelId="{B063F4D3-18F3-49D3-8AC0-A6DC7F2E33FF}" type="presParOf" srcId="{AF2FE1EC-9623-4949-96E3-DC96E6CCDB89}" destId="{0B3CC189-5BCF-42C4-916E-52A63FCE3641}" srcOrd="0" destOrd="0" presId="urn:microsoft.com/office/officeart/2005/8/layout/process1"/>
    <dgm:cxn modelId="{D5E98717-736D-4232-B6DC-40C5B58D5523}" type="presParOf" srcId="{ED6081CE-D2DD-4A18-BA4E-6BA6A416195C}" destId="{6300D422-D5C0-4DF0-8555-4F615AB38EDB}" srcOrd="8" destOrd="0" presId="urn:microsoft.com/office/officeart/2005/8/layout/process1"/>
    <dgm:cxn modelId="{613FDCB3-C84D-4A72-87A5-083359468EB5}" type="presParOf" srcId="{ED6081CE-D2DD-4A18-BA4E-6BA6A416195C}" destId="{0C3472A5-7C2D-434C-9961-8F5C473E724E}" srcOrd="9" destOrd="0" presId="urn:microsoft.com/office/officeart/2005/8/layout/process1"/>
    <dgm:cxn modelId="{1DAD9AD4-C197-427B-813D-0C4904D99A34}" type="presParOf" srcId="{0C3472A5-7C2D-434C-9961-8F5C473E724E}" destId="{57CBF17A-E289-4A9D-82AA-62DA763C93E1}" srcOrd="0" destOrd="0" presId="urn:microsoft.com/office/officeart/2005/8/layout/process1"/>
    <dgm:cxn modelId="{A9F58CA5-AFFE-43EF-B760-C4A4AA5905F5}" type="presParOf" srcId="{ED6081CE-D2DD-4A18-BA4E-6BA6A416195C}" destId="{15FADE6B-0C05-4363-81F6-35ED724EF8CB}" srcOrd="10" destOrd="0" presId="urn:microsoft.com/office/officeart/2005/8/layout/process1"/>
    <dgm:cxn modelId="{F63C8F19-23E7-4128-99F9-FC277FC82179}" type="presParOf" srcId="{ED6081CE-D2DD-4A18-BA4E-6BA6A416195C}" destId="{1D4EDE95-04B6-4B2B-B54E-5F46387FF693}" srcOrd="11" destOrd="0" presId="urn:microsoft.com/office/officeart/2005/8/layout/process1"/>
    <dgm:cxn modelId="{7474271C-4A14-4310-A4ED-90799EFDE734}" type="presParOf" srcId="{1D4EDE95-04B6-4B2B-B54E-5F46387FF693}" destId="{234F1F60-5F40-4F44-A14C-64B0C3EBA3FB}" srcOrd="0" destOrd="0" presId="urn:microsoft.com/office/officeart/2005/8/layout/process1"/>
    <dgm:cxn modelId="{88AF5B95-FED1-4402-A212-80622F99402B}" type="presParOf" srcId="{ED6081CE-D2DD-4A18-BA4E-6BA6A416195C}" destId="{2F73BD58-9D87-438A-87A0-DECE9FBBBA03}"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B1056-E89A-4C1E-9CA1-CC2C2C44C6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4F72EA-7582-48BC-8C12-0B10968EFDC3}">
      <dgm:prSet/>
      <dgm:spPr/>
      <dgm:t>
        <a:bodyPr/>
        <a:lstStyle/>
        <a:p>
          <a:r>
            <a:rPr lang="en-US" dirty="0" err="1"/>
            <a:t>Handledsfrakturer</a:t>
          </a:r>
          <a:r>
            <a:rPr lang="en-US" dirty="0"/>
            <a:t> – </a:t>
          </a:r>
          <a:r>
            <a:rPr lang="en-US" dirty="0" err="1"/>
            <a:t>vanligt</a:t>
          </a:r>
          <a:r>
            <a:rPr lang="en-US" dirty="0"/>
            <a:t> </a:t>
          </a:r>
          <a:r>
            <a:rPr lang="en-US" dirty="0" err="1"/>
            <a:t>förekommande</a:t>
          </a:r>
          <a:r>
            <a:rPr lang="en-US" dirty="0"/>
            <a:t> </a:t>
          </a:r>
          <a:r>
            <a:rPr lang="en-US" dirty="0" err="1"/>
            <a:t>skada</a:t>
          </a:r>
          <a:endParaRPr lang="en-US" dirty="0"/>
        </a:p>
      </dgm:t>
    </dgm:pt>
    <dgm:pt modelId="{3CAEB0B6-FE2E-4C4F-9631-21BEEDF8103C}" type="parTrans" cxnId="{A67ADBF7-D9A4-4C07-BD44-4279155B424B}">
      <dgm:prSet/>
      <dgm:spPr/>
      <dgm:t>
        <a:bodyPr/>
        <a:lstStyle/>
        <a:p>
          <a:endParaRPr lang="en-US"/>
        </a:p>
      </dgm:t>
    </dgm:pt>
    <dgm:pt modelId="{ADACC608-B4EC-413A-AFC4-DC63C64A3019}" type="sibTrans" cxnId="{A67ADBF7-D9A4-4C07-BD44-4279155B424B}">
      <dgm:prSet/>
      <dgm:spPr/>
      <dgm:t>
        <a:bodyPr/>
        <a:lstStyle/>
        <a:p>
          <a:endParaRPr lang="en-US"/>
        </a:p>
      </dgm:t>
    </dgm:pt>
    <dgm:pt modelId="{48868861-28E6-4878-A6D1-E5198B726DFB}">
      <dgm:prSet/>
      <dgm:spPr/>
      <dgm:t>
        <a:bodyPr/>
        <a:lstStyle/>
        <a:p>
          <a:r>
            <a:rPr lang="en-US" dirty="0" err="1"/>
            <a:t>Stora</a:t>
          </a:r>
          <a:r>
            <a:rPr lang="en-US" dirty="0"/>
            <a:t> </a:t>
          </a:r>
          <a:r>
            <a:rPr lang="en-US" dirty="0" err="1"/>
            <a:t>regionala</a:t>
          </a:r>
          <a:r>
            <a:rPr lang="en-US" dirty="0"/>
            <a:t> </a:t>
          </a:r>
          <a:r>
            <a:rPr lang="en-US" dirty="0" err="1"/>
            <a:t>skillnader</a:t>
          </a:r>
          <a:endParaRPr lang="en-US" dirty="0"/>
        </a:p>
      </dgm:t>
    </dgm:pt>
    <dgm:pt modelId="{99730E50-2DFB-4AA8-B3B9-10CF2F5912F4}" type="parTrans" cxnId="{1EF953C5-C021-412D-A060-E2187D868381}">
      <dgm:prSet/>
      <dgm:spPr/>
      <dgm:t>
        <a:bodyPr/>
        <a:lstStyle/>
        <a:p>
          <a:endParaRPr lang="en-US"/>
        </a:p>
      </dgm:t>
    </dgm:pt>
    <dgm:pt modelId="{1B5CD495-6C65-4F2D-9D96-1895BAAB31B8}" type="sibTrans" cxnId="{1EF953C5-C021-412D-A060-E2187D868381}">
      <dgm:prSet/>
      <dgm:spPr/>
      <dgm:t>
        <a:bodyPr/>
        <a:lstStyle/>
        <a:p>
          <a:endParaRPr lang="en-US"/>
        </a:p>
      </dgm:t>
    </dgm:pt>
    <dgm:pt modelId="{960DCB9F-5EC0-45F3-875D-7994EDD2B5E7}">
      <dgm:prSet/>
      <dgm:spPr/>
      <dgm:t>
        <a:bodyPr/>
        <a:lstStyle/>
        <a:p>
          <a:r>
            <a:rPr lang="en-US" dirty="0" err="1"/>
            <a:t>Divergerande</a:t>
          </a:r>
          <a:r>
            <a:rPr lang="en-US" dirty="0"/>
            <a:t> </a:t>
          </a:r>
          <a:r>
            <a:rPr lang="en-US" dirty="0" err="1"/>
            <a:t>vetenskaplig</a:t>
          </a:r>
          <a:r>
            <a:rPr lang="en-US" dirty="0"/>
            <a:t> </a:t>
          </a:r>
          <a:r>
            <a:rPr lang="en-US" dirty="0" err="1"/>
            <a:t>evidens</a:t>
          </a:r>
          <a:endParaRPr lang="en-US" dirty="0"/>
        </a:p>
      </dgm:t>
    </dgm:pt>
    <dgm:pt modelId="{A1FB9E5F-9D01-45CD-AF9F-BEA9F59AF914}" type="parTrans" cxnId="{5B7698C7-8D07-430E-93F0-6D87494CC5A3}">
      <dgm:prSet/>
      <dgm:spPr/>
      <dgm:t>
        <a:bodyPr/>
        <a:lstStyle/>
        <a:p>
          <a:endParaRPr lang="en-US"/>
        </a:p>
      </dgm:t>
    </dgm:pt>
    <dgm:pt modelId="{77D2B289-06EC-4961-879D-9B5018B335D8}" type="sibTrans" cxnId="{5B7698C7-8D07-430E-93F0-6D87494CC5A3}">
      <dgm:prSet/>
      <dgm:spPr/>
      <dgm:t>
        <a:bodyPr/>
        <a:lstStyle/>
        <a:p>
          <a:endParaRPr lang="en-US"/>
        </a:p>
      </dgm:t>
    </dgm:pt>
    <dgm:pt modelId="{2BFFB518-56C6-428F-A279-B34FD795FE50}">
      <dgm:prSet/>
      <dgm:spPr/>
      <dgm:t>
        <a:bodyPr/>
        <a:lstStyle/>
        <a:p>
          <a:r>
            <a:rPr lang="en-US" dirty="0"/>
            <a:t>SBU-rapport 2017   </a:t>
          </a:r>
        </a:p>
      </dgm:t>
    </dgm:pt>
    <dgm:pt modelId="{EB8BA3EE-05D1-443B-A27B-820FAD845E8E}" type="parTrans" cxnId="{C4BFED2B-6B14-4937-B239-ADEFCD4F1E5C}">
      <dgm:prSet/>
      <dgm:spPr/>
      <dgm:t>
        <a:bodyPr/>
        <a:lstStyle/>
        <a:p>
          <a:endParaRPr lang="en-US"/>
        </a:p>
      </dgm:t>
    </dgm:pt>
    <dgm:pt modelId="{DB781480-1B99-4BE3-9A00-E896D91E9E96}" type="sibTrans" cxnId="{C4BFED2B-6B14-4937-B239-ADEFCD4F1E5C}">
      <dgm:prSet/>
      <dgm:spPr/>
      <dgm:t>
        <a:bodyPr/>
        <a:lstStyle/>
        <a:p>
          <a:endParaRPr lang="en-US"/>
        </a:p>
      </dgm:t>
    </dgm:pt>
    <dgm:pt modelId="{4DF35FD8-FED3-43DA-AD34-C1C80868A368}" type="pres">
      <dgm:prSet presAssocID="{0F7B1056-E89A-4C1E-9CA1-CC2C2C44C693}" presName="root" presStyleCnt="0">
        <dgm:presLayoutVars>
          <dgm:dir/>
          <dgm:resizeHandles val="exact"/>
        </dgm:presLayoutVars>
      </dgm:prSet>
      <dgm:spPr/>
      <dgm:t>
        <a:bodyPr/>
        <a:lstStyle/>
        <a:p>
          <a:endParaRPr lang="sv-SE"/>
        </a:p>
      </dgm:t>
    </dgm:pt>
    <dgm:pt modelId="{77597515-3769-4CCC-92FC-9553F83217C3}" type="pres">
      <dgm:prSet presAssocID="{884F72EA-7582-48BC-8C12-0B10968EFDC3}" presName="compNode" presStyleCnt="0"/>
      <dgm:spPr/>
    </dgm:pt>
    <dgm:pt modelId="{A640486A-7D15-4575-B4A3-9F4E4149285D}" type="pres">
      <dgm:prSet presAssocID="{884F72EA-7582-48BC-8C12-0B10968EFDC3}" presName="bgRect" presStyleLbl="bgShp" presStyleIdx="0" presStyleCnt="4"/>
      <dgm:spPr/>
    </dgm:pt>
    <dgm:pt modelId="{24360BEE-A39D-44BA-BFFF-09A563B68D37}" type="pres">
      <dgm:prSet presAssocID="{884F72EA-7582-48BC-8C12-0B10968EFDC3}"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sv-SE"/>
        </a:p>
      </dgm:t>
      <dgm:extLst>
        <a:ext uri="{E40237B7-FDA0-4F09-8148-C483321AD2D9}">
          <dgm14:cNvPr xmlns:dgm14="http://schemas.microsoft.com/office/drawing/2010/diagram" id="0" name="" descr="Slippery"/>
        </a:ext>
      </dgm:extLst>
    </dgm:pt>
    <dgm:pt modelId="{A95FE3C1-F9E5-4E10-B9FB-3F9B9A2381AB}" type="pres">
      <dgm:prSet presAssocID="{884F72EA-7582-48BC-8C12-0B10968EFDC3}" presName="spaceRect" presStyleCnt="0"/>
      <dgm:spPr/>
    </dgm:pt>
    <dgm:pt modelId="{FE8CD4AF-38B1-4937-AF5F-EC36423A21EB}" type="pres">
      <dgm:prSet presAssocID="{884F72EA-7582-48BC-8C12-0B10968EFDC3}" presName="parTx" presStyleLbl="revTx" presStyleIdx="0" presStyleCnt="4">
        <dgm:presLayoutVars>
          <dgm:chMax val="0"/>
          <dgm:chPref val="0"/>
        </dgm:presLayoutVars>
      </dgm:prSet>
      <dgm:spPr/>
      <dgm:t>
        <a:bodyPr/>
        <a:lstStyle/>
        <a:p>
          <a:endParaRPr lang="sv-SE"/>
        </a:p>
      </dgm:t>
    </dgm:pt>
    <dgm:pt modelId="{7D4ED07C-C0BF-4B20-AA68-0576D317099A}" type="pres">
      <dgm:prSet presAssocID="{ADACC608-B4EC-413A-AFC4-DC63C64A3019}" presName="sibTrans" presStyleCnt="0"/>
      <dgm:spPr/>
    </dgm:pt>
    <dgm:pt modelId="{DB6E9EA4-A0EB-4D20-A87F-269396513703}" type="pres">
      <dgm:prSet presAssocID="{48868861-28E6-4878-A6D1-E5198B726DFB}" presName="compNode" presStyleCnt="0"/>
      <dgm:spPr/>
    </dgm:pt>
    <dgm:pt modelId="{7754A1D3-CF45-4547-B619-E250611C796B}" type="pres">
      <dgm:prSet presAssocID="{48868861-28E6-4878-A6D1-E5198B726DFB}" presName="bgRect" presStyleLbl="bgShp" presStyleIdx="1" presStyleCnt="4"/>
      <dgm:spPr/>
    </dgm:pt>
    <dgm:pt modelId="{83CEB103-E758-4179-A5E5-C96EF839BC75}" type="pres">
      <dgm:prSet presAssocID="{48868861-28E6-4878-A6D1-E5198B726DFB}"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sv-SE"/>
        </a:p>
      </dgm:t>
      <dgm:extLst>
        <a:ext uri="{E40237B7-FDA0-4F09-8148-C483321AD2D9}">
          <dgm14:cNvPr xmlns:dgm14="http://schemas.microsoft.com/office/drawing/2010/diagram" id="0" name="" descr="Braille"/>
        </a:ext>
      </dgm:extLst>
    </dgm:pt>
    <dgm:pt modelId="{32A0E61F-B97E-4ACA-B152-333D459ABEE4}" type="pres">
      <dgm:prSet presAssocID="{48868861-28E6-4878-A6D1-E5198B726DFB}" presName="spaceRect" presStyleCnt="0"/>
      <dgm:spPr/>
    </dgm:pt>
    <dgm:pt modelId="{A0458B24-43AC-41B3-B7DD-44D642E9BF54}" type="pres">
      <dgm:prSet presAssocID="{48868861-28E6-4878-A6D1-E5198B726DFB}" presName="parTx" presStyleLbl="revTx" presStyleIdx="1" presStyleCnt="4">
        <dgm:presLayoutVars>
          <dgm:chMax val="0"/>
          <dgm:chPref val="0"/>
        </dgm:presLayoutVars>
      </dgm:prSet>
      <dgm:spPr/>
      <dgm:t>
        <a:bodyPr/>
        <a:lstStyle/>
        <a:p>
          <a:endParaRPr lang="sv-SE"/>
        </a:p>
      </dgm:t>
    </dgm:pt>
    <dgm:pt modelId="{66EE9698-0E0E-4B44-BBA9-619549073972}" type="pres">
      <dgm:prSet presAssocID="{1B5CD495-6C65-4F2D-9D96-1895BAAB31B8}" presName="sibTrans" presStyleCnt="0"/>
      <dgm:spPr/>
    </dgm:pt>
    <dgm:pt modelId="{FE3BF741-4801-4784-9AA3-2E774D57174B}" type="pres">
      <dgm:prSet presAssocID="{960DCB9F-5EC0-45F3-875D-7994EDD2B5E7}" presName="compNode" presStyleCnt="0"/>
      <dgm:spPr/>
    </dgm:pt>
    <dgm:pt modelId="{CF119F39-7E76-4895-BEF7-84F42FC5C75A}" type="pres">
      <dgm:prSet presAssocID="{960DCB9F-5EC0-45F3-875D-7994EDD2B5E7}" presName="bgRect" presStyleLbl="bgShp" presStyleIdx="2" presStyleCnt="4"/>
      <dgm:spPr/>
    </dgm:pt>
    <dgm:pt modelId="{DB68AEE1-BC25-420D-ABB1-7EBC71B8CB35}" type="pres">
      <dgm:prSet presAssocID="{960DCB9F-5EC0-45F3-875D-7994EDD2B5E7}"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sv-SE"/>
        </a:p>
      </dgm:t>
      <dgm:extLst>
        <a:ext uri="{E40237B7-FDA0-4F09-8148-C483321AD2D9}">
          <dgm14:cNvPr xmlns:dgm14="http://schemas.microsoft.com/office/drawing/2010/diagram" id="0" name="" descr="Microscope"/>
        </a:ext>
      </dgm:extLst>
    </dgm:pt>
    <dgm:pt modelId="{460FBC4C-D867-458E-A75A-BE181ED157CA}" type="pres">
      <dgm:prSet presAssocID="{960DCB9F-5EC0-45F3-875D-7994EDD2B5E7}" presName="spaceRect" presStyleCnt="0"/>
      <dgm:spPr/>
    </dgm:pt>
    <dgm:pt modelId="{F1232880-51B3-4048-BE61-61D1C5D2A316}" type="pres">
      <dgm:prSet presAssocID="{960DCB9F-5EC0-45F3-875D-7994EDD2B5E7}" presName="parTx" presStyleLbl="revTx" presStyleIdx="2" presStyleCnt="4">
        <dgm:presLayoutVars>
          <dgm:chMax val="0"/>
          <dgm:chPref val="0"/>
        </dgm:presLayoutVars>
      </dgm:prSet>
      <dgm:spPr/>
      <dgm:t>
        <a:bodyPr/>
        <a:lstStyle/>
        <a:p>
          <a:endParaRPr lang="sv-SE"/>
        </a:p>
      </dgm:t>
    </dgm:pt>
    <dgm:pt modelId="{6C86D890-C7CB-4803-9E0A-5975C2BC0BA0}" type="pres">
      <dgm:prSet presAssocID="{77D2B289-06EC-4961-879D-9B5018B335D8}" presName="sibTrans" presStyleCnt="0"/>
      <dgm:spPr/>
    </dgm:pt>
    <dgm:pt modelId="{D1E6F79A-B624-4F00-83B8-F572A945AECF}" type="pres">
      <dgm:prSet presAssocID="{2BFFB518-56C6-428F-A279-B34FD795FE50}" presName="compNode" presStyleCnt="0"/>
      <dgm:spPr/>
    </dgm:pt>
    <dgm:pt modelId="{CAB8483B-F48B-4214-86E0-42176A51DA05}" type="pres">
      <dgm:prSet presAssocID="{2BFFB518-56C6-428F-A279-B34FD795FE50}" presName="bgRect" presStyleLbl="bgShp" presStyleIdx="3" presStyleCnt="4"/>
      <dgm:spPr/>
    </dgm:pt>
    <dgm:pt modelId="{D6014B94-BF0E-48F7-A6A4-19A139F1DCF4}" type="pres">
      <dgm:prSet presAssocID="{2BFFB518-56C6-428F-A279-B34FD795FE50}"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sv-SE"/>
        </a:p>
      </dgm:t>
      <dgm:extLst>
        <a:ext uri="{E40237B7-FDA0-4F09-8148-C483321AD2D9}">
          <dgm14:cNvPr xmlns:dgm14="http://schemas.microsoft.com/office/drawing/2010/diagram" id="0" name="" descr="Skeleton"/>
        </a:ext>
      </dgm:extLst>
    </dgm:pt>
    <dgm:pt modelId="{FA1645D4-7B9B-4771-9594-6A0138B963F2}" type="pres">
      <dgm:prSet presAssocID="{2BFFB518-56C6-428F-A279-B34FD795FE50}" presName="spaceRect" presStyleCnt="0"/>
      <dgm:spPr/>
    </dgm:pt>
    <dgm:pt modelId="{A56503DC-8DEE-43BC-8DBA-5BA494E9D1EA}" type="pres">
      <dgm:prSet presAssocID="{2BFFB518-56C6-428F-A279-B34FD795FE50}" presName="parTx" presStyleLbl="revTx" presStyleIdx="3" presStyleCnt="4">
        <dgm:presLayoutVars>
          <dgm:chMax val="0"/>
          <dgm:chPref val="0"/>
        </dgm:presLayoutVars>
      </dgm:prSet>
      <dgm:spPr/>
      <dgm:t>
        <a:bodyPr/>
        <a:lstStyle/>
        <a:p>
          <a:endParaRPr lang="sv-SE"/>
        </a:p>
      </dgm:t>
    </dgm:pt>
  </dgm:ptLst>
  <dgm:cxnLst>
    <dgm:cxn modelId="{A67ADBF7-D9A4-4C07-BD44-4279155B424B}" srcId="{0F7B1056-E89A-4C1E-9CA1-CC2C2C44C693}" destId="{884F72EA-7582-48BC-8C12-0B10968EFDC3}" srcOrd="0" destOrd="0" parTransId="{3CAEB0B6-FE2E-4C4F-9631-21BEEDF8103C}" sibTransId="{ADACC608-B4EC-413A-AFC4-DC63C64A3019}"/>
    <dgm:cxn modelId="{53604A02-D00F-43B8-B279-72DB2C43D636}" type="presOf" srcId="{48868861-28E6-4878-A6D1-E5198B726DFB}" destId="{A0458B24-43AC-41B3-B7DD-44D642E9BF54}" srcOrd="0" destOrd="0" presId="urn:microsoft.com/office/officeart/2018/2/layout/IconVerticalSolidList"/>
    <dgm:cxn modelId="{C4BFED2B-6B14-4937-B239-ADEFCD4F1E5C}" srcId="{0F7B1056-E89A-4C1E-9CA1-CC2C2C44C693}" destId="{2BFFB518-56C6-428F-A279-B34FD795FE50}" srcOrd="3" destOrd="0" parTransId="{EB8BA3EE-05D1-443B-A27B-820FAD845E8E}" sibTransId="{DB781480-1B99-4BE3-9A00-E896D91E9E96}"/>
    <dgm:cxn modelId="{1EF953C5-C021-412D-A060-E2187D868381}" srcId="{0F7B1056-E89A-4C1E-9CA1-CC2C2C44C693}" destId="{48868861-28E6-4878-A6D1-E5198B726DFB}" srcOrd="1" destOrd="0" parTransId="{99730E50-2DFB-4AA8-B3B9-10CF2F5912F4}" sibTransId="{1B5CD495-6C65-4F2D-9D96-1895BAAB31B8}"/>
    <dgm:cxn modelId="{CCA63187-0C26-4191-8DAD-02F181D18EFF}" type="presOf" srcId="{884F72EA-7582-48BC-8C12-0B10968EFDC3}" destId="{FE8CD4AF-38B1-4937-AF5F-EC36423A21EB}" srcOrd="0" destOrd="0" presId="urn:microsoft.com/office/officeart/2018/2/layout/IconVerticalSolidList"/>
    <dgm:cxn modelId="{5B7698C7-8D07-430E-93F0-6D87494CC5A3}" srcId="{0F7B1056-E89A-4C1E-9CA1-CC2C2C44C693}" destId="{960DCB9F-5EC0-45F3-875D-7994EDD2B5E7}" srcOrd="2" destOrd="0" parTransId="{A1FB9E5F-9D01-45CD-AF9F-BEA9F59AF914}" sibTransId="{77D2B289-06EC-4961-879D-9B5018B335D8}"/>
    <dgm:cxn modelId="{92E96278-4C18-4FA3-BFE7-4647E35087B2}" type="presOf" srcId="{0F7B1056-E89A-4C1E-9CA1-CC2C2C44C693}" destId="{4DF35FD8-FED3-43DA-AD34-C1C80868A368}" srcOrd="0" destOrd="0" presId="urn:microsoft.com/office/officeart/2018/2/layout/IconVerticalSolidList"/>
    <dgm:cxn modelId="{2D27D46E-86CD-4AF7-8B96-E9F1B4CAC6A7}" type="presOf" srcId="{960DCB9F-5EC0-45F3-875D-7994EDD2B5E7}" destId="{F1232880-51B3-4048-BE61-61D1C5D2A316}" srcOrd="0" destOrd="0" presId="urn:microsoft.com/office/officeart/2018/2/layout/IconVerticalSolidList"/>
    <dgm:cxn modelId="{4D9CECA2-3C74-4081-B680-51B0BA0E385B}" type="presOf" srcId="{2BFFB518-56C6-428F-A279-B34FD795FE50}" destId="{A56503DC-8DEE-43BC-8DBA-5BA494E9D1EA}" srcOrd="0" destOrd="0" presId="urn:microsoft.com/office/officeart/2018/2/layout/IconVerticalSolidList"/>
    <dgm:cxn modelId="{96379B83-B879-45D8-9144-AF9F3A151613}" type="presParOf" srcId="{4DF35FD8-FED3-43DA-AD34-C1C80868A368}" destId="{77597515-3769-4CCC-92FC-9553F83217C3}" srcOrd="0" destOrd="0" presId="urn:microsoft.com/office/officeart/2018/2/layout/IconVerticalSolidList"/>
    <dgm:cxn modelId="{C3D37AC4-C6FB-4050-8AFC-CC0DDEA4EBD7}" type="presParOf" srcId="{77597515-3769-4CCC-92FC-9553F83217C3}" destId="{A640486A-7D15-4575-B4A3-9F4E4149285D}" srcOrd="0" destOrd="0" presId="urn:microsoft.com/office/officeart/2018/2/layout/IconVerticalSolidList"/>
    <dgm:cxn modelId="{E5CB871A-B7A7-4A53-8A2A-8F5B47CD4990}" type="presParOf" srcId="{77597515-3769-4CCC-92FC-9553F83217C3}" destId="{24360BEE-A39D-44BA-BFFF-09A563B68D37}" srcOrd="1" destOrd="0" presId="urn:microsoft.com/office/officeart/2018/2/layout/IconVerticalSolidList"/>
    <dgm:cxn modelId="{FD8D562B-C670-4E68-AC2C-DA7B2F5B439D}" type="presParOf" srcId="{77597515-3769-4CCC-92FC-9553F83217C3}" destId="{A95FE3C1-F9E5-4E10-B9FB-3F9B9A2381AB}" srcOrd="2" destOrd="0" presId="urn:microsoft.com/office/officeart/2018/2/layout/IconVerticalSolidList"/>
    <dgm:cxn modelId="{FFAC2F74-A748-4939-B2A8-D7359BCC0666}" type="presParOf" srcId="{77597515-3769-4CCC-92FC-9553F83217C3}" destId="{FE8CD4AF-38B1-4937-AF5F-EC36423A21EB}" srcOrd="3" destOrd="0" presId="urn:microsoft.com/office/officeart/2018/2/layout/IconVerticalSolidList"/>
    <dgm:cxn modelId="{33D3B2B4-D0AA-40A9-82B8-B73CB6BC15A8}" type="presParOf" srcId="{4DF35FD8-FED3-43DA-AD34-C1C80868A368}" destId="{7D4ED07C-C0BF-4B20-AA68-0576D317099A}" srcOrd="1" destOrd="0" presId="urn:microsoft.com/office/officeart/2018/2/layout/IconVerticalSolidList"/>
    <dgm:cxn modelId="{36D64475-F8AF-4102-AEEE-DA84E3BB7D96}" type="presParOf" srcId="{4DF35FD8-FED3-43DA-AD34-C1C80868A368}" destId="{DB6E9EA4-A0EB-4D20-A87F-269396513703}" srcOrd="2" destOrd="0" presId="urn:microsoft.com/office/officeart/2018/2/layout/IconVerticalSolidList"/>
    <dgm:cxn modelId="{5C91EEDD-2A55-42FE-95C1-9087158C4ECD}" type="presParOf" srcId="{DB6E9EA4-A0EB-4D20-A87F-269396513703}" destId="{7754A1D3-CF45-4547-B619-E250611C796B}" srcOrd="0" destOrd="0" presId="urn:microsoft.com/office/officeart/2018/2/layout/IconVerticalSolidList"/>
    <dgm:cxn modelId="{DF964938-9873-48A5-89BC-8982049F977F}" type="presParOf" srcId="{DB6E9EA4-A0EB-4D20-A87F-269396513703}" destId="{83CEB103-E758-4179-A5E5-C96EF839BC75}" srcOrd="1" destOrd="0" presId="urn:microsoft.com/office/officeart/2018/2/layout/IconVerticalSolidList"/>
    <dgm:cxn modelId="{80CC4ACA-D457-4D35-9F13-670E59EBC6CC}" type="presParOf" srcId="{DB6E9EA4-A0EB-4D20-A87F-269396513703}" destId="{32A0E61F-B97E-4ACA-B152-333D459ABEE4}" srcOrd="2" destOrd="0" presId="urn:microsoft.com/office/officeart/2018/2/layout/IconVerticalSolidList"/>
    <dgm:cxn modelId="{6F83E59A-2B48-4C99-B0B4-CFB8273F28C8}" type="presParOf" srcId="{DB6E9EA4-A0EB-4D20-A87F-269396513703}" destId="{A0458B24-43AC-41B3-B7DD-44D642E9BF54}" srcOrd="3" destOrd="0" presId="urn:microsoft.com/office/officeart/2018/2/layout/IconVerticalSolidList"/>
    <dgm:cxn modelId="{C6C31ED7-C2F4-4CCD-A6F5-4D7EC415F7C8}" type="presParOf" srcId="{4DF35FD8-FED3-43DA-AD34-C1C80868A368}" destId="{66EE9698-0E0E-4B44-BBA9-619549073972}" srcOrd="3" destOrd="0" presId="urn:microsoft.com/office/officeart/2018/2/layout/IconVerticalSolidList"/>
    <dgm:cxn modelId="{A656C7B8-C48C-4DDF-9E53-9BE7E479801F}" type="presParOf" srcId="{4DF35FD8-FED3-43DA-AD34-C1C80868A368}" destId="{FE3BF741-4801-4784-9AA3-2E774D57174B}" srcOrd="4" destOrd="0" presId="urn:microsoft.com/office/officeart/2018/2/layout/IconVerticalSolidList"/>
    <dgm:cxn modelId="{38B210C4-18C4-4B92-A4D2-FDC030F12215}" type="presParOf" srcId="{FE3BF741-4801-4784-9AA3-2E774D57174B}" destId="{CF119F39-7E76-4895-BEF7-84F42FC5C75A}" srcOrd="0" destOrd="0" presId="urn:microsoft.com/office/officeart/2018/2/layout/IconVerticalSolidList"/>
    <dgm:cxn modelId="{F2BB1F29-36B2-43CC-84C5-92D567CF9AFD}" type="presParOf" srcId="{FE3BF741-4801-4784-9AA3-2E774D57174B}" destId="{DB68AEE1-BC25-420D-ABB1-7EBC71B8CB35}" srcOrd="1" destOrd="0" presId="urn:microsoft.com/office/officeart/2018/2/layout/IconVerticalSolidList"/>
    <dgm:cxn modelId="{0CA2A81D-2961-49BD-9E41-FFE1254E3BC0}" type="presParOf" srcId="{FE3BF741-4801-4784-9AA3-2E774D57174B}" destId="{460FBC4C-D867-458E-A75A-BE181ED157CA}" srcOrd="2" destOrd="0" presId="urn:microsoft.com/office/officeart/2018/2/layout/IconVerticalSolidList"/>
    <dgm:cxn modelId="{75A22907-46E3-4AC5-B2A7-DF0BC0292467}" type="presParOf" srcId="{FE3BF741-4801-4784-9AA3-2E774D57174B}" destId="{F1232880-51B3-4048-BE61-61D1C5D2A316}" srcOrd="3" destOrd="0" presId="urn:microsoft.com/office/officeart/2018/2/layout/IconVerticalSolidList"/>
    <dgm:cxn modelId="{9F8ED1A6-F9E9-4774-AF6F-1EFBF27E10A6}" type="presParOf" srcId="{4DF35FD8-FED3-43DA-AD34-C1C80868A368}" destId="{6C86D890-C7CB-4803-9E0A-5975C2BC0BA0}" srcOrd="5" destOrd="0" presId="urn:microsoft.com/office/officeart/2018/2/layout/IconVerticalSolidList"/>
    <dgm:cxn modelId="{86967DF4-B27F-4EE8-88A2-8F3D615FF4CC}" type="presParOf" srcId="{4DF35FD8-FED3-43DA-AD34-C1C80868A368}" destId="{D1E6F79A-B624-4F00-83B8-F572A945AECF}" srcOrd="6" destOrd="0" presId="urn:microsoft.com/office/officeart/2018/2/layout/IconVerticalSolidList"/>
    <dgm:cxn modelId="{D7497B07-365F-4673-A083-D681D3BAA670}" type="presParOf" srcId="{D1E6F79A-B624-4F00-83B8-F572A945AECF}" destId="{CAB8483B-F48B-4214-86E0-42176A51DA05}" srcOrd="0" destOrd="0" presId="urn:microsoft.com/office/officeart/2018/2/layout/IconVerticalSolidList"/>
    <dgm:cxn modelId="{DBE7E720-95C0-4440-B8D5-FA6F9915C770}" type="presParOf" srcId="{D1E6F79A-B624-4F00-83B8-F572A945AECF}" destId="{D6014B94-BF0E-48F7-A6A4-19A139F1DCF4}" srcOrd="1" destOrd="0" presId="urn:microsoft.com/office/officeart/2018/2/layout/IconVerticalSolidList"/>
    <dgm:cxn modelId="{B27A9ADA-FBF5-4B0C-A9EA-F9C7B1F17630}" type="presParOf" srcId="{D1E6F79A-B624-4F00-83B8-F572A945AECF}" destId="{FA1645D4-7B9B-4771-9594-6A0138B963F2}" srcOrd="2" destOrd="0" presId="urn:microsoft.com/office/officeart/2018/2/layout/IconVerticalSolidList"/>
    <dgm:cxn modelId="{0B5B49FF-A967-4C35-97B1-2B7D436A87B2}" type="presParOf" srcId="{D1E6F79A-B624-4F00-83B8-F572A945AECF}" destId="{A56503DC-8DEE-43BC-8DBA-5BA494E9D1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E090A-5399-4CA3-AFA5-6C3CEA43B73F}">
      <dsp:nvSpPr>
        <dsp:cNvPr id="0" name=""/>
        <dsp:cNvSpPr/>
      </dsp:nvSpPr>
      <dsp:spPr>
        <a:xfrm>
          <a:off x="7418" y="2079574"/>
          <a:ext cx="1122737"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Inventera</a:t>
          </a:r>
        </a:p>
      </dsp:txBody>
      <dsp:txXfrm>
        <a:off x="35268" y="2107424"/>
        <a:ext cx="1067037" cy="895169"/>
      </dsp:txXfrm>
    </dsp:sp>
    <dsp:sp modelId="{E982DEC4-54BD-4B6D-84A1-57A340513DC1}">
      <dsp:nvSpPr>
        <dsp:cNvPr id="0" name=""/>
        <dsp:cNvSpPr/>
      </dsp:nvSpPr>
      <dsp:spPr>
        <a:xfrm>
          <a:off x="1242429"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1242429" y="2471478"/>
        <a:ext cx="166614" cy="167062"/>
      </dsp:txXfrm>
    </dsp:sp>
    <dsp:sp modelId="{DE8CE727-2CD7-4EC7-B167-F02C5628B242}">
      <dsp:nvSpPr>
        <dsp:cNvPr id="0" name=""/>
        <dsp:cNvSpPr/>
      </dsp:nvSpPr>
      <dsp:spPr>
        <a:xfrm>
          <a:off x="1579250" y="2079574"/>
          <a:ext cx="1122737"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Värdera</a:t>
          </a:r>
        </a:p>
      </dsp:txBody>
      <dsp:txXfrm>
        <a:off x="1607100" y="2107424"/>
        <a:ext cx="1067037" cy="895169"/>
      </dsp:txXfrm>
    </dsp:sp>
    <dsp:sp modelId="{0538E0DE-57A5-4A50-BAC1-872A786E1915}">
      <dsp:nvSpPr>
        <dsp:cNvPr id="0" name=""/>
        <dsp:cNvSpPr/>
      </dsp:nvSpPr>
      <dsp:spPr>
        <a:xfrm>
          <a:off x="2814261"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2814261" y="2471478"/>
        <a:ext cx="166614" cy="167062"/>
      </dsp:txXfrm>
    </dsp:sp>
    <dsp:sp modelId="{BA3C4138-A672-4C38-A04A-EDDE8A84B42D}">
      <dsp:nvSpPr>
        <dsp:cNvPr id="0" name=""/>
        <dsp:cNvSpPr/>
      </dsp:nvSpPr>
      <dsp:spPr>
        <a:xfrm>
          <a:off x="3151083" y="2079574"/>
          <a:ext cx="1626722"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Sammanställ</a:t>
          </a:r>
        </a:p>
      </dsp:txBody>
      <dsp:txXfrm>
        <a:off x="3178933" y="2107424"/>
        <a:ext cx="1571022" cy="895169"/>
      </dsp:txXfrm>
    </dsp:sp>
    <dsp:sp modelId="{5008A0C9-878B-4A9F-BDB2-83C42AA71095}">
      <dsp:nvSpPr>
        <dsp:cNvPr id="0" name=""/>
        <dsp:cNvSpPr/>
      </dsp:nvSpPr>
      <dsp:spPr>
        <a:xfrm>
          <a:off x="4890079"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4890079" y="2471478"/>
        <a:ext cx="166614" cy="167062"/>
      </dsp:txXfrm>
    </dsp:sp>
    <dsp:sp modelId="{B5A3C999-1951-423E-A3A9-3CC5722F3A93}">
      <dsp:nvSpPr>
        <dsp:cNvPr id="0" name=""/>
        <dsp:cNvSpPr/>
      </dsp:nvSpPr>
      <dsp:spPr>
        <a:xfrm>
          <a:off x="5226900" y="2079574"/>
          <a:ext cx="1122737"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Remiss-rundor</a:t>
          </a:r>
        </a:p>
      </dsp:txBody>
      <dsp:txXfrm>
        <a:off x="5254750" y="2107424"/>
        <a:ext cx="1067037" cy="895169"/>
      </dsp:txXfrm>
    </dsp:sp>
    <dsp:sp modelId="{AF2FE1EC-9623-4949-96E3-DC96E6CCDB89}">
      <dsp:nvSpPr>
        <dsp:cNvPr id="0" name=""/>
        <dsp:cNvSpPr/>
      </dsp:nvSpPr>
      <dsp:spPr>
        <a:xfrm>
          <a:off x="6461911"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6461911" y="2471478"/>
        <a:ext cx="166614" cy="167062"/>
      </dsp:txXfrm>
    </dsp:sp>
    <dsp:sp modelId="{6300D422-D5C0-4DF0-8555-4F615AB38EDB}">
      <dsp:nvSpPr>
        <dsp:cNvPr id="0" name=""/>
        <dsp:cNvSpPr/>
      </dsp:nvSpPr>
      <dsp:spPr>
        <a:xfrm>
          <a:off x="6798732" y="2079574"/>
          <a:ext cx="1630629"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Revidera och språkgranska</a:t>
          </a:r>
        </a:p>
      </dsp:txBody>
      <dsp:txXfrm>
        <a:off x="6826582" y="2107424"/>
        <a:ext cx="1574929" cy="895169"/>
      </dsp:txXfrm>
    </dsp:sp>
    <dsp:sp modelId="{0C3472A5-7C2D-434C-9961-8F5C473E724E}">
      <dsp:nvSpPr>
        <dsp:cNvPr id="0" name=""/>
        <dsp:cNvSpPr/>
      </dsp:nvSpPr>
      <dsp:spPr>
        <a:xfrm>
          <a:off x="8541636"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8541636" y="2471478"/>
        <a:ext cx="166614" cy="167062"/>
      </dsp:txXfrm>
    </dsp:sp>
    <dsp:sp modelId="{15FADE6B-0C05-4363-81F6-35ED724EF8CB}">
      <dsp:nvSpPr>
        <dsp:cNvPr id="0" name=""/>
        <dsp:cNvSpPr/>
      </dsp:nvSpPr>
      <dsp:spPr>
        <a:xfrm>
          <a:off x="8878457" y="2079574"/>
          <a:ext cx="1122737"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Beslut slutgiltig produkt</a:t>
          </a:r>
        </a:p>
      </dsp:txBody>
      <dsp:txXfrm>
        <a:off x="8906307" y="2107424"/>
        <a:ext cx="1067037" cy="895169"/>
      </dsp:txXfrm>
    </dsp:sp>
    <dsp:sp modelId="{1D4EDE95-04B6-4B2B-B54E-5F46387FF693}">
      <dsp:nvSpPr>
        <dsp:cNvPr id="0" name=""/>
        <dsp:cNvSpPr/>
      </dsp:nvSpPr>
      <dsp:spPr>
        <a:xfrm>
          <a:off x="10113468" y="2415790"/>
          <a:ext cx="238020" cy="2784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10113468" y="2471478"/>
        <a:ext cx="166614" cy="167062"/>
      </dsp:txXfrm>
    </dsp:sp>
    <dsp:sp modelId="{2F73BD58-9D87-438A-87A0-DECE9FBBBA03}">
      <dsp:nvSpPr>
        <dsp:cNvPr id="0" name=""/>
        <dsp:cNvSpPr/>
      </dsp:nvSpPr>
      <dsp:spPr>
        <a:xfrm>
          <a:off x="10450290" y="2079574"/>
          <a:ext cx="1122737" cy="95086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b="1" kern="1200" dirty="0">
              <a:solidFill>
                <a:schemeClr val="tx1"/>
              </a:solidFill>
            </a:rPr>
            <a:t>Publicera</a:t>
          </a:r>
        </a:p>
      </dsp:txBody>
      <dsp:txXfrm>
        <a:off x="10478140" y="2107424"/>
        <a:ext cx="1067037" cy="895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0486A-7D15-4575-B4A3-9F4E4149285D}">
      <dsp:nvSpPr>
        <dsp:cNvPr id="0" name=""/>
        <dsp:cNvSpPr/>
      </dsp:nvSpPr>
      <dsp:spPr>
        <a:xfrm>
          <a:off x="0" y="2164"/>
          <a:ext cx="5538951" cy="10969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60BEE-A39D-44BA-BFFF-09A563B68D37}">
      <dsp:nvSpPr>
        <dsp:cNvPr id="0" name=""/>
        <dsp:cNvSpPr/>
      </dsp:nvSpPr>
      <dsp:spPr>
        <a:xfrm>
          <a:off x="331833" y="248982"/>
          <a:ext cx="603333" cy="6033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8CD4AF-38B1-4937-AF5F-EC36423A21EB}">
      <dsp:nvSpPr>
        <dsp:cNvPr id="0" name=""/>
        <dsp:cNvSpPr/>
      </dsp:nvSpPr>
      <dsp:spPr>
        <a:xfrm>
          <a:off x="1267000" y="2164"/>
          <a:ext cx="4271951" cy="109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96" tIns="116096" rIns="116096" bIns="116096" numCol="1" spcCol="1270" anchor="ctr" anchorCtr="0">
          <a:noAutofit/>
        </a:bodyPr>
        <a:lstStyle/>
        <a:p>
          <a:pPr lvl="0" algn="l" defTabSz="977900">
            <a:lnSpc>
              <a:spcPct val="90000"/>
            </a:lnSpc>
            <a:spcBef>
              <a:spcPct val="0"/>
            </a:spcBef>
            <a:spcAft>
              <a:spcPct val="35000"/>
            </a:spcAft>
          </a:pPr>
          <a:r>
            <a:rPr lang="en-US" sz="2200" kern="1200" dirty="0" err="1"/>
            <a:t>Handledsfrakturer</a:t>
          </a:r>
          <a:r>
            <a:rPr lang="en-US" sz="2200" kern="1200" dirty="0"/>
            <a:t> – </a:t>
          </a:r>
          <a:r>
            <a:rPr lang="en-US" sz="2200" kern="1200" dirty="0" err="1"/>
            <a:t>vanligt</a:t>
          </a:r>
          <a:r>
            <a:rPr lang="en-US" sz="2200" kern="1200" dirty="0"/>
            <a:t> </a:t>
          </a:r>
          <a:r>
            <a:rPr lang="en-US" sz="2200" kern="1200" dirty="0" err="1"/>
            <a:t>förekommande</a:t>
          </a:r>
          <a:r>
            <a:rPr lang="en-US" sz="2200" kern="1200" dirty="0"/>
            <a:t> </a:t>
          </a:r>
          <a:r>
            <a:rPr lang="en-US" sz="2200" kern="1200" dirty="0" err="1"/>
            <a:t>skada</a:t>
          </a:r>
          <a:endParaRPr lang="en-US" sz="2200" kern="1200" dirty="0"/>
        </a:p>
      </dsp:txBody>
      <dsp:txXfrm>
        <a:off x="1267000" y="2164"/>
        <a:ext cx="4271951" cy="1096970"/>
      </dsp:txXfrm>
    </dsp:sp>
    <dsp:sp modelId="{7754A1D3-CF45-4547-B619-E250611C796B}">
      <dsp:nvSpPr>
        <dsp:cNvPr id="0" name=""/>
        <dsp:cNvSpPr/>
      </dsp:nvSpPr>
      <dsp:spPr>
        <a:xfrm>
          <a:off x="0" y="1373377"/>
          <a:ext cx="5538951" cy="10969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EB103-E758-4179-A5E5-C96EF839BC75}">
      <dsp:nvSpPr>
        <dsp:cNvPr id="0" name=""/>
        <dsp:cNvSpPr/>
      </dsp:nvSpPr>
      <dsp:spPr>
        <a:xfrm>
          <a:off x="331833" y="1620195"/>
          <a:ext cx="603333" cy="6033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458B24-43AC-41B3-B7DD-44D642E9BF54}">
      <dsp:nvSpPr>
        <dsp:cNvPr id="0" name=""/>
        <dsp:cNvSpPr/>
      </dsp:nvSpPr>
      <dsp:spPr>
        <a:xfrm>
          <a:off x="1267000" y="1373377"/>
          <a:ext cx="4271951" cy="109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96" tIns="116096" rIns="116096" bIns="116096" numCol="1" spcCol="1270" anchor="ctr" anchorCtr="0">
          <a:noAutofit/>
        </a:bodyPr>
        <a:lstStyle/>
        <a:p>
          <a:pPr lvl="0" algn="l" defTabSz="977900">
            <a:lnSpc>
              <a:spcPct val="90000"/>
            </a:lnSpc>
            <a:spcBef>
              <a:spcPct val="0"/>
            </a:spcBef>
            <a:spcAft>
              <a:spcPct val="35000"/>
            </a:spcAft>
          </a:pPr>
          <a:r>
            <a:rPr lang="en-US" sz="2200" kern="1200" dirty="0" err="1"/>
            <a:t>Stora</a:t>
          </a:r>
          <a:r>
            <a:rPr lang="en-US" sz="2200" kern="1200" dirty="0"/>
            <a:t> </a:t>
          </a:r>
          <a:r>
            <a:rPr lang="en-US" sz="2200" kern="1200" dirty="0" err="1"/>
            <a:t>regionala</a:t>
          </a:r>
          <a:r>
            <a:rPr lang="en-US" sz="2200" kern="1200" dirty="0"/>
            <a:t> </a:t>
          </a:r>
          <a:r>
            <a:rPr lang="en-US" sz="2200" kern="1200" dirty="0" err="1"/>
            <a:t>skillnader</a:t>
          </a:r>
          <a:endParaRPr lang="en-US" sz="2200" kern="1200" dirty="0"/>
        </a:p>
      </dsp:txBody>
      <dsp:txXfrm>
        <a:off x="1267000" y="1373377"/>
        <a:ext cx="4271951" cy="1096970"/>
      </dsp:txXfrm>
    </dsp:sp>
    <dsp:sp modelId="{CF119F39-7E76-4895-BEF7-84F42FC5C75A}">
      <dsp:nvSpPr>
        <dsp:cNvPr id="0" name=""/>
        <dsp:cNvSpPr/>
      </dsp:nvSpPr>
      <dsp:spPr>
        <a:xfrm>
          <a:off x="0" y="2744590"/>
          <a:ext cx="5538951" cy="10969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68AEE1-BC25-420D-ABB1-7EBC71B8CB35}">
      <dsp:nvSpPr>
        <dsp:cNvPr id="0" name=""/>
        <dsp:cNvSpPr/>
      </dsp:nvSpPr>
      <dsp:spPr>
        <a:xfrm>
          <a:off x="331833" y="2991408"/>
          <a:ext cx="603333" cy="60333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232880-51B3-4048-BE61-61D1C5D2A316}">
      <dsp:nvSpPr>
        <dsp:cNvPr id="0" name=""/>
        <dsp:cNvSpPr/>
      </dsp:nvSpPr>
      <dsp:spPr>
        <a:xfrm>
          <a:off x="1267000" y="2744590"/>
          <a:ext cx="4271951" cy="109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96" tIns="116096" rIns="116096" bIns="116096" numCol="1" spcCol="1270" anchor="ctr" anchorCtr="0">
          <a:noAutofit/>
        </a:bodyPr>
        <a:lstStyle/>
        <a:p>
          <a:pPr lvl="0" algn="l" defTabSz="977900">
            <a:lnSpc>
              <a:spcPct val="90000"/>
            </a:lnSpc>
            <a:spcBef>
              <a:spcPct val="0"/>
            </a:spcBef>
            <a:spcAft>
              <a:spcPct val="35000"/>
            </a:spcAft>
          </a:pPr>
          <a:r>
            <a:rPr lang="en-US" sz="2200" kern="1200" dirty="0" err="1"/>
            <a:t>Divergerande</a:t>
          </a:r>
          <a:r>
            <a:rPr lang="en-US" sz="2200" kern="1200" dirty="0"/>
            <a:t> </a:t>
          </a:r>
          <a:r>
            <a:rPr lang="en-US" sz="2200" kern="1200" dirty="0" err="1"/>
            <a:t>vetenskaplig</a:t>
          </a:r>
          <a:r>
            <a:rPr lang="en-US" sz="2200" kern="1200" dirty="0"/>
            <a:t> </a:t>
          </a:r>
          <a:r>
            <a:rPr lang="en-US" sz="2200" kern="1200" dirty="0" err="1"/>
            <a:t>evidens</a:t>
          </a:r>
          <a:endParaRPr lang="en-US" sz="2200" kern="1200" dirty="0"/>
        </a:p>
      </dsp:txBody>
      <dsp:txXfrm>
        <a:off x="1267000" y="2744590"/>
        <a:ext cx="4271951" cy="1096970"/>
      </dsp:txXfrm>
    </dsp:sp>
    <dsp:sp modelId="{CAB8483B-F48B-4214-86E0-42176A51DA05}">
      <dsp:nvSpPr>
        <dsp:cNvPr id="0" name=""/>
        <dsp:cNvSpPr/>
      </dsp:nvSpPr>
      <dsp:spPr>
        <a:xfrm>
          <a:off x="0" y="4115803"/>
          <a:ext cx="5538951" cy="10969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14B94-BF0E-48F7-A6A4-19A139F1DCF4}">
      <dsp:nvSpPr>
        <dsp:cNvPr id="0" name=""/>
        <dsp:cNvSpPr/>
      </dsp:nvSpPr>
      <dsp:spPr>
        <a:xfrm>
          <a:off x="331833" y="4362621"/>
          <a:ext cx="603333" cy="60333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6503DC-8DEE-43BC-8DBA-5BA494E9D1EA}">
      <dsp:nvSpPr>
        <dsp:cNvPr id="0" name=""/>
        <dsp:cNvSpPr/>
      </dsp:nvSpPr>
      <dsp:spPr>
        <a:xfrm>
          <a:off x="1267000" y="4115803"/>
          <a:ext cx="4271951" cy="109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96" tIns="116096" rIns="116096" bIns="116096" numCol="1" spcCol="1270" anchor="ctr" anchorCtr="0">
          <a:noAutofit/>
        </a:bodyPr>
        <a:lstStyle/>
        <a:p>
          <a:pPr lvl="0" algn="l" defTabSz="977900">
            <a:lnSpc>
              <a:spcPct val="90000"/>
            </a:lnSpc>
            <a:spcBef>
              <a:spcPct val="0"/>
            </a:spcBef>
            <a:spcAft>
              <a:spcPct val="35000"/>
            </a:spcAft>
          </a:pPr>
          <a:r>
            <a:rPr lang="en-US" sz="2200" kern="1200" dirty="0"/>
            <a:t>SBU-rapport 2017   </a:t>
          </a:r>
        </a:p>
      </dsp:txBody>
      <dsp:txXfrm>
        <a:off x="1267000" y="4115803"/>
        <a:ext cx="4271951" cy="10969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0.89811</cdr:y>
    </cdr:from>
    <cdr:to>
      <cdr:x>0.99533</cdr:x>
      <cdr:y>0.99623</cdr:y>
    </cdr:to>
    <cdr:sp macro="" textlink="">
      <cdr:nvSpPr>
        <cdr:cNvPr id="9" name="textruta 1"/>
        <cdr:cNvSpPr txBox="1"/>
      </cdr:nvSpPr>
      <cdr:spPr>
        <a:xfrm xmlns:a="http://schemas.openxmlformats.org/drawingml/2006/main">
          <a:off x="0" y="2266950"/>
          <a:ext cx="3289740" cy="247659"/>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fld id="{3913A375-D2F0-4ECA-996F-58A7E82229C3}" type="TxLink">
            <a:rPr lang="en-US" sz="700" b="0" i="0" u="none" strike="noStrike">
              <a:solidFill>
                <a:srgbClr val="000000"/>
              </a:solidFill>
              <a:latin typeface="Century Gothic"/>
            </a:rPr>
            <a:pPr algn="l"/>
            <a:t>Källa: Frakturregistret, patientregistret</a:t>
          </a:fld>
          <a:endParaRPr lang="sv-SE" sz="500"/>
        </a:p>
      </cdr:txBody>
    </cdr:sp>
  </cdr:relSizeAnchor>
  <cdr:relSizeAnchor xmlns:cdr="http://schemas.openxmlformats.org/drawingml/2006/chartDrawing">
    <cdr:from>
      <cdr:x>0.00627</cdr:x>
      <cdr:y>0</cdr:y>
    </cdr:from>
    <cdr:to>
      <cdr:x>1</cdr:x>
      <cdr:y>0.16842</cdr:y>
    </cdr:to>
    <cdr:sp macro="" textlink="">
      <cdr:nvSpPr>
        <cdr:cNvPr id="6" name="textruta 1"/>
        <cdr:cNvSpPr txBox="1"/>
      </cdr:nvSpPr>
      <cdr:spPr>
        <a:xfrm xmlns:a="http://schemas.openxmlformats.org/drawingml/2006/main">
          <a:off x="20723" y="0"/>
          <a:ext cx="3284452" cy="4058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4EF0F68-9E09-4EBA-ACB6-BC4DEDBEC992}" type="TxLink">
            <a:rPr lang="en-US" sz="1000" b="1" i="0" u="none" strike="noStrike">
              <a:solidFill>
                <a:srgbClr val="000000"/>
              </a:solidFill>
              <a:latin typeface="Century Gothic"/>
            </a:rPr>
            <a:pPr/>
            <a:t>Täckningsgrad (%), översiktligt för Frakturregistret</a:t>
          </a:fld>
          <a:endParaRPr lang="sv-SE" sz="1100" b="1"/>
        </a:p>
      </cdr:txBody>
    </cdr:sp>
  </cdr:relSizeAnchor>
</c:userShapes>
</file>

<file path=ppt/drawings/drawing2.xml><?xml version="1.0" encoding="utf-8"?>
<c:userShapes xmlns:c="http://schemas.openxmlformats.org/drawingml/2006/chart">
  <cdr:relSizeAnchor xmlns:cdr="http://schemas.openxmlformats.org/drawingml/2006/chartDrawing">
    <cdr:from>
      <cdr:x>0.00157</cdr:x>
      <cdr:y>0.07414</cdr:y>
    </cdr:from>
    <cdr:to>
      <cdr:x>0.9936</cdr:x>
      <cdr:y>0.16204</cdr:y>
    </cdr:to>
    <cdr:sp macro="" textlink="">
      <cdr:nvSpPr>
        <cdr:cNvPr id="3" name="textruta 2"/>
        <cdr:cNvSpPr txBox="1"/>
      </cdr:nvSpPr>
      <cdr:spPr>
        <a:xfrm xmlns:a="http://schemas.openxmlformats.org/drawingml/2006/main">
          <a:off x="7014" y="305082"/>
          <a:ext cx="4431621" cy="3616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DE8C05BD-EF64-42CF-9815-E9E4A8A711BB}" type="TxLink">
            <a:rPr lang="en-US" sz="800" b="0" i="0" u="none" strike="noStrike">
              <a:solidFill>
                <a:srgbClr val="000000"/>
              </a:solidFill>
              <a:latin typeface="Century Gothic"/>
            </a:rPr>
            <a:pPr/>
            <a:t>Individer med vissa frakturer jämfört med patientregistret – 2021</a:t>
          </a:fld>
          <a:endParaRPr lang="sv-SE" sz="800" b="0"/>
        </a:p>
      </cdr:txBody>
    </cdr:sp>
  </cdr:relSizeAnchor>
  <cdr:relSizeAnchor xmlns:cdr="http://schemas.openxmlformats.org/drawingml/2006/chartDrawing">
    <cdr:from>
      <cdr:x>0.00627</cdr:x>
      <cdr:y>0</cdr:y>
    </cdr:from>
    <cdr:to>
      <cdr:x>1</cdr:x>
      <cdr:y>0.12037</cdr:y>
    </cdr:to>
    <cdr:sp macro="" textlink="">
      <cdr:nvSpPr>
        <cdr:cNvPr id="6" name="textruta 1"/>
        <cdr:cNvSpPr txBox="1"/>
      </cdr:nvSpPr>
      <cdr:spPr>
        <a:xfrm xmlns:a="http://schemas.openxmlformats.org/drawingml/2006/main">
          <a:off x="28009" y="0"/>
          <a:ext cx="4439215" cy="4952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9E98621C-90ED-4436-9CD6-93EB307782FE}" type="TxLink">
            <a:rPr lang="en-US" sz="1000" b="1" i="0" u="none" strike="noStrike">
              <a:solidFill>
                <a:srgbClr val="000000"/>
              </a:solidFill>
              <a:latin typeface="Century Gothic"/>
            </a:rPr>
            <a:pPr/>
            <a:t>Täckningsgrad (%) Frakturregistret och patientregistret</a:t>
          </a:fld>
          <a:endParaRPr lang="sv-SE" sz="1000" b="1"/>
        </a:p>
      </cdr:txBody>
    </cdr:sp>
  </cdr:relSizeAnchor>
  <cdr:relSizeAnchor xmlns:cdr="http://schemas.openxmlformats.org/drawingml/2006/chartDrawing">
    <cdr:from>
      <cdr:x>0</cdr:x>
      <cdr:y>0.91544</cdr:y>
    </cdr:from>
    <cdr:to>
      <cdr:x>0.48534</cdr:x>
      <cdr:y>0.96464</cdr:y>
    </cdr:to>
    <cdr:sp macro="" textlink="">
      <cdr:nvSpPr>
        <cdr:cNvPr id="7" name="textruta 1"/>
        <cdr:cNvSpPr txBox="1"/>
      </cdr:nvSpPr>
      <cdr:spPr>
        <a:xfrm xmlns:a="http://schemas.openxmlformats.org/drawingml/2006/main">
          <a:off x="0" y="3766853"/>
          <a:ext cx="2168123" cy="202428"/>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sv-SE" sz="700"/>
            <a:t> </a:t>
          </a:r>
        </a:p>
      </cdr:txBody>
    </cdr:sp>
  </cdr:relSizeAnchor>
  <cdr:relSizeAnchor xmlns:cdr="http://schemas.openxmlformats.org/drawingml/2006/chartDrawing">
    <cdr:from>
      <cdr:x>0</cdr:x>
      <cdr:y>0.86806</cdr:y>
    </cdr:from>
    <cdr:to>
      <cdr:x>0.50133</cdr:x>
      <cdr:y>0.91726</cdr:y>
    </cdr:to>
    <cdr:sp macro="" textlink="">
      <cdr:nvSpPr>
        <cdr:cNvPr id="8" name="textruta 2"/>
        <cdr:cNvSpPr txBox="1"/>
      </cdr:nvSpPr>
      <cdr:spPr>
        <a:xfrm xmlns:a="http://schemas.openxmlformats.org/drawingml/2006/main">
          <a:off x="0" y="3571893"/>
          <a:ext cx="2239554" cy="202428"/>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sv-SE" sz="700"/>
            <a:t> </a:t>
          </a:r>
        </a:p>
      </cdr:txBody>
    </cdr:sp>
  </cdr:relSizeAnchor>
  <cdr:relSizeAnchor xmlns:cdr="http://schemas.openxmlformats.org/drawingml/2006/chartDrawing">
    <cdr:from>
      <cdr:x>0.0057</cdr:x>
      <cdr:y>0.94186</cdr:y>
    </cdr:from>
    <cdr:to>
      <cdr:x>1</cdr:x>
      <cdr:y>0.99075</cdr:y>
    </cdr:to>
    <cdr:sp macro="" textlink="">
      <cdr:nvSpPr>
        <cdr:cNvPr id="2" name="textruta 1"/>
        <cdr:cNvSpPr txBox="1"/>
      </cdr:nvSpPr>
      <cdr:spPr>
        <a:xfrm xmlns:a="http://schemas.openxmlformats.org/drawingml/2006/main">
          <a:off x="25463" y="3875547"/>
          <a:ext cx="4441761" cy="2011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22EC73D-B4DF-46F0-8CE1-C49F485D944E}" type="TxLink">
            <a:rPr lang="en-US" sz="700" b="0" i="0" u="none" strike="noStrike">
              <a:solidFill>
                <a:srgbClr val="000000"/>
              </a:solidFill>
              <a:latin typeface="Century Gothic"/>
            </a:rPr>
            <a:pPr/>
            <a:t>Källa: Frakturregistret, patientregistret</a:t>
          </a:fld>
          <a:endParaRPr lang="sv-SE" sz="5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660" cy="49641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1"/>
            <a:ext cx="2945660" cy="496411"/>
          </a:xfrm>
          <a:prstGeom prst="rect">
            <a:avLst/>
          </a:prstGeom>
        </p:spPr>
        <p:txBody>
          <a:bodyPr vert="horz" lIns="91440" tIns="45720" rIns="91440" bIns="45720" rtlCol="0"/>
          <a:lstStyle>
            <a:lvl1pPr algn="r">
              <a:defRPr sz="1200"/>
            </a:lvl1pPr>
          </a:lstStyle>
          <a:p>
            <a:fld id="{AA6C161C-E181-41DF-AFCB-8E16F3735A27}" type="datetimeFigureOut">
              <a:rPr lang="sv-SE" smtClean="0"/>
              <a:pPr/>
              <a:t>2023-01-16</a:t>
            </a:fld>
            <a:endParaRPr lang="sv-SE"/>
          </a:p>
        </p:txBody>
      </p:sp>
      <p:sp>
        <p:nvSpPr>
          <p:cNvPr id="4" name="Platshållare för sidfot 3"/>
          <p:cNvSpPr>
            <a:spLocks noGrp="1"/>
          </p:cNvSpPr>
          <p:nvPr>
            <p:ph type="ftr" sz="quarter" idx="2"/>
          </p:nvPr>
        </p:nvSpPr>
        <p:spPr>
          <a:xfrm>
            <a:off x="0" y="9430091"/>
            <a:ext cx="2945660" cy="496411"/>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30091"/>
            <a:ext cx="2945660" cy="496411"/>
          </a:xfrm>
          <a:prstGeom prst="rect">
            <a:avLst/>
          </a:prstGeom>
        </p:spPr>
        <p:txBody>
          <a:bodyPr vert="horz" lIns="91440" tIns="45720" rIns="91440" bIns="45720" rtlCol="0" anchor="b"/>
          <a:lstStyle>
            <a:lvl1pPr algn="r">
              <a:defRPr sz="1200"/>
            </a:lvl1pPr>
          </a:lstStyle>
          <a:p>
            <a:fld id="{9BDC15D6-52D3-4001-841A-EF9617598AAB}" type="slidenum">
              <a:rPr lang="sv-SE" smtClean="0"/>
              <a:pPr/>
              <a:t>‹#›</a:t>
            </a:fld>
            <a:endParaRPr lang="sv-SE"/>
          </a:p>
        </p:txBody>
      </p:sp>
    </p:spTree>
    <p:extLst>
      <p:ext uri="{BB962C8B-B14F-4D97-AF65-F5344CB8AC3E}">
        <p14:creationId xmlns:p14="http://schemas.microsoft.com/office/powerpoint/2010/main" val="1141817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1"/>
            <a:ext cx="2946145" cy="496967"/>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911" y="1"/>
            <a:ext cx="2946144" cy="496967"/>
          </a:xfrm>
          <a:prstGeom prst="rect">
            <a:avLst/>
          </a:prstGeom>
        </p:spPr>
        <p:txBody>
          <a:bodyPr vert="horz" lIns="91440" tIns="45720" rIns="91440" bIns="45720" rtlCol="0"/>
          <a:lstStyle>
            <a:lvl1pPr algn="r">
              <a:defRPr sz="1200"/>
            </a:lvl1pPr>
          </a:lstStyle>
          <a:p>
            <a:fld id="{6A372CA7-5947-4F0D-A1C5-55263160AF4B}" type="datetimeFigureOut">
              <a:rPr lang="sv-SE" smtClean="0"/>
              <a:pPr/>
              <a:t>2023-01-16</a:t>
            </a:fld>
            <a:endParaRPr lang="sv-SE"/>
          </a:p>
        </p:txBody>
      </p:sp>
      <p:sp>
        <p:nvSpPr>
          <p:cNvPr id="4" name="Platshållare för bildobjekt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255" y="4777554"/>
            <a:ext cx="5437168" cy="39090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2" y="9431258"/>
            <a:ext cx="2946145" cy="49696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911" y="9431258"/>
            <a:ext cx="2946144" cy="496967"/>
          </a:xfrm>
          <a:prstGeom prst="rect">
            <a:avLst/>
          </a:prstGeom>
        </p:spPr>
        <p:txBody>
          <a:bodyPr vert="horz" lIns="91440" tIns="45720" rIns="91440" bIns="45720" rtlCol="0" anchor="b"/>
          <a:lstStyle>
            <a:lvl1pPr algn="r">
              <a:defRPr sz="1200"/>
            </a:lvl1pPr>
          </a:lstStyle>
          <a:p>
            <a:fld id="{682C4D40-2240-4C25-9A2E-8EA627E1DED6}" type="slidenum">
              <a:rPr lang="sv-SE" smtClean="0"/>
              <a:pPr/>
              <a:t>‹#›</a:t>
            </a:fld>
            <a:endParaRPr lang="sv-SE"/>
          </a:p>
        </p:txBody>
      </p:sp>
    </p:spTree>
    <p:extLst>
      <p:ext uri="{BB962C8B-B14F-4D97-AF65-F5344CB8AC3E}">
        <p14:creationId xmlns:p14="http://schemas.microsoft.com/office/powerpoint/2010/main" val="237719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greetrust.org/"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1</a:t>
            </a:fld>
            <a:endParaRPr lang="sv-SE"/>
          </a:p>
        </p:txBody>
      </p:sp>
    </p:spTree>
    <p:extLst>
      <p:ext uri="{BB962C8B-B14F-4D97-AF65-F5344CB8AC3E}">
        <p14:creationId xmlns:p14="http://schemas.microsoft.com/office/powerpoint/2010/main" val="197810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12</a:t>
            </a:fld>
            <a:endParaRPr lang="sv-SE" altLang="sv-SE" sz="1200"/>
          </a:p>
        </p:txBody>
      </p:sp>
    </p:spTree>
    <p:extLst>
      <p:ext uri="{BB962C8B-B14F-4D97-AF65-F5344CB8AC3E}">
        <p14:creationId xmlns:p14="http://schemas.microsoft.com/office/powerpoint/2010/main" val="141330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13</a:t>
            </a:fld>
            <a:endParaRPr lang="sv-SE" altLang="sv-SE" sz="1200"/>
          </a:p>
        </p:txBody>
      </p:sp>
    </p:spTree>
    <p:extLst>
      <p:ext uri="{BB962C8B-B14F-4D97-AF65-F5344CB8AC3E}">
        <p14:creationId xmlns:p14="http://schemas.microsoft.com/office/powerpoint/2010/main" val="357158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14</a:t>
            </a:fld>
            <a:endParaRPr lang="sv-SE" altLang="sv-SE" sz="1200"/>
          </a:p>
        </p:txBody>
      </p:sp>
    </p:spTree>
    <p:extLst>
      <p:ext uri="{BB962C8B-B14F-4D97-AF65-F5344CB8AC3E}">
        <p14:creationId xmlns:p14="http://schemas.microsoft.com/office/powerpoint/2010/main" val="58126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15</a:t>
            </a:fld>
            <a:endParaRPr lang="sv-SE" altLang="sv-SE" sz="1200"/>
          </a:p>
        </p:txBody>
      </p:sp>
    </p:spTree>
    <p:extLst>
      <p:ext uri="{BB962C8B-B14F-4D97-AF65-F5344CB8AC3E}">
        <p14:creationId xmlns:p14="http://schemas.microsoft.com/office/powerpoint/2010/main" val="3005190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16</a:t>
            </a:fld>
            <a:endParaRPr lang="sv-SE" altLang="sv-SE" sz="1200"/>
          </a:p>
        </p:txBody>
      </p:sp>
    </p:spTree>
    <p:extLst>
      <p:ext uri="{BB962C8B-B14F-4D97-AF65-F5344CB8AC3E}">
        <p14:creationId xmlns:p14="http://schemas.microsoft.com/office/powerpoint/2010/main" val="267823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17</a:t>
            </a:fld>
            <a:endParaRPr lang="sv-SE" altLang="sv-SE" sz="1200"/>
          </a:p>
        </p:txBody>
      </p:sp>
    </p:spTree>
    <p:extLst>
      <p:ext uri="{BB962C8B-B14F-4D97-AF65-F5344CB8AC3E}">
        <p14:creationId xmlns:p14="http://schemas.microsoft.com/office/powerpoint/2010/main" val="2438459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18</a:t>
            </a:fld>
            <a:endParaRPr lang="sv-SE" altLang="sv-SE" sz="1200"/>
          </a:p>
        </p:txBody>
      </p:sp>
    </p:spTree>
    <p:extLst>
      <p:ext uri="{BB962C8B-B14F-4D97-AF65-F5344CB8AC3E}">
        <p14:creationId xmlns:p14="http://schemas.microsoft.com/office/powerpoint/2010/main" val="1009638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19</a:t>
            </a:fld>
            <a:endParaRPr lang="sv-SE" altLang="sv-SE" sz="1200"/>
          </a:p>
        </p:txBody>
      </p:sp>
    </p:spTree>
    <p:extLst>
      <p:ext uri="{BB962C8B-B14F-4D97-AF65-F5344CB8AC3E}">
        <p14:creationId xmlns:p14="http://schemas.microsoft.com/office/powerpoint/2010/main" val="3780006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21</a:t>
            </a:fld>
            <a:endParaRPr lang="sv-SE" altLang="sv-SE" sz="1200"/>
          </a:p>
        </p:txBody>
      </p:sp>
    </p:spTree>
    <p:extLst>
      <p:ext uri="{BB962C8B-B14F-4D97-AF65-F5344CB8AC3E}">
        <p14:creationId xmlns:p14="http://schemas.microsoft.com/office/powerpoint/2010/main" val="28852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22</a:t>
            </a:fld>
            <a:endParaRPr lang="sv-SE" altLang="sv-SE" sz="1200"/>
          </a:p>
        </p:txBody>
      </p:sp>
    </p:spTree>
    <p:extLst>
      <p:ext uri="{BB962C8B-B14F-4D97-AF65-F5344CB8AC3E}">
        <p14:creationId xmlns:p14="http://schemas.microsoft.com/office/powerpoint/2010/main" val="4551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2</a:t>
            </a:fld>
            <a:endParaRPr lang="sv-SE"/>
          </a:p>
        </p:txBody>
      </p:sp>
    </p:spTree>
    <p:extLst>
      <p:ext uri="{BB962C8B-B14F-4D97-AF65-F5344CB8AC3E}">
        <p14:creationId xmlns:p14="http://schemas.microsoft.com/office/powerpoint/2010/main" val="2847962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36</a:t>
            </a:fld>
            <a:endParaRPr lang="sv-SE"/>
          </a:p>
        </p:txBody>
      </p:sp>
    </p:spTree>
    <p:extLst>
      <p:ext uri="{BB962C8B-B14F-4D97-AF65-F5344CB8AC3E}">
        <p14:creationId xmlns:p14="http://schemas.microsoft.com/office/powerpoint/2010/main" val="4041907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10"/>
          </p:nvPr>
        </p:nvSpPr>
        <p:spPr/>
        <p:txBody>
          <a:bodyPr/>
          <a:lstStyle/>
          <a:p>
            <a:fld id="{AC79FE33-8401-490F-BD60-D7096E7EA070}" type="slidenum">
              <a:rPr lang="en-US" smtClean="0"/>
              <a:t>49</a:t>
            </a:fld>
            <a:endParaRPr lang="en-US"/>
          </a:p>
        </p:txBody>
      </p:sp>
    </p:spTree>
    <p:extLst>
      <p:ext uri="{BB962C8B-B14F-4D97-AF65-F5344CB8AC3E}">
        <p14:creationId xmlns:p14="http://schemas.microsoft.com/office/powerpoint/2010/main" val="408860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 registrerar ungefär två gånger i månaden. Ibland blir det varje vecka, ibland mer sällan.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 </a:t>
            </a:r>
          </a:p>
          <a:p>
            <a:r>
              <a:rPr lang="sv-SE" dirty="0"/>
              <a:t>När vi ska</a:t>
            </a:r>
            <a:r>
              <a:rPr lang="sv-SE" baseline="0" dirty="0"/>
              <a:t> registrera </a:t>
            </a:r>
            <a:r>
              <a:rPr lang="sv-SE" dirty="0"/>
              <a:t>börjar vi med att gå in i Frakturregistret för att ut en</a:t>
            </a:r>
            <a:r>
              <a:rPr lang="sv-SE" baseline="0" dirty="0"/>
              <a:t> patientlistan med de frakturer som redan är registrerade för den tidsperiod som det gäller.</a:t>
            </a:r>
          </a:p>
          <a:p>
            <a:endParaRPr lang="sv-SE" baseline="0" dirty="0"/>
          </a:p>
          <a:p>
            <a:r>
              <a:rPr lang="sv-SE" baseline="0" dirty="0"/>
              <a:t>Det vi sedan gör är att gå in i BILD, som är Region Dalarnas plattform där man kan få fram statistik och annat, där har ni säkert eran egen motsvarighet. Där söker vi ut alla frakturdiagnoser som är satta under den tidsperioden vi ska registrera. Vi överför den listan till Excel, för att där kan vi sålla bort dubbletter och reservnummer. Sedan jämförs listan från BILD med den från Frakturregistret, och efter det går vi igenom alla frakturer som inte ser ut att vara registrerade. </a:t>
            </a:r>
          </a:p>
          <a:p>
            <a:endParaRPr lang="sv-SE" baseline="0" dirty="0"/>
          </a:p>
          <a:p>
            <a:endParaRPr lang="en-US" dirty="0"/>
          </a:p>
        </p:txBody>
      </p:sp>
      <p:sp>
        <p:nvSpPr>
          <p:cNvPr id="4" name="Platshållare för bildnummer 3"/>
          <p:cNvSpPr>
            <a:spLocks noGrp="1"/>
          </p:cNvSpPr>
          <p:nvPr>
            <p:ph type="sldNum" sz="quarter" idx="10"/>
          </p:nvPr>
        </p:nvSpPr>
        <p:spPr/>
        <p:txBody>
          <a:bodyPr/>
          <a:lstStyle/>
          <a:p>
            <a:fld id="{AC79FE33-8401-490F-BD60-D7096E7EA070}" type="slidenum">
              <a:rPr lang="en-US" smtClean="0"/>
              <a:t>50</a:t>
            </a:fld>
            <a:endParaRPr lang="en-US"/>
          </a:p>
        </p:txBody>
      </p:sp>
    </p:spTree>
    <p:extLst>
      <p:ext uri="{BB962C8B-B14F-4D97-AF65-F5344CB8AC3E}">
        <p14:creationId xmlns:p14="http://schemas.microsoft.com/office/powerpoint/2010/main" val="530242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de som</a:t>
            </a:r>
            <a:r>
              <a:rPr lang="sv-SE" baseline="0" dirty="0"/>
              <a:t> inte är registrerade l</a:t>
            </a:r>
            <a:r>
              <a:rPr lang="sv-SE" dirty="0"/>
              <a:t>ägger vi in skadetillfället</a:t>
            </a:r>
            <a:r>
              <a:rPr lang="sv-SE" baseline="0" dirty="0"/>
              <a:t> och skickar ett meddelande till behandlande läkare att frakturen ska registreras. Ett tips är att ha ett standardmeddelande Sedan lägger vi till patienten i en patientlista i </a:t>
            </a:r>
            <a:r>
              <a:rPr lang="sv-SE" baseline="0" dirty="0" err="1"/>
              <a:t>Take</a:t>
            </a:r>
            <a:r>
              <a:rPr lang="sv-SE" baseline="0" dirty="0"/>
              <a:t> Care så att vi kan hålla koll vilka vi skickat påminnelse om. Då ser det ut såhär, och det som är bra med det är att vi inte behöver gå in i journalen igen för att se vilken läkare vi ska påminna. Vi kan enkelt dra ut patientlistan och lägga till den doktorn som ska registrera och på så sätt så ser vi också om någon verkar ha problem med registreringen och kanske behöver hjälp. </a:t>
            </a:r>
          </a:p>
          <a:p>
            <a:endParaRPr lang="sv-SE" baseline="0" dirty="0"/>
          </a:p>
          <a:p>
            <a:r>
              <a:rPr lang="sv-SE" baseline="0" dirty="0"/>
              <a:t>Vi lämnar inte någon fraktur oregistrerad bara för att läkaren har slutat, utan då hjälper vår registeransvariga läkare till med dem. </a:t>
            </a:r>
          </a:p>
          <a:p>
            <a:endParaRPr lang="sv-SE" baseline="0" dirty="0"/>
          </a:p>
          <a:p>
            <a:r>
              <a:rPr lang="sv-SE" baseline="0" dirty="0"/>
              <a:t>I registret kan man få fram inkompletta registreringar, de går vi igenom några gånger per år. Mycket kan vi fylla i själva, t ex tid för röntgen eller konservativ behandling, det andra skickar vi till behandlande läkare. </a:t>
            </a:r>
          </a:p>
          <a:p>
            <a:endParaRPr lang="sv-SE" baseline="0" dirty="0"/>
          </a:p>
          <a:p>
            <a:r>
              <a:rPr lang="sv-SE" baseline="0" dirty="0"/>
              <a:t>För att korta ner tiden till registrering, och underlätta för oss, har vi bett våra sekreterarkollegor att skicka ett meddelande till oss varje gång de sätter en frakturdiagnos, så att vi kan registrera direkt. Det är något vi jobbar med att få in i gruppen. </a:t>
            </a:r>
            <a:endParaRPr lang="en-US" dirty="0"/>
          </a:p>
        </p:txBody>
      </p:sp>
      <p:sp>
        <p:nvSpPr>
          <p:cNvPr id="4" name="Platshållare för bildnummer 3"/>
          <p:cNvSpPr>
            <a:spLocks noGrp="1"/>
          </p:cNvSpPr>
          <p:nvPr>
            <p:ph type="sldNum" sz="quarter" idx="10"/>
          </p:nvPr>
        </p:nvSpPr>
        <p:spPr/>
        <p:txBody>
          <a:bodyPr/>
          <a:lstStyle/>
          <a:p>
            <a:fld id="{AC79FE33-8401-490F-BD60-D7096E7EA070}" type="slidenum">
              <a:rPr lang="en-US" smtClean="0"/>
              <a:t>51</a:t>
            </a:fld>
            <a:endParaRPr lang="en-US"/>
          </a:p>
        </p:txBody>
      </p:sp>
    </p:spTree>
    <p:extLst>
      <p:ext uri="{BB962C8B-B14F-4D97-AF65-F5344CB8AC3E}">
        <p14:creationId xmlns:p14="http://schemas.microsoft.com/office/powerpoint/2010/main" val="2267460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När nya läkare kommer till oss ordnar vi med behörighet innan de kommer och skickar ut ett välkomstbrev via mail. AT-läkarna får en kort introduktion om registret av registeransvarig läkare eller annan ortoped under sina introdagar. </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Hos</a:t>
            </a:r>
            <a:r>
              <a:rPr lang="sv-SE" baseline="0" dirty="0"/>
              <a:t> oss registrerar alla läkare, från AT till överläkare. Även kirurgläkare registrerar frakturer för de patienter som de träffar på akuten. </a:t>
            </a:r>
            <a:endParaRPr lang="en-US" baseline="0" dirty="0"/>
          </a:p>
        </p:txBody>
      </p:sp>
      <p:sp>
        <p:nvSpPr>
          <p:cNvPr id="4" name="Platshållare för bildnummer 3"/>
          <p:cNvSpPr>
            <a:spLocks noGrp="1"/>
          </p:cNvSpPr>
          <p:nvPr>
            <p:ph type="sldNum" sz="quarter" idx="10"/>
          </p:nvPr>
        </p:nvSpPr>
        <p:spPr/>
        <p:txBody>
          <a:bodyPr/>
          <a:lstStyle/>
          <a:p>
            <a:fld id="{AC79FE33-8401-490F-BD60-D7096E7EA070}" type="slidenum">
              <a:rPr lang="en-US" smtClean="0"/>
              <a:t>52</a:t>
            </a:fld>
            <a:endParaRPr lang="en-US"/>
          </a:p>
        </p:txBody>
      </p:sp>
    </p:spTree>
    <p:extLst>
      <p:ext uri="{BB962C8B-B14F-4D97-AF65-F5344CB8AC3E}">
        <p14:creationId xmlns:p14="http://schemas.microsoft.com/office/powerpoint/2010/main" val="1641234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10"/>
          </p:nvPr>
        </p:nvSpPr>
        <p:spPr/>
        <p:txBody>
          <a:bodyPr/>
          <a:lstStyle/>
          <a:p>
            <a:fld id="{AC79FE33-8401-490F-BD60-D7096E7EA070}" type="slidenum">
              <a:rPr lang="en-US" smtClean="0"/>
              <a:t>54</a:t>
            </a:fld>
            <a:endParaRPr lang="en-US"/>
          </a:p>
        </p:txBody>
      </p:sp>
    </p:spTree>
    <p:extLst>
      <p:ext uri="{BB962C8B-B14F-4D97-AF65-F5344CB8AC3E}">
        <p14:creationId xmlns:p14="http://schemas.microsoft.com/office/powerpoint/2010/main" val="1362173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10"/>
          </p:nvPr>
        </p:nvSpPr>
        <p:spPr/>
        <p:txBody>
          <a:bodyPr/>
          <a:lstStyle/>
          <a:p>
            <a:fld id="{AC79FE33-8401-490F-BD60-D7096E7EA070}" type="slidenum">
              <a:rPr lang="en-US" smtClean="0"/>
              <a:t>55</a:t>
            </a:fld>
            <a:endParaRPr lang="en-US"/>
          </a:p>
        </p:txBody>
      </p:sp>
    </p:spTree>
    <p:extLst>
      <p:ext uri="{BB962C8B-B14F-4D97-AF65-F5344CB8AC3E}">
        <p14:creationId xmlns:p14="http://schemas.microsoft.com/office/powerpoint/2010/main" val="92756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56</a:t>
            </a:fld>
            <a:endParaRPr lang="sv-SE"/>
          </a:p>
        </p:txBody>
      </p:sp>
    </p:spTree>
    <p:extLst>
      <p:ext uri="{BB962C8B-B14F-4D97-AF65-F5344CB8AC3E}">
        <p14:creationId xmlns:p14="http://schemas.microsoft.com/office/powerpoint/2010/main" val="1839153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57</a:t>
            </a:fld>
            <a:endParaRPr lang="sv-SE"/>
          </a:p>
        </p:txBody>
      </p:sp>
    </p:spTree>
    <p:extLst>
      <p:ext uri="{BB962C8B-B14F-4D97-AF65-F5344CB8AC3E}">
        <p14:creationId xmlns:p14="http://schemas.microsoft.com/office/powerpoint/2010/main" val="2436935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58</a:t>
            </a:fld>
            <a:endParaRPr lang="sv-SE"/>
          </a:p>
        </p:txBody>
      </p:sp>
    </p:spTree>
    <p:extLst>
      <p:ext uri="{BB962C8B-B14F-4D97-AF65-F5344CB8AC3E}">
        <p14:creationId xmlns:p14="http://schemas.microsoft.com/office/powerpoint/2010/main" val="94782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3</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59</a:t>
            </a:fld>
            <a:endParaRPr lang="sv-SE"/>
          </a:p>
        </p:txBody>
      </p:sp>
    </p:spTree>
    <p:extLst>
      <p:ext uri="{BB962C8B-B14F-4D97-AF65-F5344CB8AC3E}">
        <p14:creationId xmlns:p14="http://schemas.microsoft.com/office/powerpoint/2010/main" val="336718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60</a:t>
            </a:fld>
            <a:endParaRPr lang="sv-SE"/>
          </a:p>
        </p:txBody>
      </p:sp>
    </p:spTree>
    <p:extLst>
      <p:ext uri="{BB962C8B-B14F-4D97-AF65-F5344CB8AC3E}">
        <p14:creationId xmlns:p14="http://schemas.microsoft.com/office/powerpoint/2010/main" val="299004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61</a:t>
            </a:fld>
            <a:endParaRPr lang="sv-SE"/>
          </a:p>
        </p:txBody>
      </p:sp>
    </p:spTree>
    <p:extLst>
      <p:ext uri="{BB962C8B-B14F-4D97-AF65-F5344CB8AC3E}">
        <p14:creationId xmlns:p14="http://schemas.microsoft.com/office/powerpoint/2010/main" val="1802698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62</a:t>
            </a:fld>
            <a:endParaRPr lang="sv-SE"/>
          </a:p>
        </p:txBody>
      </p:sp>
    </p:spTree>
    <p:extLst>
      <p:ext uri="{BB962C8B-B14F-4D97-AF65-F5344CB8AC3E}">
        <p14:creationId xmlns:p14="http://schemas.microsoft.com/office/powerpoint/2010/main" val="2080543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63</a:t>
            </a:fld>
            <a:endParaRPr lang="sv-SE"/>
          </a:p>
        </p:txBody>
      </p:sp>
    </p:spTree>
    <p:extLst>
      <p:ext uri="{BB962C8B-B14F-4D97-AF65-F5344CB8AC3E}">
        <p14:creationId xmlns:p14="http://schemas.microsoft.com/office/powerpoint/2010/main" val="369108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65</a:t>
            </a:fld>
            <a:endParaRPr lang="sv-SE"/>
          </a:p>
        </p:txBody>
      </p:sp>
    </p:spTree>
    <p:extLst>
      <p:ext uri="{BB962C8B-B14F-4D97-AF65-F5344CB8AC3E}">
        <p14:creationId xmlns:p14="http://schemas.microsoft.com/office/powerpoint/2010/main" val="2095747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66</a:t>
            </a:fld>
            <a:endParaRPr lang="sv-SE"/>
          </a:p>
        </p:txBody>
      </p:sp>
    </p:spTree>
    <p:extLst>
      <p:ext uri="{BB962C8B-B14F-4D97-AF65-F5344CB8AC3E}">
        <p14:creationId xmlns:p14="http://schemas.microsoft.com/office/powerpoint/2010/main" val="2347578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67</a:t>
            </a:fld>
            <a:endParaRPr lang="sv-SE"/>
          </a:p>
        </p:txBody>
      </p:sp>
    </p:spTree>
    <p:extLst>
      <p:ext uri="{BB962C8B-B14F-4D97-AF65-F5344CB8AC3E}">
        <p14:creationId xmlns:p14="http://schemas.microsoft.com/office/powerpoint/2010/main" val="600598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68</a:t>
            </a:fld>
            <a:endParaRPr lang="sv-SE"/>
          </a:p>
        </p:txBody>
      </p:sp>
    </p:spTree>
    <p:extLst>
      <p:ext uri="{BB962C8B-B14F-4D97-AF65-F5344CB8AC3E}">
        <p14:creationId xmlns:p14="http://schemas.microsoft.com/office/powerpoint/2010/main" val="211627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69</a:t>
            </a:fld>
            <a:endParaRPr lang="sv-SE"/>
          </a:p>
        </p:txBody>
      </p:sp>
    </p:spTree>
    <p:extLst>
      <p:ext uri="{BB962C8B-B14F-4D97-AF65-F5344CB8AC3E}">
        <p14:creationId xmlns:p14="http://schemas.microsoft.com/office/powerpoint/2010/main" val="20275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4</a:t>
            </a:fld>
            <a:endParaRPr lang="sv-SE"/>
          </a:p>
        </p:txBody>
      </p:sp>
    </p:spTree>
    <p:extLst>
      <p:ext uri="{BB962C8B-B14F-4D97-AF65-F5344CB8AC3E}">
        <p14:creationId xmlns:p14="http://schemas.microsoft.com/office/powerpoint/2010/main" val="2095700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70</a:t>
            </a:fld>
            <a:endParaRPr lang="sv-SE"/>
          </a:p>
        </p:txBody>
      </p:sp>
    </p:spTree>
    <p:extLst>
      <p:ext uri="{BB962C8B-B14F-4D97-AF65-F5344CB8AC3E}">
        <p14:creationId xmlns:p14="http://schemas.microsoft.com/office/powerpoint/2010/main" val="1767358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71</a:t>
            </a:fld>
            <a:endParaRPr lang="sv-SE"/>
          </a:p>
        </p:txBody>
      </p:sp>
    </p:spTree>
    <p:extLst>
      <p:ext uri="{BB962C8B-B14F-4D97-AF65-F5344CB8AC3E}">
        <p14:creationId xmlns:p14="http://schemas.microsoft.com/office/powerpoint/2010/main" val="449993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72</a:t>
            </a:fld>
            <a:endParaRPr lang="sv-SE"/>
          </a:p>
        </p:txBody>
      </p:sp>
    </p:spTree>
    <p:extLst>
      <p:ext uri="{BB962C8B-B14F-4D97-AF65-F5344CB8AC3E}">
        <p14:creationId xmlns:p14="http://schemas.microsoft.com/office/powerpoint/2010/main" val="54167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73</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74</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75</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76</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77</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78</a:t>
            </a:fld>
            <a:endParaRPr lang="sv-SE"/>
          </a:p>
        </p:txBody>
      </p:sp>
    </p:spTree>
    <p:extLst>
      <p:ext uri="{BB962C8B-B14F-4D97-AF65-F5344CB8AC3E}">
        <p14:creationId xmlns:p14="http://schemas.microsoft.com/office/powerpoint/2010/main" val="504234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79</a:t>
            </a:fld>
            <a:endParaRPr lang="sv-SE"/>
          </a:p>
        </p:txBody>
      </p:sp>
    </p:spTree>
    <p:extLst>
      <p:ext uri="{BB962C8B-B14F-4D97-AF65-F5344CB8AC3E}">
        <p14:creationId xmlns:p14="http://schemas.microsoft.com/office/powerpoint/2010/main" val="232138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5</a:t>
            </a:fld>
            <a:endParaRPr lang="sv-SE"/>
          </a:p>
        </p:txBody>
      </p:sp>
    </p:spTree>
    <p:extLst>
      <p:ext uri="{BB962C8B-B14F-4D97-AF65-F5344CB8AC3E}">
        <p14:creationId xmlns:p14="http://schemas.microsoft.com/office/powerpoint/2010/main" val="2001518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80</a:t>
            </a:fld>
            <a:endParaRPr lang="sv-SE"/>
          </a:p>
        </p:txBody>
      </p:sp>
    </p:spTree>
    <p:extLst>
      <p:ext uri="{BB962C8B-B14F-4D97-AF65-F5344CB8AC3E}">
        <p14:creationId xmlns:p14="http://schemas.microsoft.com/office/powerpoint/2010/main" val="1475396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110</a:t>
            </a:fld>
            <a:endParaRPr lang="sv-SE"/>
          </a:p>
        </p:txBody>
      </p:sp>
    </p:spTree>
    <p:extLst>
      <p:ext uri="{BB962C8B-B14F-4D97-AF65-F5344CB8AC3E}">
        <p14:creationId xmlns:p14="http://schemas.microsoft.com/office/powerpoint/2010/main" val="85908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Fokus i</a:t>
            </a:r>
            <a:r>
              <a:rPr lang="sv-SE" baseline="0" dirty="0"/>
              <a:t> systemet är att skapa en sammanhållen struktur för kunskapsstyrning och stödja ett lärande arbetssätt i svensk hälso- och sjukvård.</a:t>
            </a:r>
          </a:p>
          <a:p>
            <a:pPr defTabSz="882305">
              <a:defRPr/>
            </a:pPr>
            <a:r>
              <a:rPr lang="sv-SE" dirty="0"/>
              <a:t>Sedan</a:t>
            </a:r>
            <a:r>
              <a:rPr lang="sv-SE" baseline="0" dirty="0"/>
              <a:t> tidigare finns många kunskapsstöd och olika stöd för att arbeta evidensbaserat </a:t>
            </a:r>
          </a:p>
          <a:p>
            <a:pPr defTabSz="882305">
              <a:defRPr/>
            </a:pPr>
            <a:r>
              <a:rPr lang="sv-SE" baseline="0" dirty="0"/>
              <a:t>– till exempel nationella riktlinjer, vetenskapliga publikationer, vårdprogram och många webbsidor.</a:t>
            </a:r>
          </a:p>
          <a:p>
            <a:pPr defTabSz="882305">
              <a:defRPr/>
            </a:pPr>
            <a:r>
              <a:rPr lang="sv-SE" baseline="0" dirty="0"/>
              <a:t>Trots det är vården i dagsläget ojämlik. </a:t>
            </a:r>
          </a:p>
          <a:p>
            <a:pPr defTabSz="882305">
              <a:defRPr/>
            </a:pPr>
            <a:r>
              <a:rPr lang="sv-SE" baseline="0" dirty="0"/>
              <a:t>Vem du är eller vart du bor påverkar kvaliteten på vården du får.</a:t>
            </a:r>
          </a:p>
          <a:p>
            <a:pPr defTabSz="882305">
              <a:defRPr/>
            </a:pPr>
            <a:r>
              <a:rPr lang="sv-SE" baseline="0" dirty="0"/>
              <a:t>Detta vill vi förbättra. </a:t>
            </a:r>
          </a:p>
          <a:p>
            <a:pPr defTabSz="882305">
              <a:defRPr/>
            </a:pPr>
            <a:r>
              <a:rPr lang="sv-SE" baseline="0" dirty="0"/>
              <a:t>Alla patienter och vårdgivare ska kunna lita på att bästa tillgängliga kunskap alltid används.</a:t>
            </a:r>
          </a:p>
          <a:p>
            <a:pPr defTabSz="882305">
              <a:defRPr/>
            </a:pPr>
            <a:r>
              <a:rPr lang="sv-SE" baseline="0" dirty="0"/>
              <a:t>Ett gemensamt system och arbetssätt för att arbeta evidensbaserat bidrar också till att samhällets resurser används på bästa sätt.</a:t>
            </a:r>
          </a:p>
        </p:txBody>
      </p:sp>
      <p:sp>
        <p:nvSpPr>
          <p:cNvPr id="4" name="Platshållare för bildnummer 3"/>
          <p:cNvSpPr>
            <a:spLocks noGrp="1"/>
          </p:cNvSpPr>
          <p:nvPr>
            <p:ph type="sldNum" sz="quarter" idx="10"/>
          </p:nvPr>
        </p:nvSpPr>
        <p:spPr/>
        <p:txBody>
          <a:bodyPr/>
          <a:lstStyle/>
          <a:p>
            <a:fld id="{5DDFDEE8-F113-436E-BCA0-69AC2F0B07F5}" type="slidenum">
              <a:rPr lang="sv-SE" smtClean="0"/>
              <a:t>113</a:t>
            </a:fld>
            <a:endParaRPr lang="sv-SE"/>
          </a:p>
        </p:txBody>
      </p:sp>
    </p:spTree>
    <p:extLst>
      <p:ext uri="{BB962C8B-B14F-4D97-AF65-F5344CB8AC3E}">
        <p14:creationId xmlns:p14="http://schemas.microsoft.com/office/powerpoint/2010/main" val="1569336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Vilka kunskapsstöd finns/behövs inom respektive Nationellt programområde?</a:t>
            </a:r>
          </a:p>
          <a:p>
            <a:r>
              <a:rPr lang="sv-SE" dirty="0"/>
              <a:t>Initialt: främst inventering och värdering av befintliga kunskapsstöd </a:t>
            </a:r>
          </a:p>
          <a:p>
            <a:r>
              <a:rPr lang="sv-SE" dirty="0"/>
              <a:t>Nästa steg är att bearbeta och stöpa om kunskapsstödet med huvudmännen som avsändare</a:t>
            </a:r>
          </a:p>
          <a:p>
            <a:r>
              <a:rPr lang="sv-SE" dirty="0"/>
              <a:t>Kvalitetsvärdering av befintliga och nya kunskapsstöd med hjälp av </a:t>
            </a:r>
            <a:r>
              <a:rPr lang="sv-SE" dirty="0" err="1"/>
              <a:t>Agree</a:t>
            </a:r>
            <a:r>
              <a:rPr lang="sv-SE" dirty="0"/>
              <a:t> II (</a:t>
            </a:r>
            <a:r>
              <a:rPr lang="sv-SE" b="1" dirty="0" err="1"/>
              <a:t>A</a:t>
            </a:r>
            <a:r>
              <a:rPr lang="sv-SE" dirty="0" err="1"/>
              <a:t>ppraisal</a:t>
            </a:r>
            <a:r>
              <a:rPr lang="sv-SE" dirty="0"/>
              <a:t> </a:t>
            </a:r>
            <a:r>
              <a:rPr lang="sv-SE" dirty="0" err="1"/>
              <a:t>of</a:t>
            </a:r>
            <a:r>
              <a:rPr lang="sv-SE" dirty="0"/>
              <a:t> </a:t>
            </a:r>
            <a:r>
              <a:rPr lang="sv-SE" b="1" dirty="0" err="1"/>
              <a:t>G</a:t>
            </a:r>
            <a:r>
              <a:rPr lang="sv-SE" dirty="0" err="1"/>
              <a:t>uidelines</a:t>
            </a:r>
            <a:r>
              <a:rPr lang="sv-SE" dirty="0"/>
              <a:t> for </a:t>
            </a:r>
            <a:r>
              <a:rPr lang="sv-SE" b="1" dirty="0"/>
              <a:t>Re</a:t>
            </a:r>
            <a:r>
              <a:rPr lang="sv-SE" dirty="0"/>
              <a:t>search &amp; </a:t>
            </a:r>
            <a:r>
              <a:rPr lang="sv-SE" b="1" dirty="0" err="1"/>
              <a:t>E</a:t>
            </a:r>
            <a:r>
              <a:rPr lang="sv-SE" dirty="0" err="1"/>
              <a:t>valuation</a:t>
            </a:r>
            <a:r>
              <a:rPr lang="sv-SE" dirty="0"/>
              <a:t> </a:t>
            </a:r>
            <a:r>
              <a:rPr lang="sv-SE" b="1" dirty="0"/>
              <a:t>II</a:t>
            </a:r>
            <a:r>
              <a:rPr lang="sv-SE" dirty="0"/>
              <a:t>, se: </a:t>
            </a:r>
            <a:br>
              <a:rPr lang="sv-SE" dirty="0"/>
            </a:br>
            <a:r>
              <a:rPr lang="sv-SE" dirty="0">
                <a:hlinkClick r:id="rId3"/>
              </a:rPr>
              <a:t>https://www.agreetrust.org/</a:t>
            </a:r>
            <a:r>
              <a:rPr lang="sv-SE" dirty="0"/>
              <a:t>)</a:t>
            </a:r>
          </a:p>
          <a:p>
            <a:endParaRPr lang="sv-SE" dirty="0"/>
          </a:p>
        </p:txBody>
      </p:sp>
      <p:sp>
        <p:nvSpPr>
          <p:cNvPr id="4" name="Platshållare för bildnummer 3"/>
          <p:cNvSpPr>
            <a:spLocks noGrp="1"/>
          </p:cNvSpPr>
          <p:nvPr>
            <p:ph type="sldNum" sz="quarter" idx="10"/>
          </p:nvPr>
        </p:nvSpPr>
        <p:spPr/>
        <p:txBody>
          <a:bodyPr/>
          <a:lstStyle/>
          <a:p>
            <a:pPr defTabSz="882305" fontAlgn="base">
              <a:spcBef>
                <a:spcPct val="0"/>
              </a:spcBef>
              <a:spcAft>
                <a:spcPct val="0"/>
              </a:spcAft>
              <a:defRPr/>
            </a:pPr>
            <a:fld id="{76374C2A-E21E-4D86-8849-2E48A0AF7CDA}" type="slidenum">
              <a:rPr lang="sv-SE" sz="1200">
                <a:solidFill>
                  <a:srgbClr val="000000"/>
                </a:solidFill>
                <a:latin typeface="Arial" charset="0"/>
              </a:rPr>
              <a:pPr defTabSz="882305" fontAlgn="base">
                <a:spcBef>
                  <a:spcPct val="0"/>
                </a:spcBef>
                <a:spcAft>
                  <a:spcPct val="0"/>
                </a:spcAft>
                <a:defRPr/>
              </a:pPr>
              <a:t>114</a:t>
            </a:fld>
            <a:endParaRPr lang="sv-SE" sz="1200">
              <a:solidFill>
                <a:srgbClr val="000000"/>
              </a:solidFill>
              <a:latin typeface="Arial" charset="0"/>
            </a:endParaRPr>
          </a:p>
        </p:txBody>
      </p:sp>
    </p:spTree>
    <p:extLst>
      <p:ext uri="{BB962C8B-B14F-4D97-AF65-F5344CB8AC3E}">
        <p14:creationId xmlns:p14="http://schemas.microsoft.com/office/powerpoint/2010/main" val="1407346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KÅJ börjar att prata och introducera vårt deltagande i dagens program.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FDEE8-F113-436E-BCA0-69AC2F0B07F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03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Frakturer i handleden; strålbenet (</a:t>
            </a:r>
            <a:r>
              <a:rPr lang="sv-SE" sz="1200" b="0" i="0" kern="1200" dirty="0" err="1">
                <a:solidFill>
                  <a:schemeClr val="tx1"/>
                </a:solidFill>
                <a:effectLst/>
                <a:latin typeface="+mn-lt"/>
                <a:ea typeface="+mn-ea"/>
                <a:cs typeface="+mn-cs"/>
              </a:rPr>
              <a:t>radius</a:t>
            </a:r>
            <a:r>
              <a:rPr lang="sv-SE" sz="1200" b="0" i="0" kern="1200" dirty="0">
                <a:solidFill>
                  <a:schemeClr val="tx1"/>
                </a:solidFill>
                <a:effectLst/>
                <a:latin typeface="+mn-lt"/>
                <a:ea typeface="+mn-ea"/>
                <a:cs typeface="+mn-cs"/>
              </a:rPr>
              <a:t>) och armbågsbenet (</a:t>
            </a:r>
            <a:r>
              <a:rPr lang="sv-SE" sz="1200" b="0" i="0" kern="1200" dirty="0" err="1">
                <a:solidFill>
                  <a:schemeClr val="tx1"/>
                </a:solidFill>
                <a:effectLst/>
                <a:latin typeface="+mn-lt"/>
                <a:ea typeface="+mn-ea"/>
                <a:cs typeface="+mn-cs"/>
              </a:rPr>
              <a:t>ulna</a:t>
            </a:r>
            <a:r>
              <a:rPr lang="sv-SE" sz="1200" b="0" i="0" kern="1200" dirty="0">
                <a:solidFill>
                  <a:schemeClr val="tx1"/>
                </a:solidFill>
                <a:effectLst/>
                <a:latin typeface="+mn-lt"/>
                <a:ea typeface="+mn-ea"/>
                <a:cs typeface="+mn-cs"/>
              </a:rPr>
              <a:t>) är bland de fyra vanligaste extremitetsskadorna, enligt inrapporterade data till Svenska Frakturregistret och Socialstyrelsens patientregister.</a:t>
            </a:r>
          </a:p>
          <a:p>
            <a:r>
              <a:rPr lang="sv-SE" sz="1200" b="0" i="0" kern="1200" dirty="0">
                <a:solidFill>
                  <a:schemeClr val="tx1"/>
                </a:solidFill>
                <a:effectLst/>
                <a:latin typeface="+mn-lt"/>
                <a:ea typeface="+mn-ea"/>
                <a:cs typeface="+mn-cs"/>
              </a:rPr>
              <a:t>En SBU-rapport från 2017 visar att olika behandlingsmetoder, vid handledsfrakturer utan stor felställning, ger likvärdiga resultat när det gäller funktion och livskvalitet. Det föreligger stora regionala skillnader i behandlingsregim.</a:t>
            </a:r>
          </a:p>
          <a:p>
            <a:endParaRPr lang="sv-SE" sz="1200" b="0" i="0" kern="1200" dirty="0">
              <a:solidFill>
                <a:schemeClr val="tx1"/>
              </a:solidFill>
              <a:effectLst/>
              <a:latin typeface="+mn-lt"/>
              <a:ea typeface="+mn-ea"/>
              <a:cs typeface="+mn-cs"/>
            </a:endParaRPr>
          </a:p>
          <a:p>
            <a:r>
              <a:rPr lang="sv-SE" dirty="0"/>
              <a:t>Uppdrag: skapa ett nationellt vårdprogram/kunskapsstöd</a:t>
            </a:r>
          </a:p>
          <a:p>
            <a:r>
              <a:rPr lang="sv-SE" dirty="0"/>
              <a:t>Tvärprofessionell grupp</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5D31E89B-3161-45B0-93FF-CF37E612457F}" type="slidenum">
              <a:rPr lang="sv-SE" smtClean="0"/>
              <a:t>123</a:t>
            </a:fld>
            <a:endParaRPr lang="sv-SE"/>
          </a:p>
        </p:txBody>
      </p:sp>
    </p:spTree>
    <p:extLst>
      <p:ext uri="{BB962C8B-B14F-4D97-AF65-F5344CB8AC3E}">
        <p14:creationId xmlns:p14="http://schemas.microsoft.com/office/powerpoint/2010/main" val="3718398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En nationell arbetsgrupp (NAG) utsågs av Nationellt programområde Rörelseorganens sjukdomar och bestod av sex ortopeder, varav tre med samtidig specialistkompetens i handkirurgi, tre arbetsterapeuter, en fysioterapeut, två gipstekniker, två patientrepresentanter, en adjungerad distriktsläkare samt ett processtöd från Västra sjukvårdsregionen. Samtliga Sveriges sex sjukvårdsregioner fanns representerade i arbetsgruppen. </a:t>
            </a:r>
            <a:endParaRPr lang="sv-SE" dirty="0"/>
          </a:p>
        </p:txBody>
      </p:sp>
      <p:sp>
        <p:nvSpPr>
          <p:cNvPr id="4" name="Platshållare för bildnummer 3"/>
          <p:cNvSpPr>
            <a:spLocks noGrp="1"/>
          </p:cNvSpPr>
          <p:nvPr>
            <p:ph type="sldNum" sz="quarter" idx="5"/>
          </p:nvPr>
        </p:nvSpPr>
        <p:spPr/>
        <p:txBody>
          <a:bodyPr/>
          <a:lstStyle/>
          <a:p>
            <a:fld id="{5DDFDEE8-F113-436E-BCA0-69AC2F0B07F5}" type="slidenum">
              <a:rPr lang="sv-SE" smtClean="0"/>
              <a:t>124</a:t>
            </a:fld>
            <a:endParaRPr lang="sv-SE"/>
          </a:p>
        </p:txBody>
      </p:sp>
    </p:spTree>
    <p:extLst>
      <p:ext uri="{BB962C8B-B14F-4D97-AF65-F5344CB8AC3E}">
        <p14:creationId xmlns:p14="http://schemas.microsoft.com/office/powerpoint/2010/main" val="2718020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CMN: Vårdprogrammet lämnar den tidigare rådande dogmen om kronologisk åldersnivå som grund för beslut om behandling, utan behandlingsrekommendationerna utgår från patientens fysiska funktionsnivå.</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endParaRPr lang="sv-SE" dirty="0"/>
          </a:p>
        </p:txBody>
      </p:sp>
      <p:sp>
        <p:nvSpPr>
          <p:cNvPr id="4" name="Platshållare för bildnummer 3"/>
          <p:cNvSpPr>
            <a:spLocks noGrp="1"/>
          </p:cNvSpPr>
          <p:nvPr>
            <p:ph type="sldNum" sz="quarter" idx="5"/>
          </p:nvPr>
        </p:nvSpPr>
        <p:spPr/>
        <p:txBody>
          <a:bodyPr/>
          <a:lstStyle/>
          <a:p>
            <a:fld id="{5D31E89B-3161-45B0-93FF-CF37E612457F}" type="slidenum">
              <a:rPr lang="sv-SE" smtClean="0"/>
              <a:t>125</a:t>
            </a:fld>
            <a:endParaRPr lang="sv-SE"/>
          </a:p>
        </p:txBody>
      </p:sp>
    </p:spTree>
    <p:extLst>
      <p:ext uri="{BB962C8B-B14F-4D97-AF65-F5344CB8AC3E}">
        <p14:creationId xmlns:p14="http://schemas.microsoft.com/office/powerpoint/2010/main" val="528870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CMN: För patienter där icke operativ behandling har liten chans att lyckas rekommenderas att operation planeras redan efter första kontakten med sjukvården, istället för att kontrolleras och bedömas vid senare återbesök, i syfte att undvika icke motiverad fördröjning av kirurgi och minimera förekomsten av sent upptäckta felläkta frakturer. Vårdprogrammet betonar att rehabilitering bör inledas tidigt i förloppet med målen att förebygga komplikationer och identifiera patienter som uppvisar riskfaktorer för dålig prognos. </a:t>
            </a:r>
          </a:p>
        </p:txBody>
      </p:sp>
      <p:sp>
        <p:nvSpPr>
          <p:cNvPr id="4" name="Platshållare för bildnummer 3"/>
          <p:cNvSpPr>
            <a:spLocks noGrp="1"/>
          </p:cNvSpPr>
          <p:nvPr>
            <p:ph type="sldNum" sz="quarter" idx="5"/>
          </p:nvPr>
        </p:nvSpPr>
        <p:spPr/>
        <p:txBody>
          <a:bodyPr/>
          <a:lstStyle/>
          <a:p>
            <a:fld id="{5D31E89B-3161-45B0-93FF-CF37E612457F}" type="slidenum">
              <a:rPr lang="sv-SE" smtClean="0"/>
              <a:t>126</a:t>
            </a:fld>
            <a:endParaRPr lang="sv-SE"/>
          </a:p>
        </p:txBody>
      </p:sp>
    </p:spTree>
    <p:extLst>
      <p:ext uri="{BB962C8B-B14F-4D97-AF65-F5344CB8AC3E}">
        <p14:creationId xmlns:p14="http://schemas.microsoft.com/office/powerpoint/2010/main" val="2892774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Vårdprogrammet utformades med metodstöd i form av det generiska ramverk som är framtaget av Nationellt system för kunskapsstyrning, Sveriges Regioner i Samverkan </a:t>
            </a:r>
            <a:endParaRPr lang="sv-SE" dirty="0"/>
          </a:p>
        </p:txBody>
      </p:sp>
      <p:sp>
        <p:nvSpPr>
          <p:cNvPr id="4" name="Platshållare för bildnummer 3"/>
          <p:cNvSpPr>
            <a:spLocks noGrp="1"/>
          </p:cNvSpPr>
          <p:nvPr>
            <p:ph type="sldNum" sz="quarter" idx="5"/>
          </p:nvPr>
        </p:nvSpPr>
        <p:spPr/>
        <p:txBody>
          <a:bodyPr/>
          <a:lstStyle/>
          <a:p>
            <a:fld id="{5D31E89B-3161-45B0-93FF-CF37E612457F}" type="slidenum">
              <a:rPr lang="sv-SE" smtClean="0"/>
              <a:t>128</a:t>
            </a:fld>
            <a:endParaRPr lang="sv-SE"/>
          </a:p>
        </p:txBody>
      </p:sp>
    </p:spTree>
    <p:extLst>
      <p:ext uri="{BB962C8B-B14F-4D97-AF65-F5344CB8AC3E}">
        <p14:creationId xmlns:p14="http://schemas.microsoft.com/office/powerpoint/2010/main" val="182379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6</a:t>
            </a:fld>
            <a:endParaRPr lang="sv-SE"/>
          </a:p>
        </p:txBody>
      </p:sp>
    </p:spTree>
    <p:extLst>
      <p:ext uri="{BB962C8B-B14F-4D97-AF65-F5344CB8AC3E}">
        <p14:creationId xmlns:p14="http://schemas.microsoft.com/office/powerpoint/2010/main" val="266573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2C4D40-2240-4C25-9A2E-8EA627E1DED6}" type="slidenum">
              <a:rPr lang="sv-SE" smtClean="0"/>
              <a:pPr/>
              <a:t>9</a:t>
            </a:fld>
            <a:endParaRPr lang="sv-SE"/>
          </a:p>
        </p:txBody>
      </p:sp>
    </p:spTree>
    <p:extLst>
      <p:ext uri="{BB962C8B-B14F-4D97-AF65-F5344CB8AC3E}">
        <p14:creationId xmlns:p14="http://schemas.microsoft.com/office/powerpoint/2010/main" val="189006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10</a:t>
            </a:fld>
            <a:endParaRPr lang="sv-SE" altLang="sv-S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8194" name="Platshållare för anteckninga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spcBef>
                <a:spcPct val="0"/>
              </a:spcBef>
            </a:pPr>
            <a:r>
              <a:rPr lang="sv-SE" altLang="sv-SE" dirty="0"/>
              <a:t>Varmt välkomna, avsatt tid trots mycket arbete på klinikerna</a:t>
            </a:r>
          </a:p>
          <a:p>
            <a:pPr eaLnBrk="1" hangingPunct="1">
              <a:spcBef>
                <a:spcPct val="0"/>
              </a:spcBef>
            </a:pPr>
            <a:r>
              <a:rPr lang="sv-SE" altLang="sv-SE" dirty="0"/>
              <a:t>Ännu fler än 2016, då 85% av alla kliniker representerade</a:t>
            </a:r>
          </a:p>
          <a:p>
            <a:pPr eaLnBrk="1" hangingPunct="1">
              <a:spcBef>
                <a:spcPct val="0"/>
              </a:spcBef>
            </a:pPr>
            <a:r>
              <a:rPr lang="sv-SE" altLang="sv-SE" dirty="0"/>
              <a:t>Presentation</a:t>
            </a:r>
            <a:r>
              <a:rPr lang="sv-SE" altLang="sv-SE" baseline="0" dirty="0"/>
              <a:t> av mig o Monica</a:t>
            </a:r>
          </a:p>
          <a:p>
            <a:pPr eaLnBrk="1" hangingPunct="1">
              <a:spcBef>
                <a:spcPct val="0"/>
              </a:spcBef>
            </a:pPr>
            <a:r>
              <a:rPr lang="sv-SE" altLang="sv-SE" baseline="0" dirty="0"/>
              <a:t>Praktiska frågor : Monica</a:t>
            </a:r>
            <a:endParaRPr lang="sv-SE" altLang="sv-SE" dirty="0"/>
          </a:p>
        </p:txBody>
      </p:sp>
      <p:sp>
        <p:nvSpPr>
          <p:cNvPr id="8195" name="Platshållare för bildnumm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EF9DFD4-0418-49F9-A7FE-60585B947AE1}" type="slidenum">
              <a:rPr lang="sv-SE" altLang="sv-SE" sz="1200"/>
              <a:pPr eaLnBrk="1" hangingPunct="1"/>
              <a:t>11</a:t>
            </a:fld>
            <a:endParaRPr lang="sv-SE" altLang="sv-S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27504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182868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415181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bild på bakgrundsplatts">
    <p:spTree>
      <p:nvGrpSpPr>
        <p:cNvPr id="1" name=""/>
        <p:cNvGrpSpPr/>
        <p:nvPr/>
      </p:nvGrpSpPr>
      <p:grpSpPr>
        <a:xfrm>
          <a:off x="0" y="0"/>
          <a:ext cx="0" cy="0"/>
          <a:chOff x="0" y="0"/>
          <a:chExt cx="0" cy="0"/>
        </a:xfrm>
      </p:grpSpPr>
      <p:pic>
        <p:nvPicPr>
          <p:cNvPr id="4" name="Bildobjekt 3"/>
          <p:cNvPicPr>
            <a:picLocks/>
          </p:cNvPicPr>
          <p:nvPr userDrawn="1"/>
        </p:nvPicPr>
        <p:blipFill rotWithShape="1">
          <a:blip r:embed="rId2" cstate="print">
            <a:extLst>
              <a:ext uri="{28A0092B-C50C-407E-A947-70E740481C1C}">
                <a14:useLocalDpi xmlns:a14="http://schemas.microsoft.com/office/drawing/2010/main" val="0"/>
              </a:ext>
            </a:extLst>
          </a:blip>
          <a:srcRect t="1" b="41032"/>
          <a:stretch/>
        </p:blipFill>
        <p:spPr bwMode="auto">
          <a:xfrm>
            <a:off x="0" y="-3"/>
            <a:ext cx="9147670" cy="55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755651" y="1557339"/>
            <a:ext cx="7704139" cy="1008112"/>
          </a:xfrm>
        </p:spPr>
        <p:txBody>
          <a:bodyPr>
            <a:noAutofit/>
          </a:bodyPr>
          <a:lstStyle>
            <a:lvl1pPr algn="l">
              <a:defRPr sz="440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8641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 Bild, Kapitelmärkning">
    <p:spTree>
      <p:nvGrpSpPr>
        <p:cNvPr id="1" name=""/>
        <p:cNvGrpSpPr/>
        <p:nvPr/>
      </p:nvGrpSpPr>
      <p:grpSpPr>
        <a:xfrm>
          <a:off x="0" y="0"/>
          <a:ext cx="0" cy="0"/>
          <a:chOff x="0" y="0"/>
          <a:chExt cx="0" cy="0"/>
        </a:xfrm>
      </p:grpSpPr>
      <p:sp>
        <p:nvSpPr>
          <p:cNvPr id="4" name="Platshållare för text 3"/>
          <p:cNvSpPr>
            <a:spLocks noGrp="1"/>
          </p:cNvSpPr>
          <p:nvPr>
            <p:ph type="body" sz="quarter" idx="10"/>
          </p:nvPr>
        </p:nvSpPr>
        <p:spPr>
          <a:xfrm>
            <a:off x="755651" y="765177"/>
            <a:ext cx="7704139" cy="779991"/>
          </a:xfrm>
        </p:spPr>
        <p:txBody>
          <a:bodyPr anchor="ctr">
            <a:noAutofit/>
          </a:bodyPr>
          <a:lstStyle>
            <a:lvl1pPr marL="0" indent="0" algn="l">
              <a:buNone/>
              <a:defRPr sz="3000">
                <a:solidFill>
                  <a:srgbClr val="0050A0"/>
                </a:solidFill>
                <a:latin typeface="+mj-lt"/>
                <a:cs typeface="Arial" panose="020B0604020202020204" pitchFamily="34" charset="0"/>
              </a:defRPr>
            </a:lvl1pPr>
          </a:lstStyle>
          <a:p>
            <a:pPr lvl="0"/>
            <a:r>
              <a:rPr lang="sv-SE" dirty="0"/>
              <a:t>Redigera format för bakgrundstext</a:t>
            </a:r>
          </a:p>
        </p:txBody>
      </p:sp>
      <p:sp>
        <p:nvSpPr>
          <p:cNvPr id="9" name="Platshållare för bild 8"/>
          <p:cNvSpPr>
            <a:spLocks noGrp="1" noChangeAspect="1"/>
          </p:cNvSpPr>
          <p:nvPr>
            <p:ph type="pic" sz="quarter" idx="12"/>
          </p:nvPr>
        </p:nvSpPr>
        <p:spPr>
          <a:xfrm>
            <a:off x="755651" y="1772819"/>
            <a:ext cx="7704139" cy="3480749"/>
          </a:xfrm>
        </p:spPr>
        <p:txBody>
          <a:bodyPr/>
          <a:lstStyle>
            <a:lvl1pPr marL="0" indent="0">
              <a:buNone/>
              <a:defRPr/>
            </a:lvl1pPr>
          </a:lstStyle>
          <a:p>
            <a:r>
              <a:rPr lang="sv-SE"/>
              <a:t>Klicka på ikonen för att lägga till en bild</a:t>
            </a:r>
            <a:endParaRPr lang="sv-SE" dirty="0"/>
          </a:p>
        </p:txBody>
      </p:sp>
      <p:sp>
        <p:nvSpPr>
          <p:cNvPr id="5" name="Platshållare för text 5"/>
          <p:cNvSpPr>
            <a:spLocks noGrp="1"/>
          </p:cNvSpPr>
          <p:nvPr>
            <p:ph type="body" sz="quarter" idx="13"/>
          </p:nvPr>
        </p:nvSpPr>
        <p:spPr>
          <a:xfrm>
            <a:off x="395288" y="332657"/>
            <a:ext cx="8064500" cy="213444"/>
          </a:xfrm>
        </p:spPr>
        <p:txBody>
          <a:bodyPr anchor="ctr">
            <a:noAutofit/>
          </a:bodyPr>
          <a:lstStyle>
            <a:lvl1pPr marL="0" indent="0">
              <a:buFontTx/>
              <a:buNone/>
              <a:defRPr sz="1000" b="1">
                <a:solidFill>
                  <a:srgbClr val="0050A0"/>
                </a:solidFill>
                <a:latin typeface="+mn-lt"/>
                <a:cs typeface="Arial" panose="020B0604020202020204" pitchFamily="34" charset="0"/>
              </a:defRPr>
            </a:lvl1pPr>
          </a:lstStyle>
          <a:p>
            <a:pPr lvl="0"/>
            <a:r>
              <a:rPr lang="sv-SE" dirty="0"/>
              <a:t>Redigera format för bakgrundstext</a:t>
            </a:r>
          </a:p>
        </p:txBody>
      </p:sp>
    </p:spTree>
    <p:extLst>
      <p:ext uri="{BB962C8B-B14F-4D97-AF65-F5344CB8AC3E}">
        <p14:creationId xmlns:p14="http://schemas.microsoft.com/office/powerpoint/2010/main" val="3203192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Rubrik och punktlista + kapitelmärkning">
    <p:spTree>
      <p:nvGrpSpPr>
        <p:cNvPr id="1" name=""/>
        <p:cNvGrpSpPr/>
        <p:nvPr/>
      </p:nvGrpSpPr>
      <p:grpSpPr>
        <a:xfrm>
          <a:off x="0" y="0"/>
          <a:ext cx="0" cy="0"/>
          <a:chOff x="0" y="0"/>
          <a:chExt cx="0" cy="0"/>
        </a:xfrm>
      </p:grpSpPr>
      <p:sp>
        <p:nvSpPr>
          <p:cNvPr id="2" name="Rubrik 1"/>
          <p:cNvSpPr>
            <a:spLocks noGrp="1"/>
          </p:cNvSpPr>
          <p:nvPr>
            <p:ph type="title"/>
          </p:nvPr>
        </p:nvSpPr>
        <p:spPr>
          <a:xfrm>
            <a:off x="761566" y="765175"/>
            <a:ext cx="7704139" cy="779992"/>
          </a:xfrm>
        </p:spPr>
        <p:txBody>
          <a:bodyPr>
            <a:noAutofit/>
          </a:bodyPr>
          <a:lstStyle>
            <a:lvl1pPr algn="l">
              <a:defRPr sz="3000">
                <a:solidFill>
                  <a:srgbClr val="0050A0"/>
                </a:solidFill>
              </a:defRPr>
            </a:lvl1pPr>
          </a:lstStyle>
          <a:p>
            <a:r>
              <a:rPr lang="sv-SE" dirty="0"/>
              <a:t>Klicka här för att ändra mall för rubrikformat</a:t>
            </a:r>
          </a:p>
        </p:txBody>
      </p:sp>
      <p:sp>
        <p:nvSpPr>
          <p:cNvPr id="8" name="Platshållare för text 7"/>
          <p:cNvSpPr>
            <a:spLocks noGrp="1"/>
          </p:cNvSpPr>
          <p:nvPr>
            <p:ph type="body" sz="quarter" idx="10"/>
          </p:nvPr>
        </p:nvSpPr>
        <p:spPr>
          <a:xfrm>
            <a:off x="761565" y="1773239"/>
            <a:ext cx="7698223" cy="3479964"/>
          </a:xfrm>
        </p:spPr>
        <p:txBody>
          <a:bodyPr>
            <a:noAutofit/>
          </a:bodyPr>
          <a:lstStyle>
            <a:lvl1pPr>
              <a:buClr>
                <a:srgbClr val="0050A0"/>
              </a:buClr>
              <a:defRPr sz="2000">
                <a:solidFill>
                  <a:schemeClr val="tx1"/>
                </a:solidFill>
                <a:latin typeface="+mn-lt"/>
                <a:cs typeface="Arial" panose="020B0604020202020204" pitchFamily="34" charset="0"/>
              </a:defRPr>
            </a:lvl1pPr>
            <a:lvl2pPr marL="742950" indent="-285750">
              <a:buClr>
                <a:srgbClr val="0050A0"/>
              </a:buClr>
              <a:buFont typeface="Arial" panose="020B0604020202020204" pitchFamily="34" charset="0"/>
              <a:buChar char="•"/>
              <a:defRPr sz="1800">
                <a:solidFill>
                  <a:schemeClr val="tx1"/>
                </a:solidFill>
                <a:latin typeface="+mn-lt"/>
                <a:cs typeface="Arial" panose="020B0604020202020204" pitchFamily="34" charset="0"/>
              </a:defRPr>
            </a:lvl2pPr>
            <a:lvl3pPr marL="1143000" indent="-228600">
              <a:buClr>
                <a:srgbClr val="0050A0"/>
              </a:buClr>
              <a:buFont typeface="Arial" panose="020B0604020202020204" pitchFamily="34" charset="0"/>
              <a:buChar char="•"/>
              <a:defRPr sz="1600">
                <a:solidFill>
                  <a:schemeClr val="tx1"/>
                </a:solidFill>
                <a:latin typeface="+mn-lt"/>
                <a:cs typeface="Arial" panose="020B0604020202020204" pitchFamily="34" charset="0"/>
              </a:defRPr>
            </a:lvl3pPr>
            <a:lvl4pPr marL="1600200" indent="-228600">
              <a:buClr>
                <a:srgbClr val="0050A0"/>
              </a:buClr>
              <a:buFont typeface="Arial" panose="020B0604020202020204" pitchFamily="34" charset="0"/>
              <a:buChar char="•"/>
              <a:defRPr sz="1400">
                <a:solidFill>
                  <a:schemeClr val="tx1"/>
                </a:solidFill>
                <a:latin typeface="+mn-lt"/>
                <a:cs typeface="Arial" panose="020B0604020202020204" pitchFamily="34" charset="0"/>
              </a:defRPr>
            </a:lvl4pPr>
            <a:lvl5pPr marL="2057400" indent="-228600">
              <a:buClr>
                <a:srgbClr val="0050A0"/>
              </a:buClr>
              <a:buFont typeface="Arial" panose="020B0604020202020204" pitchFamily="34" charset="0"/>
              <a:buChar char="•"/>
              <a:defRPr sz="1200">
                <a:solidFill>
                  <a:schemeClr val="tx1"/>
                </a:solidFill>
                <a:latin typeface="+mn-lt"/>
                <a:cs typeface="Arial" panose="020B0604020202020204" pitchFamily="34" charset="0"/>
              </a:defRPr>
            </a:lvl5pPr>
          </a:lstStyle>
          <a:p>
            <a:pPr lvl="0"/>
            <a:r>
              <a:rPr lang="sv-SE"/>
              <a:t>Redigera format för bakgrundstext
Nivå två
Nivå tre
Nivå fyra
Nivå fem</a:t>
            </a:r>
            <a:endParaRPr lang="sv-SE" dirty="0"/>
          </a:p>
        </p:txBody>
      </p:sp>
      <p:sp>
        <p:nvSpPr>
          <p:cNvPr id="6" name="Platshållare för text 5"/>
          <p:cNvSpPr>
            <a:spLocks noGrp="1"/>
          </p:cNvSpPr>
          <p:nvPr>
            <p:ph type="body" sz="quarter" idx="11"/>
          </p:nvPr>
        </p:nvSpPr>
        <p:spPr>
          <a:xfrm>
            <a:off x="396001" y="331201"/>
            <a:ext cx="8063787" cy="214900"/>
          </a:xfrm>
        </p:spPr>
        <p:txBody>
          <a:bodyPr anchor="ctr">
            <a:noAutofit/>
          </a:bodyPr>
          <a:lstStyle>
            <a:lvl1pPr marL="0" indent="0">
              <a:buFontTx/>
              <a:buNone/>
              <a:defRPr sz="1000" b="1">
                <a:solidFill>
                  <a:srgbClr val="0050A0"/>
                </a:solidFill>
                <a:latin typeface="+mn-lt"/>
                <a:cs typeface="Arial" panose="020B0604020202020204" pitchFamily="34" charset="0"/>
              </a:defRPr>
            </a:lvl1pPr>
          </a:lstStyle>
          <a:p>
            <a:pPr lvl="0"/>
            <a:r>
              <a:rPr lang="sv-SE" dirty="0"/>
              <a:t>Redigera format för bakgrundstext</a:t>
            </a:r>
          </a:p>
        </p:txBody>
      </p:sp>
    </p:spTree>
    <p:extLst>
      <p:ext uri="{BB962C8B-B14F-4D97-AF65-F5344CB8AC3E}">
        <p14:creationId xmlns:p14="http://schemas.microsoft.com/office/powerpoint/2010/main" val="3308464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422400"/>
            <a:ext cx="6858000" cy="41862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31505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422400"/>
            <a:ext cx="6858000" cy="41862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56567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422400"/>
            <a:ext cx="6858000" cy="41862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654998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422400"/>
            <a:ext cx="6858000" cy="41862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60493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5ECCEBBD-DCC5-9D46-8E00-EA10C52082DB}"/>
              </a:ext>
            </a:extLst>
          </p:cNvPr>
          <p:cNvSpPr>
            <a:spLocks noGrp="1"/>
          </p:cNvSpPr>
          <p:nvPr>
            <p:ph type="ctrTitle"/>
          </p:nvPr>
        </p:nvSpPr>
        <p:spPr>
          <a:xfrm>
            <a:off x="4371977" y="743842"/>
            <a:ext cx="3095625" cy="805559"/>
          </a:xfrm>
        </p:spPr>
        <p:txBody>
          <a:bodyPr anchor="b">
            <a:noAutofit/>
          </a:bodyPr>
          <a:lstStyle>
            <a:lvl1pPr algn="l">
              <a:defRPr sz="2100"/>
            </a:lvl1pPr>
          </a:lstStyle>
          <a:p>
            <a:r>
              <a:rPr lang="sv-SE"/>
              <a:t>Klicka här för att ändra mall för rubrikformat</a:t>
            </a:r>
            <a:endParaRPr lang="sv-SE" dirty="0"/>
          </a:p>
        </p:txBody>
      </p:sp>
      <p:sp>
        <p:nvSpPr>
          <p:cNvPr id="4" name="Platshållare för text 11">
            <a:extLst>
              <a:ext uri="{FF2B5EF4-FFF2-40B4-BE49-F238E27FC236}">
                <a16:creationId xmlns:a16="http://schemas.microsoft.com/office/drawing/2014/main" id="{5B50278C-4D2B-704E-A5F0-C7A065AD63B0}"/>
              </a:ext>
            </a:extLst>
          </p:cNvPr>
          <p:cNvSpPr>
            <a:spLocks noGrp="1"/>
          </p:cNvSpPr>
          <p:nvPr>
            <p:ph type="body" sz="quarter" idx="10"/>
          </p:nvPr>
        </p:nvSpPr>
        <p:spPr>
          <a:xfrm>
            <a:off x="4371977" y="1727200"/>
            <a:ext cx="3095625" cy="4186238"/>
          </a:xfrm>
        </p:spPr>
        <p:txBody>
          <a:bodyPr/>
          <a:lstStyle>
            <a:lvl1pPr marL="257175" indent="-257175">
              <a:buFont typeface="Arial" panose="020B0604020202020204" pitchFamily="34" charset="0"/>
              <a:buChar char="•"/>
              <a:defRPr/>
            </a:lvl1pPr>
          </a:lstStyle>
          <a:p>
            <a:pPr lvl="0"/>
            <a:r>
              <a:rPr lang="sv-SE"/>
              <a:t>Klicka här för att ändra format på bakgrundstexten</a:t>
            </a:r>
          </a:p>
        </p:txBody>
      </p:sp>
      <p:sp>
        <p:nvSpPr>
          <p:cNvPr id="5" name="Platshållare för bild 3">
            <a:extLst>
              <a:ext uri="{FF2B5EF4-FFF2-40B4-BE49-F238E27FC236}">
                <a16:creationId xmlns:a16="http://schemas.microsoft.com/office/drawing/2014/main" id="{95429808-FCC4-BF42-A19A-25EAACB20599}"/>
              </a:ext>
            </a:extLst>
          </p:cNvPr>
          <p:cNvSpPr>
            <a:spLocks noGrp="1"/>
          </p:cNvSpPr>
          <p:nvPr>
            <p:ph type="pic" sz="quarter" idx="11"/>
          </p:nvPr>
        </p:nvSpPr>
        <p:spPr>
          <a:xfrm>
            <a:off x="0" y="0"/>
            <a:ext cx="3943350" cy="6642100"/>
          </a:xfrm>
        </p:spPr>
        <p:txBody>
          <a:bodyPr/>
          <a:lstStyle/>
          <a:p>
            <a:r>
              <a:rPr lang="sv-SE"/>
              <a:t>Klicka på ikonen för att lägga till en bild</a:t>
            </a:r>
          </a:p>
        </p:txBody>
      </p:sp>
    </p:spTree>
    <p:extLst>
      <p:ext uri="{BB962C8B-B14F-4D97-AF65-F5344CB8AC3E}">
        <p14:creationId xmlns:p14="http://schemas.microsoft.com/office/powerpoint/2010/main" val="413421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302725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C4D5F23-7C9C-F741-BD57-C8983CF39840}"/>
              </a:ext>
            </a:extLst>
          </p:cNvPr>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4" name="Platshållare för diagram 3">
            <a:extLst>
              <a:ext uri="{FF2B5EF4-FFF2-40B4-BE49-F238E27FC236}">
                <a16:creationId xmlns:a16="http://schemas.microsoft.com/office/drawing/2014/main" id="{25595C8F-5C86-AD41-81CB-49F231878EF4}"/>
              </a:ext>
            </a:extLst>
          </p:cNvPr>
          <p:cNvSpPr>
            <a:spLocks noGrp="1"/>
          </p:cNvSpPr>
          <p:nvPr>
            <p:ph type="chart" sz="quarter" idx="10"/>
          </p:nvPr>
        </p:nvSpPr>
        <p:spPr>
          <a:xfrm>
            <a:off x="741557" y="1397000"/>
            <a:ext cx="6858000" cy="4737100"/>
          </a:xfrm>
        </p:spPr>
        <p:txBody>
          <a:bodyPr/>
          <a:lstStyle/>
          <a:p>
            <a:r>
              <a:rPr lang="sv-SE"/>
              <a:t>Klicka på ikonen för att lägga till ett diagram</a:t>
            </a:r>
          </a:p>
        </p:txBody>
      </p:sp>
    </p:spTree>
    <p:extLst>
      <p:ext uri="{BB962C8B-B14F-4D97-AF65-F5344CB8AC3E}">
        <p14:creationId xmlns:p14="http://schemas.microsoft.com/office/powerpoint/2010/main" val="33833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Mellansektion med underrubri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76314" y="3454401"/>
            <a:ext cx="4823555" cy="398275"/>
          </a:xfrm>
          <a:prstGeom prst="rect">
            <a:avLst/>
          </a:prstGeom>
        </p:spPr>
        <p:txBody>
          <a:bodyPr/>
          <a:lstStyle>
            <a:lvl1pPr marL="0" indent="0">
              <a:spcBef>
                <a:spcPts val="0"/>
              </a:spcBef>
              <a:buNone/>
              <a:defRPr sz="1875" b="0">
                <a:solidFill>
                  <a:srgbClr val="808285"/>
                </a:solidFill>
              </a:defRPr>
            </a:lvl1pPr>
          </a:lstStyle>
          <a:p>
            <a:pPr lvl="0"/>
            <a:r>
              <a:rPr lang="en-US" dirty="0" err="1"/>
              <a:t>Underrubrik</a:t>
            </a:r>
            <a:endParaRPr lang="en-US" dirty="0"/>
          </a:p>
        </p:txBody>
      </p:sp>
      <p:sp>
        <p:nvSpPr>
          <p:cNvPr id="2" name="Title 1"/>
          <p:cNvSpPr>
            <a:spLocks noGrp="1"/>
          </p:cNvSpPr>
          <p:nvPr>
            <p:ph type="title" hasCustomPrompt="1"/>
          </p:nvPr>
        </p:nvSpPr>
        <p:spPr>
          <a:xfrm>
            <a:off x="975996" y="2976751"/>
            <a:ext cx="4823914" cy="477463"/>
          </a:xfrm>
        </p:spPr>
        <p:txBody>
          <a:bodyPr anchor="ctr">
            <a:noAutofit/>
          </a:bodyPr>
          <a:lstStyle>
            <a:lvl1pPr>
              <a:lnSpc>
                <a:spcPct val="90000"/>
              </a:lnSpc>
              <a:defRPr sz="2550">
                <a:solidFill>
                  <a:schemeClr val="tx1"/>
                </a:solidFill>
              </a:defRPr>
            </a:lvl1pPr>
          </a:lstStyle>
          <a:p>
            <a:r>
              <a:rPr lang="en-US" dirty="0" err="1"/>
              <a:t>Mellansektion</a:t>
            </a:r>
            <a:r>
              <a:rPr lang="en-US" dirty="0"/>
              <a:t>, </a:t>
            </a:r>
            <a:r>
              <a:rPr lang="en-US" dirty="0" err="1"/>
              <a:t>rubrik</a:t>
            </a:r>
            <a:endParaRPr lang="en-US" dirty="0"/>
          </a:p>
        </p:txBody>
      </p:sp>
    </p:spTree>
    <p:extLst>
      <p:ext uri="{BB962C8B-B14F-4D97-AF65-F5344CB8AC3E}">
        <p14:creationId xmlns:p14="http://schemas.microsoft.com/office/powerpoint/2010/main" val="234557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Anpassad layout">
    <p:spTree>
      <p:nvGrpSpPr>
        <p:cNvPr id="1" name=""/>
        <p:cNvGrpSpPr/>
        <p:nvPr/>
      </p:nvGrpSpPr>
      <p:grpSpPr>
        <a:xfrm>
          <a:off x="0" y="0"/>
          <a:ext cx="0" cy="0"/>
          <a:chOff x="0" y="0"/>
          <a:chExt cx="0" cy="0"/>
        </a:xfrm>
      </p:grpSpPr>
      <p:sp>
        <p:nvSpPr>
          <p:cNvPr id="3" name="Platshållare för bild 15">
            <a:extLst>
              <a:ext uri="{FF2B5EF4-FFF2-40B4-BE49-F238E27FC236}">
                <a16:creationId xmlns:a16="http://schemas.microsoft.com/office/drawing/2014/main" id="{627232BD-4CA2-2247-B71E-E9AC38B6CEFA}"/>
              </a:ext>
            </a:extLst>
          </p:cNvPr>
          <p:cNvSpPr>
            <a:spLocks noGrp="1"/>
          </p:cNvSpPr>
          <p:nvPr>
            <p:ph type="pic" sz="quarter" idx="10"/>
          </p:nvPr>
        </p:nvSpPr>
        <p:spPr>
          <a:xfrm>
            <a:off x="0" y="0"/>
            <a:ext cx="9144000" cy="7161696"/>
          </a:xfrm>
        </p:spPr>
        <p:txBody>
          <a:bodyPr/>
          <a:lstStyle/>
          <a:p>
            <a:r>
              <a:rPr lang="sv-SE"/>
              <a:t>Klicka på ikonen för att lägga till en bild</a:t>
            </a:r>
            <a:endParaRPr lang="sv-SE" dirty="0"/>
          </a:p>
        </p:txBody>
      </p:sp>
      <p:grpSp>
        <p:nvGrpSpPr>
          <p:cNvPr id="4" name="Grupp 3">
            <a:extLst>
              <a:ext uri="{FF2B5EF4-FFF2-40B4-BE49-F238E27FC236}">
                <a16:creationId xmlns:a16="http://schemas.microsoft.com/office/drawing/2014/main" id="{66A257AA-5F16-1A4A-B3E3-DA688DDA87C4}"/>
              </a:ext>
            </a:extLst>
          </p:cNvPr>
          <p:cNvGrpSpPr/>
          <p:nvPr/>
        </p:nvGrpSpPr>
        <p:grpSpPr>
          <a:xfrm>
            <a:off x="7833361" y="5727127"/>
            <a:ext cx="1666654" cy="851793"/>
            <a:chOff x="10242697" y="5607996"/>
            <a:chExt cx="2222205" cy="851793"/>
          </a:xfrm>
        </p:grpSpPr>
        <p:sp>
          <p:nvSpPr>
            <p:cNvPr id="5" name="textruta 4">
              <a:extLst>
                <a:ext uri="{FF2B5EF4-FFF2-40B4-BE49-F238E27FC236}">
                  <a16:creationId xmlns:a16="http://schemas.microsoft.com/office/drawing/2014/main" id="{4DDCF8DE-35BF-CE4C-84F1-345F9BD1A59D}"/>
                </a:ext>
              </a:extLst>
            </p:cNvPr>
            <p:cNvSpPr txBox="1"/>
            <p:nvPr/>
          </p:nvSpPr>
          <p:spPr>
            <a:xfrm>
              <a:off x="10251887" y="6272815"/>
              <a:ext cx="1998814" cy="1869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615" b="1" kern="1200" dirty="0">
                  <a:solidFill>
                    <a:schemeClr val="bg1"/>
                  </a:solidFill>
                  <a:effectLst/>
                  <a:latin typeface="+mn-lt"/>
                  <a:ea typeface="+mn-ea"/>
                  <a:cs typeface="+mn-cs"/>
                </a:rPr>
                <a:t>SVERIGES REGIONER I SAMVERKAN</a:t>
              </a:r>
              <a:endParaRPr lang="sv-SE" sz="615" kern="1200" dirty="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36D91317-B3A4-F44F-A50E-7262129857E7}"/>
                </a:ext>
              </a:extLst>
            </p:cNvPr>
            <p:cNvSpPr txBox="1"/>
            <p:nvPr/>
          </p:nvSpPr>
          <p:spPr>
            <a:xfrm>
              <a:off x="10242697" y="5607996"/>
              <a:ext cx="2222205" cy="515782"/>
            </a:xfrm>
            <a:prstGeom prst="rect">
              <a:avLst/>
            </a:prstGeom>
            <a:noFill/>
          </p:spPr>
          <p:txBody>
            <a:bodyPr wrap="square" rtlCol="0">
              <a:spAutoFit/>
            </a:bodyPr>
            <a:lstStyle/>
            <a:p>
              <a:pPr>
                <a:lnSpc>
                  <a:spcPts val="1110"/>
                </a:lnSpc>
              </a:pPr>
              <a:r>
                <a:rPr lang="sv-SE" sz="1050" b="1" kern="1200" dirty="0">
                  <a:solidFill>
                    <a:schemeClr val="bg1"/>
                  </a:solidFill>
                  <a:effectLst/>
                  <a:latin typeface="+mn-lt"/>
                  <a:ea typeface="+mn-ea"/>
                  <a:cs typeface="+mn-cs"/>
                </a:rPr>
                <a:t>Nationellt system </a:t>
              </a:r>
              <a:endParaRPr lang="sv-SE" sz="1050" kern="1200" dirty="0">
                <a:solidFill>
                  <a:schemeClr val="bg1"/>
                </a:solidFill>
                <a:effectLst/>
                <a:latin typeface="+mn-lt"/>
                <a:ea typeface="+mn-ea"/>
                <a:cs typeface="+mn-cs"/>
              </a:endParaRPr>
            </a:p>
            <a:p>
              <a:pPr>
                <a:lnSpc>
                  <a:spcPts val="1110"/>
                </a:lnSpc>
              </a:pPr>
              <a:r>
                <a:rPr lang="sv-SE" sz="1050" b="1" kern="1200" dirty="0">
                  <a:solidFill>
                    <a:schemeClr val="bg1"/>
                  </a:solidFill>
                  <a:effectLst/>
                  <a:latin typeface="+mn-lt"/>
                  <a:ea typeface="+mn-ea"/>
                  <a:cs typeface="+mn-cs"/>
                </a:rPr>
                <a:t>för kunskapsstyrning </a:t>
              </a:r>
              <a:endParaRPr lang="sv-SE" sz="1050" kern="1200" dirty="0">
                <a:solidFill>
                  <a:schemeClr val="bg1"/>
                </a:solidFill>
                <a:effectLst/>
                <a:latin typeface="+mn-lt"/>
                <a:ea typeface="+mn-ea"/>
                <a:cs typeface="+mn-cs"/>
              </a:endParaRPr>
            </a:p>
            <a:p>
              <a:pPr>
                <a:lnSpc>
                  <a:spcPts val="1110"/>
                </a:lnSpc>
              </a:pPr>
              <a:r>
                <a:rPr lang="sv-SE" sz="1050" b="1" kern="1200" dirty="0">
                  <a:solidFill>
                    <a:schemeClr val="bg1"/>
                  </a:solidFill>
                  <a:effectLst/>
                  <a:latin typeface="+mn-lt"/>
                  <a:ea typeface="+mn-ea"/>
                  <a:cs typeface="+mn-cs"/>
                </a:rPr>
                <a:t>Hälso- och sjukvård</a:t>
              </a:r>
              <a:endParaRPr lang="sv-SE" sz="1350" kern="1200" dirty="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2677C2A9-EE1A-3D47-A628-E42AF60ADC3A}"/>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upp 7">
            <a:extLst>
              <a:ext uri="{FF2B5EF4-FFF2-40B4-BE49-F238E27FC236}">
                <a16:creationId xmlns:a16="http://schemas.microsoft.com/office/drawing/2014/main" id="{B1819E8B-7BDB-6141-977D-7EF44C3E334F}"/>
              </a:ext>
            </a:extLst>
          </p:cNvPr>
          <p:cNvGrpSpPr/>
          <p:nvPr userDrawn="1"/>
        </p:nvGrpSpPr>
        <p:grpSpPr>
          <a:xfrm>
            <a:off x="7833361" y="5727127"/>
            <a:ext cx="1666654" cy="851793"/>
            <a:chOff x="10242697" y="5607996"/>
            <a:chExt cx="2222205" cy="851793"/>
          </a:xfrm>
        </p:grpSpPr>
        <p:sp>
          <p:nvSpPr>
            <p:cNvPr id="9" name="textruta 8">
              <a:extLst>
                <a:ext uri="{FF2B5EF4-FFF2-40B4-BE49-F238E27FC236}">
                  <a16:creationId xmlns:a16="http://schemas.microsoft.com/office/drawing/2014/main" id="{FF6F8030-A4CC-C748-A26E-38FD2E87979A}"/>
                </a:ext>
              </a:extLst>
            </p:cNvPr>
            <p:cNvSpPr txBox="1"/>
            <p:nvPr userDrawn="1"/>
          </p:nvSpPr>
          <p:spPr>
            <a:xfrm>
              <a:off x="10251887" y="6272815"/>
              <a:ext cx="1998814" cy="1869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615" b="1" kern="1200" dirty="0">
                  <a:solidFill>
                    <a:schemeClr val="bg1"/>
                  </a:solidFill>
                  <a:effectLst/>
                  <a:latin typeface="+mn-lt"/>
                  <a:ea typeface="+mn-ea"/>
                  <a:cs typeface="+mn-cs"/>
                </a:rPr>
                <a:t>SVERIGES REGIONER I SAMVERKAN</a:t>
              </a:r>
              <a:endParaRPr lang="sv-SE" sz="615" kern="1200" dirty="0">
                <a:solidFill>
                  <a:schemeClr val="bg1"/>
                </a:solidFill>
                <a:effectLst/>
                <a:latin typeface="+mn-lt"/>
                <a:ea typeface="+mn-ea"/>
                <a:cs typeface="+mn-cs"/>
              </a:endParaRPr>
            </a:p>
          </p:txBody>
        </p:sp>
        <p:sp>
          <p:nvSpPr>
            <p:cNvPr id="10" name="textruta 9">
              <a:extLst>
                <a:ext uri="{FF2B5EF4-FFF2-40B4-BE49-F238E27FC236}">
                  <a16:creationId xmlns:a16="http://schemas.microsoft.com/office/drawing/2014/main" id="{2685D7D2-FDF8-F246-859F-C45D301F4D2E}"/>
                </a:ext>
              </a:extLst>
            </p:cNvPr>
            <p:cNvSpPr txBox="1"/>
            <p:nvPr userDrawn="1"/>
          </p:nvSpPr>
          <p:spPr>
            <a:xfrm>
              <a:off x="10242697" y="5607996"/>
              <a:ext cx="2222205" cy="515782"/>
            </a:xfrm>
            <a:prstGeom prst="rect">
              <a:avLst/>
            </a:prstGeom>
            <a:noFill/>
          </p:spPr>
          <p:txBody>
            <a:bodyPr wrap="square" rtlCol="0">
              <a:spAutoFit/>
            </a:bodyPr>
            <a:lstStyle/>
            <a:p>
              <a:pPr>
                <a:lnSpc>
                  <a:spcPts val="1110"/>
                </a:lnSpc>
              </a:pPr>
              <a:r>
                <a:rPr lang="sv-SE" sz="1050" b="1" kern="1200" dirty="0">
                  <a:solidFill>
                    <a:schemeClr val="bg1"/>
                  </a:solidFill>
                  <a:effectLst/>
                  <a:latin typeface="+mn-lt"/>
                  <a:ea typeface="+mn-ea"/>
                  <a:cs typeface="+mn-cs"/>
                </a:rPr>
                <a:t>Nationellt system </a:t>
              </a:r>
              <a:endParaRPr lang="sv-SE" sz="1050" kern="1200" dirty="0">
                <a:solidFill>
                  <a:schemeClr val="bg1"/>
                </a:solidFill>
                <a:effectLst/>
                <a:latin typeface="+mn-lt"/>
                <a:ea typeface="+mn-ea"/>
                <a:cs typeface="+mn-cs"/>
              </a:endParaRPr>
            </a:p>
            <a:p>
              <a:pPr>
                <a:lnSpc>
                  <a:spcPts val="1110"/>
                </a:lnSpc>
              </a:pPr>
              <a:r>
                <a:rPr lang="sv-SE" sz="1050" b="1" kern="1200" dirty="0">
                  <a:solidFill>
                    <a:schemeClr val="bg1"/>
                  </a:solidFill>
                  <a:effectLst/>
                  <a:latin typeface="+mn-lt"/>
                  <a:ea typeface="+mn-ea"/>
                  <a:cs typeface="+mn-cs"/>
                </a:rPr>
                <a:t>för kunskapsstyrning </a:t>
              </a:r>
              <a:endParaRPr lang="sv-SE" sz="1050" kern="1200" dirty="0">
                <a:solidFill>
                  <a:schemeClr val="bg1"/>
                </a:solidFill>
                <a:effectLst/>
                <a:latin typeface="+mn-lt"/>
                <a:ea typeface="+mn-ea"/>
                <a:cs typeface="+mn-cs"/>
              </a:endParaRPr>
            </a:p>
            <a:p>
              <a:pPr>
                <a:lnSpc>
                  <a:spcPts val="1110"/>
                </a:lnSpc>
              </a:pPr>
              <a:r>
                <a:rPr lang="sv-SE" sz="1050" b="1" kern="1200" dirty="0">
                  <a:solidFill>
                    <a:schemeClr val="bg1"/>
                  </a:solidFill>
                  <a:effectLst/>
                  <a:latin typeface="+mn-lt"/>
                  <a:ea typeface="+mn-ea"/>
                  <a:cs typeface="+mn-cs"/>
                </a:rPr>
                <a:t>Hälso- och sjukvård</a:t>
              </a:r>
              <a:endParaRPr lang="sv-SE" sz="1350" kern="1200" dirty="0">
                <a:solidFill>
                  <a:schemeClr val="bg1"/>
                </a:solidFill>
                <a:effectLst/>
                <a:latin typeface="+mn-lt"/>
                <a:ea typeface="+mn-ea"/>
                <a:cs typeface="+mn-cs"/>
              </a:endParaRPr>
            </a:p>
          </p:txBody>
        </p:sp>
        <p:cxnSp>
          <p:nvCxnSpPr>
            <p:cNvPr id="11" name="Rak 10">
              <a:extLst>
                <a:ext uri="{FF2B5EF4-FFF2-40B4-BE49-F238E27FC236}">
                  <a16:creationId xmlns:a16="http://schemas.microsoft.com/office/drawing/2014/main" id="{690F618A-4C54-7A4A-8027-63A38AD9A5F8}"/>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681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22937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261102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252344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95746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187797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59226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37490535-09C8-4BDD-9DAE-8C741E167856}" type="datetimeFigureOut">
              <a:rPr lang="sv-SE" smtClean="0"/>
              <a:pPr/>
              <a:t>2023-01-16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52AF565-82A9-4411-AE65-CF58DB5EBABD}" type="slidenum">
              <a:rPr lang="sv-SE" smtClean="0"/>
              <a:pPr/>
              <a:t>‹#›</a:t>
            </a:fld>
            <a:endParaRPr lang="sv-SE"/>
          </a:p>
        </p:txBody>
      </p:sp>
    </p:spTree>
    <p:extLst>
      <p:ext uri="{BB962C8B-B14F-4D97-AF65-F5344CB8AC3E}">
        <p14:creationId xmlns:p14="http://schemas.microsoft.com/office/powerpoint/2010/main" val="427448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90535-09C8-4BDD-9DAE-8C741E167856}" type="datetimeFigureOut">
              <a:rPr lang="sv-SE" smtClean="0"/>
              <a:pPr/>
              <a:t>2023-01-16</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AF565-82A9-4411-AE65-CF58DB5EBABD}" type="slidenum">
              <a:rPr lang="sv-SE" smtClean="0"/>
              <a:pPr/>
              <a:t>‹#›</a:t>
            </a:fld>
            <a:endParaRPr lang="sv-SE"/>
          </a:p>
        </p:txBody>
      </p:sp>
    </p:spTree>
    <p:extLst>
      <p:ext uri="{BB962C8B-B14F-4D97-AF65-F5344CB8AC3E}">
        <p14:creationId xmlns:p14="http://schemas.microsoft.com/office/powerpoint/2010/main" val="6588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hyperlink" Target="https://nationelltklinisktkunskapsstod.se/vardprogramochvardforlopp" TargetMode="Externa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tif"/></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2" Type="http://schemas.openxmlformats.org/officeDocument/2006/relationships/image" Target="../media/image61.jf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382" y="6237312"/>
            <a:ext cx="1026418" cy="279660"/>
          </a:xfrm>
          <a:prstGeom prst="rect">
            <a:avLst/>
          </a:prstGeom>
        </p:spPr>
      </p:pic>
      <p:sp>
        <p:nvSpPr>
          <p:cNvPr id="5" name="Rubrik 4"/>
          <p:cNvSpPr>
            <a:spLocks noGrp="1"/>
          </p:cNvSpPr>
          <p:nvPr>
            <p:ph type="title"/>
          </p:nvPr>
        </p:nvSpPr>
        <p:spPr>
          <a:xfrm>
            <a:off x="457200" y="341028"/>
            <a:ext cx="8229600" cy="1143000"/>
          </a:xfrm>
        </p:spPr>
        <p:txBody>
          <a:bodyPr>
            <a:normAutofit fontScale="90000"/>
          </a:bodyPr>
          <a:lstStyle/>
          <a:p>
            <a:r>
              <a:rPr lang="sv-SE" dirty="0">
                <a:solidFill>
                  <a:srgbClr val="000090"/>
                </a:solidFill>
              </a:rPr>
              <a:t>Svenska Frakturregistrets </a:t>
            </a:r>
            <a:br>
              <a:rPr lang="sv-SE" dirty="0">
                <a:solidFill>
                  <a:srgbClr val="000090"/>
                </a:solidFill>
              </a:rPr>
            </a:br>
            <a:r>
              <a:rPr lang="sv-SE" dirty="0">
                <a:solidFill>
                  <a:srgbClr val="000090"/>
                </a:solidFill>
              </a:rPr>
              <a:t>Årsmöte 2023</a:t>
            </a:r>
          </a:p>
        </p:txBody>
      </p:sp>
      <p:sp>
        <p:nvSpPr>
          <p:cNvPr id="6" name="textruta 5"/>
          <p:cNvSpPr txBox="1"/>
          <p:nvPr/>
        </p:nvSpPr>
        <p:spPr>
          <a:xfrm>
            <a:off x="1907704" y="5943046"/>
            <a:ext cx="5544616" cy="646331"/>
          </a:xfrm>
          <a:prstGeom prst="rect">
            <a:avLst/>
          </a:prstGeom>
          <a:noFill/>
        </p:spPr>
        <p:txBody>
          <a:bodyPr wrap="square" rtlCol="0">
            <a:spAutoFit/>
          </a:bodyPr>
          <a:lstStyle/>
          <a:p>
            <a:pPr algn="ctr"/>
            <a:r>
              <a:rPr lang="sv-SE" dirty="0"/>
              <a:t>Piperska muren Stockholm </a:t>
            </a:r>
          </a:p>
          <a:p>
            <a:pPr algn="ctr"/>
            <a:r>
              <a:rPr lang="sv-SE" dirty="0"/>
              <a:t>2023-01-11   –   2023-01-12</a:t>
            </a:r>
          </a:p>
        </p:txBody>
      </p:sp>
      <p:pic>
        <p:nvPicPr>
          <p:cNvPr id="2" name="Platshållare för innehåll 2">
            <a:extLst>
              <a:ext uri="{FF2B5EF4-FFF2-40B4-BE49-F238E27FC236}">
                <a16:creationId xmlns:a16="http://schemas.microsoft.com/office/drawing/2014/main" id="{FAD5145D-D7D3-186A-CB90-326B97D0D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605561"/>
            <a:ext cx="4752528" cy="4215952"/>
          </a:xfrm>
          <a:prstGeom prst="rect">
            <a:avLst/>
          </a:prstGeom>
        </p:spPr>
      </p:pic>
    </p:spTree>
    <p:extLst>
      <p:ext uri="{BB962C8B-B14F-4D97-AF65-F5344CB8AC3E}">
        <p14:creationId xmlns:p14="http://schemas.microsoft.com/office/powerpoint/2010/main" val="349032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973" y="2693693"/>
            <a:ext cx="5397500" cy="1470614"/>
          </a:xfrm>
          <a:prstGeom prst="rect">
            <a:avLst/>
          </a:prstGeom>
        </p:spPr>
      </p:pic>
      <p:sp>
        <p:nvSpPr>
          <p:cNvPr id="7" name="textruta 6"/>
          <p:cNvSpPr txBox="1"/>
          <p:nvPr/>
        </p:nvSpPr>
        <p:spPr>
          <a:xfrm>
            <a:off x="10965290" y="4874676"/>
            <a:ext cx="184666" cy="461665"/>
          </a:xfrm>
          <a:prstGeom prst="rect">
            <a:avLst/>
          </a:prstGeom>
          <a:noFill/>
        </p:spPr>
        <p:txBody>
          <a:bodyPr wrap="none" rtlCol="0">
            <a:spAutoFit/>
          </a:bodyPr>
          <a:lstStyle/>
          <a:p>
            <a:endParaRPr lang="sv-SE"/>
          </a:p>
        </p:txBody>
      </p:sp>
      <p:sp>
        <p:nvSpPr>
          <p:cNvPr id="3" name="textruta 2">
            <a:extLst>
              <a:ext uri="{FF2B5EF4-FFF2-40B4-BE49-F238E27FC236}">
                <a16:creationId xmlns:a16="http://schemas.microsoft.com/office/drawing/2014/main" id="{FB583D14-6060-714D-9A1A-49B3FC3337F0}"/>
              </a:ext>
            </a:extLst>
          </p:cNvPr>
          <p:cNvSpPr txBox="1"/>
          <p:nvPr/>
        </p:nvSpPr>
        <p:spPr>
          <a:xfrm>
            <a:off x="1162423" y="1054100"/>
            <a:ext cx="7138877" cy="1015663"/>
          </a:xfrm>
          <a:prstGeom prst="rect">
            <a:avLst/>
          </a:prstGeom>
          <a:noFill/>
        </p:spPr>
        <p:txBody>
          <a:bodyPr wrap="none" rtlCol="0">
            <a:spAutoFit/>
          </a:bodyPr>
          <a:lstStyle/>
          <a:p>
            <a:r>
              <a:rPr lang="sv-SE" sz="6000" dirty="0">
                <a:solidFill>
                  <a:schemeClr val="tx2"/>
                </a:solidFill>
              </a:rPr>
              <a:t>Implantatregistrering 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324853" y="2166812"/>
            <a:ext cx="4314825" cy="1443038"/>
          </a:xfrm>
          <a:prstGeom prst="rect">
            <a:avLst/>
          </a:prstGeom>
        </p:spPr>
      </p:pic>
      <p:pic>
        <p:nvPicPr>
          <p:cNvPr id="3" name="Bildobjekt 2"/>
          <p:cNvPicPr>
            <a:picLocks noChangeAspect="1"/>
          </p:cNvPicPr>
          <p:nvPr/>
        </p:nvPicPr>
        <p:blipFill>
          <a:blip r:embed="rId3"/>
          <a:stretch>
            <a:fillRect/>
          </a:stretch>
        </p:blipFill>
        <p:spPr>
          <a:xfrm>
            <a:off x="3504951" y="3862513"/>
            <a:ext cx="4307681" cy="1450181"/>
          </a:xfrm>
          <a:prstGeom prst="rect">
            <a:avLst/>
          </a:prstGeom>
        </p:spPr>
      </p:pic>
      <p:sp>
        <p:nvSpPr>
          <p:cNvPr id="4" name="textruta 3"/>
          <p:cNvSpPr txBox="1"/>
          <p:nvPr/>
        </p:nvSpPr>
        <p:spPr>
          <a:xfrm>
            <a:off x="324853" y="1314451"/>
            <a:ext cx="8422106" cy="415498"/>
          </a:xfrm>
          <a:prstGeom prst="rect">
            <a:avLst/>
          </a:prstGeom>
          <a:noFill/>
        </p:spPr>
        <p:txBody>
          <a:bodyPr wrap="square" rtlCol="0">
            <a:spAutoFit/>
          </a:bodyPr>
          <a:lstStyle/>
          <a:p>
            <a:r>
              <a:rPr lang="sv-SE" sz="2100" dirty="0"/>
              <a:t>Leder förhoppningsvis till randomisering</a:t>
            </a:r>
          </a:p>
        </p:txBody>
      </p:sp>
    </p:spTree>
    <p:extLst>
      <p:ext uri="{BB962C8B-B14F-4D97-AF65-F5344CB8AC3E}">
        <p14:creationId xmlns:p14="http://schemas.microsoft.com/office/powerpoint/2010/main" val="3813631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33475" y="1562435"/>
            <a:ext cx="7018610" cy="3902910"/>
          </a:xfrm>
        </p:spPr>
        <p:txBody>
          <a:bodyPr>
            <a:normAutofit/>
          </a:bodyPr>
          <a:lstStyle/>
          <a:p>
            <a:r>
              <a:rPr lang="sv-SE" sz="2100" dirty="0"/>
              <a:t>Monitorering på plats hos respektive enhet bokas in efter minst 15 nya </a:t>
            </a:r>
            <a:r>
              <a:rPr lang="sv-SE" sz="2100" dirty="0" err="1"/>
              <a:t>inklusioner</a:t>
            </a:r>
            <a:r>
              <a:rPr lang="sv-SE" sz="2100" dirty="0"/>
              <a:t> sedan senaste monitorering</a:t>
            </a:r>
          </a:p>
          <a:p>
            <a:endParaRPr lang="sv-SE" sz="2100" dirty="0"/>
          </a:p>
          <a:p>
            <a:r>
              <a:rPr lang="sv-SE" sz="2100" dirty="0"/>
              <a:t>Kontroll av samtycken</a:t>
            </a:r>
          </a:p>
          <a:p>
            <a:endParaRPr lang="sv-SE" sz="2100" dirty="0"/>
          </a:p>
          <a:p>
            <a:r>
              <a:rPr lang="sv-SE" sz="2100" dirty="0"/>
              <a:t>Kontroll att skadedatum, fraktur, fraktursida och behandling stämmer mellan journal och SFR så att vi har rätt uppgifter i studiedatabasen</a:t>
            </a:r>
          </a:p>
          <a:p>
            <a:endParaRPr lang="sv-SE" sz="2100" dirty="0"/>
          </a:p>
          <a:p>
            <a:r>
              <a:rPr lang="sv-SE" sz="2100" dirty="0"/>
              <a:t>Monitoreringen tar 1-2 timmar</a:t>
            </a:r>
          </a:p>
        </p:txBody>
      </p:sp>
    </p:spTree>
    <p:extLst>
      <p:ext uri="{BB962C8B-B14F-4D97-AF65-F5344CB8AC3E}">
        <p14:creationId xmlns:p14="http://schemas.microsoft.com/office/powerpoint/2010/main" val="220320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2137575" y="2425396"/>
            <a:ext cx="4158113" cy="1356185"/>
          </a:xfrm>
          <a:prstGeom prst="rect">
            <a:avLst/>
          </a:prstGeom>
        </p:spPr>
      </p:pic>
      <p:sp>
        <p:nvSpPr>
          <p:cNvPr id="2" name="Rektangel 1"/>
          <p:cNvSpPr/>
          <p:nvPr/>
        </p:nvSpPr>
        <p:spPr>
          <a:xfrm>
            <a:off x="1007918" y="4408701"/>
            <a:ext cx="6991004" cy="715581"/>
          </a:xfrm>
          <a:prstGeom prst="rect">
            <a:avLst/>
          </a:prstGeom>
        </p:spPr>
        <p:txBody>
          <a:bodyPr wrap="square">
            <a:spAutoFit/>
          </a:bodyPr>
          <a:lstStyle/>
          <a:p>
            <a:r>
              <a:rPr lang="sv-SE" sz="1350" dirty="0">
                <a:latin typeface="Roboto Slab"/>
              </a:rPr>
              <a:t>DAICY – Dubbel eller singel antibiotika i bencementen vid halvprotes? Dual vs. </a:t>
            </a:r>
            <a:r>
              <a:rPr lang="sv-SE" sz="1350" dirty="0" err="1">
                <a:latin typeface="Roboto Slab"/>
              </a:rPr>
              <a:t>Single</a:t>
            </a:r>
            <a:r>
              <a:rPr lang="sv-SE" sz="1350" dirty="0">
                <a:latin typeface="Roboto Slab"/>
              </a:rPr>
              <a:t>-Antibiotic </a:t>
            </a:r>
            <a:r>
              <a:rPr lang="sv-SE" sz="1350" dirty="0" err="1">
                <a:latin typeface="Roboto Slab"/>
              </a:rPr>
              <a:t>Impregnated</a:t>
            </a:r>
            <a:r>
              <a:rPr lang="sv-SE" sz="1350" dirty="0">
                <a:latin typeface="Roboto Slab"/>
              </a:rPr>
              <a:t> Cement in </a:t>
            </a:r>
            <a:r>
              <a:rPr lang="sv-SE" sz="1350" dirty="0" err="1">
                <a:latin typeface="Roboto Slab"/>
              </a:rPr>
              <a:t>Hemiarthroplasty</a:t>
            </a:r>
            <a:r>
              <a:rPr lang="sv-SE" sz="1350" dirty="0">
                <a:latin typeface="Roboto Slab"/>
              </a:rPr>
              <a:t> for Femoral </a:t>
            </a:r>
            <a:r>
              <a:rPr lang="sv-SE" sz="1350" dirty="0" err="1">
                <a:latin typeface="Roboto Slab"/>
              </a:rPr>
              <a:t>Neck</a:t>
            </a:r>
            <a:r>
              <a:rPr lang="sv-SE" sz="1350" dirty="0">
                <a:latin typeface="Roboto Slab"/>
              </a:rPr>
              <a:t> </a:t>
            </a:r>
            <a:r>
              <a:rPr lang="sv-SE" sz="1350" dirty="0" err="1">
                <a:latin typeface="Roboto Slab"/>
              </a:rPr>
              <a:t>Fracture</a:t>
            </a:r>
            <a:r>
              <a:rPr lang="sv-SE" sz="1350" dirty="0">
                <a:latin typeface="Roboto Slab"/>
              </a:rPr>
              <a:t>: A Register-</a:t>
            </a:r>
            <a:r>
              <a:rPr lang="sv-SE" sz="1350" dirty="0" err="1">
                <a:latin typeface="Roboto Slab"/>
              </a:rPr>
              <a:t>based</a:t>
            </a:r>
            <a:r>
              <a:rPr lang="sv-SE" sz="1350" dirty="0">
                <a:latin typeface="Roboto Slab"/>
              </a:rPr>
              <a:t> cluster-</a:t>
            </a:r>
            <a:r>
              <a:rPr lang="sv-SE" sz="1350" dirty="0" err="1">
                <a:latin typeface="Roboto Slab"/>
              </a:rPr>
              <a:t>randomized</a:t>
            </a:r>
            <a:r>
              <a:rPr lang="sv-SE" sz="1350" dirty="0">
                <a:latin typeface="Roboto Slab"/>
              </a:rPr>
              <a:t> cross-over </a:t>
            </a:r>
            <a:r>
              <a:rPr lang="sv-SE" sz="1350" dirty="0" err="1">
                <a:latin typeface="Roboto Slab"/>
              </a:rPr>
              <a:t>controlled</a:t>
            </a:r>
            <a:r>
              <a:rPr lang="sv-SE" sz="1350" dirty="0">
                <a:latin typeface="Roboto Slab"/>
              </a:rPr>
              <a:t> trial</a:t>
            </a:r>
            <a:endParaRPr lang="sv-SE" sz="1350" dirty="0"/>
          </a:p>
        </p:txBody>
      </p:sp>
    </p:spTree>
    <p:extLst>
      <p:ext uri="{BB962C8B-B14F-4D97-AF65-F5344CB8AC3E}">
        <p14:creationId xmlns:p14="http://schemas.microsoft.com/office/powerpoint/2010/main" val="20240423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4">
            <a:extLst>
              <a:ext uri="{FF2B5EF4-FFF2-40B4-BE49-F238E27FC236}">
                <a16:creationId xmlns:a16="http://schemas.microsoft.com/office/drawing/2014/main" id="{C2B8F6EA-CF4A-1242-AE78-7614F83DD0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97" y="5394722"/>
            <a:ext cx="134540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88BBE1B6-D302-824B-8FB1-1A31695584B0}"/>
              </a:ext>
            </a:extLst>
          </p:cNvPr>
          <p:cNvPicPr>
            <a:picLocks noChangeAspect="1"/>
          </p:cNvPicPr>
          <p:nvPr/>
        </p:nvPicPr>
        <p:blipFill>
          <a:blip r:embed="rId3"/>
          <a:stretch>
            <a:fillRect/>
          </a:stretch>
        </p:blipFill>
        <p:spPr>
          <a:xfrm>
            <a:off x="1758085" y="2244329"/>
            <a:ext cx="5715000" cy="3333750"/>
          </a:xfrm>
          <a:prstGeom prst="rect">
            <a:avLst/>
          </a:prstGeom>
        </p:spPr>
      </p:pic>
      <p:pic>
        <p:nvPicPr>
          <p:cNvPr id="9" name="Bildobjekt 8">
            <a:extLst>
              <a:ext uri="{FF2B5EF4-FFF2-40B4-BE49-F238E27FC236}">
                <a16:creationId xmlns:a16="http://schemas.microsoft.com/office/drawing/2014/main" id="{FBF12A47-8BC4-D54F-AD51-31833318E38D}"/>
              </a:ext>
            </a:extLst>
          </p:cNvPr>
          <p:cNvPicPr>
            <a:picLocks noChangeAspect="1"/>
          </p:cNvPicPr>
          <p:nvPr/>
        </p:nvPicPr>
        <p:blipFill>
          <a:blip r:embed="rId4"/>
          <a:stretch>
            <a:fillRect/>
          </a:stretch>
        </p:blipFill>
        <p:spPr>
          <a:xfrm>
            <a:off x="7473085" y="5293759"/>
            <a:ext cx="1200619" cy="456485"/>
          </a:xfrm>
          <a:prstGeom prst="rect">
            <a:avLst/>
          </a:prstGeom>
        </p:spPr>
      </p:pic>
      <p:sp>
        <p:nvSpPr>
          <p:cNvPr id="3" name="textruta 2">
            <a:extLst>
              <a:ext uri="{FF2B5EF4-FFF2-40B4-BE49-F238E27FC236}">
                <a16:creationId xmlns:a16="http://schemas.microsoft.com/office/drawing/2014/main" id="{A552DC6E-FB08-6B45-8C25-8382DDB25A3A}"/>
              </a:ext>
            </a:extLst>
          </p:cNvPr>
          <p:cNvSpPr txBox="1"/>
          <p:nvPr/>
        </p:nvSpPr>
        <p:spPr>
          <a:xfrm>
            <a:off x="285008" y="3742954"/>
            <a:ext cx="1473077" cy="507831"/>
          </a:xfrm>
          <a:prstGeom prst="rect">
            <a:avLst/>
          </a:prstGeom>
          <a:solidFill>
            <a:srgbClr val="FFFF00"/>
          </a:solidFill>
          <a:ln w="25400">
            <a:solidFill>
              <a:srgbClr val="FF0000"/>
            </a:solidFill>
          </a:ln>
        </p:spPr>
        <p:txBody>
          <a:bodyPr wrap="square" rtlCol="0">
            <a:spAutoFit/>
          </a:bodyPr>
          <a:lstStyle/>
          <a:p>
            <a:r>
              <a:rPr lang="sv-SE" sz="1350" dirty="0"/>
              <a:t>Alla halvproteser 2022-2023</a:t>
            </a:r>
          </a:p>
        </p:txBody>
      </p:sp>
      <p:sp>
        <p:nvSpPr>
          <p:cNvPr id="8" name="textruta 7">
            <a:extLst>
              <a:ext uri="{FF2B5EF4-FFF2-40B4-BE49-F238E27FC236}">
                <a16:creationId xmlns:a16="http://schemas.microsoft.com/office/drawing/2014/main" id="{B2A024AF-215A-BB4C-BA06-622FC1E4E6B4}"/>
              </a:ext>
            </a:extLst>
          </p:cNvPr>
          <p:cNvSpPr txBox="1"/>
          <p:nvPr/>
        </p:nvSpPr>
        <p:spPr>
          <a:xfrm>
            <a:off x="7336856" y="3742954"/>
            <a:ext cx="1473077" cy="507831"/>
          </a:xfrm>
          <a:prstGeom prst="rect">
            <a:avLst/>
          </a:prstGeom>
          <a:solidFill>
            <a:srgbClr val="FFFF00"/>
          </a:solidFill>
          <a:ln w="25400">
            <a:solidFill>
              <a:srgbClr val="FF0000"/>
            </a:solidFill>
          </a:ln>
        </p:spPr>
        <p:txBody>
          <a:bodyPr wrap="square" rtlCol="0">
            <a:spAutoFit/>
          </a:bodyPr>
          <a:lstStyle/>
          <a:p>
            <a:r>
              <a:rPr lang="sv-SE" sz="1350" dirty="0"/>
              <a:t>Alla halvproteser 2024-2025</a:t>
            </a:r>
          </a:p>
        </p:txBody>
      </p:sp>
      <p:sp>
        <p:nvSpPr>
          <p:cNvPr id="4" name="Rektangel 3">
            <a:extLst>
              <a:ext uri="{FF2B5EF4-FFF2-40B4-BE49-F238E27FC236}">
                <a16:creationId xmlns:a16="http://schemas.microsoft.com/office/drawing/2014/main" id="{6B745DE9-67B7-1341-86B6-8D5B3DE3DA88}"/>
              </a:ext>
            </a:extLst>
          </p:cNvPr>
          <p:cNvSpPr/>
          <p:nvPr/>
        </p:nvSpPr>
        <p:spPr>
          <a:xfrm>
            <a:off x="3417125" y="1316697"/>
            <a:ext cx="4572000" cy="923330"/>
          </a:xfrm>
          <a:prstGeom prst="rect">
            <a:avLst/>
          </a:prstGeom>
        </p:spPr>
        <p:txBody>
          <a:bodyPr>
            <a:spAutoFit/>
          </a:bodyPr>
          <a:lstStyle/>
          <a:p>
            <a:r>
              <a:rPr lang="en-US" sz="1350" b="1" dirty="0" err="1">
                <a:ea typeface="Arial" charset="0"/>
                <a:cs typeface="Arial" charset="0"/>
              </a:rPr>
              <a:t>Inklusionskriterier</a:t>
            </a:r>
            <a:r>
              <a:rPr lang="en-US" sz="1350" dirty="0">
                <a:ea typeface="Arial" charset="0"/>
                <a:cs typeface="Arial" charset="0"/>
              </a:rPr>
              <a:t> </a:t>
            </a:r>
            <a:endParaRPr lang="sv-SE" altLang="x-none" sz="1350" dirty="0">
              <a:ea typeface="Arial" charset="0"/>
              <a:cs typeface="Arial" charset="0"/>
            </a:endParaRPr>
          </a:p>
          <a:p>
            <a:r>
              <a:rPr lang="sv-SE" altLang="x-none" sz="1350" dirty="0">
                <a:ea typeface="Arial" charset="0"/>
                <a:cs typeface="Arial" charset="0"/>
              </a:rPr>
              <a:t>Patient ≥60 år</a:t>
            </a:r>
          </a:p>
          <a:p>
            <a:r>
              <a:rPr lang="sv-SE" altLang="x-none" sz="1350" dirty="0">
                <a:ea typeface="Arial" charset="0"/>
                <a:cs typeface="Arial" charset="0"/>
              </a:rPr>
              <a:t>Dislocerad collumfraktur Garden III-IV</a:t>
            </a:r>
          </a:p>
          <a:p>
            <a:r>
              <a:rPr lang="en-US" sz="1350" dirty="0" err="1">
                <a:ea typeface="Arial" charset="0"/>
                <a:cs typeface="Arial" charset="0"/>
              </a:rPr>
              <a:t>Lämplig</a:t>
            </a:r>
            <a:r>
              <a:rPr lang="en-US" sz="1350" dirty="0">
                <a:ea typeface="Arial" charset="0"/>
                <a:cs typeface="Arial" charset="0"/>
              </a:rPr>
              <a:t> </a:t>
            </a:r>
            <a:r>
              <a:rPr lang="en-US" sz="1350" dirty="0" err="1">
                <a:ea typeface="Arial" charset="0"/>
                <a:cs typeface="Arial" charset="0"/>
              </a:rPr>
              <a:t>för</a:t>
            </a:r>
            <a:r>
              <a:rPr lang="en-US" sz="1350" dirty="0">
                <a:ea typeface="Arial" charset="0"/>
                <a:cs typeface="Arial" charset="0"/>
              </a:rPr>
              <a:t> </a:t>
            </a:r>
            <a:r>
              <a:rPr lang="en-US" sz="1350" dirty="0" err="1">
                <a:ea typeface="Arial" charset="0"/>
                <a:cs typeface="Arial" charset="0"/>
              </a:rPr>
              <a:t>behandling</a:t>
            </a:r>
            <a:r>
              <a:rPr lang="en-US" sz="1350" dirty="0">
                <a:ea typeface="Arial" charset="0"/>
                <a:cs typeface="Arial" charset="0"/>
              </a:rPr>
              <a:t> med </a:t>
            </a:r>
            <a:r>
              <a:rPr lang="en-US" sz="1350" dirty="0" err="1">
                <a:ea typeface="Arial" charset="0"/>
                <a:cs typeface="Arial" charset="0"/>
              </a:rPr>
              <a:t>halvprotes</a:t>
            </a:r>
            <a:endParaRPr lang="sv-SE" sz="1350" dirty="0"/>
          </a:p>
        </p:txBody>
      </p:sp>
      <p:sp>
        <p:nvSpPr>
          <p:cNvPr id="10" name="Rubrik 9">
            <a:extLst>
              <a:ext uri="{FF2B5EF4-FFF2-40B4-BE49-F238E27FC236}">
                <a16:creationId xmlns:a16="http://schemas.microsoft.com/office/drawing/2014/main" id="{F1C845C7-EFEC-E74F-AFA6-9C716D2117DF}"/>
              </a:ext>
            </a:extLst>
          </p:cNvPr>
          <p:cNvSpPr>
            <a:spLocks noGrp="1"/>
          </p:cNvSpPr>
          <p:nvPr>
            <p:ph type="title"/>
          </p:nvPr>
        </p:nvSpPr>
        <p:spPr>
          <a:xfrm>
            <a:off x="285008" y="1050975"/>
            <a:ext cx="7886700" cy="994172"/>
          </a:xfrm>
        </p:spPr>
        <p:txBody>
          <a:bodyPr>
            <a:normAutofit/>
          </a:bodyPr>
          <a:lstStyle/>
          <a:p>
            <a:r>
              <a:rPr lang="sv-SE" sz="3600" b="1" dirty="0"/>
              <a:t>DAICY-studien</a:t>
            </a:r>
          </a:p>
        </p:txBody>
      </p:sp>
      <p:sp>
        <p:nvSpPr>
          <p:cNvPr id="14" name="textruta 13">
            <a:extLst>
              <a:ext uri="{FF2B5EF4-FFF2-40B4-BE49-F238E27FC236}">
                <a16:creationId xmlns:a16="http://schemas.microsoft.com/office/drawing/2014/main" id="{57D0E902-9EB0-0142-94BA-52643036B379}"/>
              </a:ext>
            </a:extLst>
          </p:cNvPr>
          <p:cNvSpPr txBox="1"/>
          <p:nvPr/>
        </p:nvSpPr>
        <p:spPr>
          <a:xfrm>
            <a:off x="285008" y="4326464"/>
            <a:ext cx="1470890" cy="507831"/>
          </a:xfrm>
          <a:prstGeom prst="rect">
            <a:avLst/>
          </a:prstGeom>
          <a:noFill/>
        </p:spPr>
        <p:txBody>
          <a:bodyPr wrap="square" rtlCol="0">
            <a:spAutoFit/>
          </a:bodyPr>
          <a:lstStyle/>
          <a:p>
            <a:r>
              <a:rPr lang="sv-SE" sz="1350" dirty="0"/>
              <a:t>Inga samtycken.</a:t>
            </a:r>
          </a:p>
          <a:p>
            <a:r>
              <a:rPr lang="sv-SE" sz="1350" dirty="0"/>
              <a:t>Alla inkluderas</a:t>
            </a:r>
          </a:p>
        </p:txBody>
      </p:sp>
      <p:sp>
        <p:nvSpPr>
          <p:cNvPr id="2" name="textruta 1">
            <a:extLst>
              <a:ext uri="{FF2B5EF4-FFF2-40B4-BE49-F238E27FC236}">
                <a16:creationId xmlns:a16="http://schemas.microsoft.com/office/drawing/2014/main" id="{DCC5AABB-2D00-61A9-5D18-2615218392BB}"/>
              </a:ext>
            </a:extLst>
          </p:cNvPr>
          <p:cNvSpPr txBox="1"/>
          <p:nvPr/>
        </p:nvSpPr>
        <p:spPr>
          <a:xfrm>
            <a:off x="2136205" y="2277236"/>
            <a:ext cx="4607495" cy="553998"/>
          </a:xfrm>
          <a:prstGeom prst="rect">
            <a:avLst/>
          </a:prstGeom>
          <a:solidFill>
            <a:srgbClr val="FFFF00"/>
          </a:solidFill>
          <a:ln>
            <a:solidFill>
              <a:srgbClr val="FF0000"/>
            </a:solidFill>
          </a:ln>
        </p:spPr>
        <p:txBody>
          <a:bodyPr wrap="square" rtlCol="0">
            <a:spAutoFit/>
          </a:bodyPr>
          <a:lstStyle/>
          <a:p>
            <a:r>
              <a:rPr lang="sv-SE" sz="3000" dirty="0"/>
              <a:t>Klusterrandomiserad studie</a:t>
            </a:r>
          </a:p>
        </p:txBody>
      </p:sp>
    </p:spTree>
    <p:extLst>
      <p:ext uri="{BB962C8B-B14F-4D97-AF65-F5344CB8AC3E}">
        <p14:creationId xmlns:p14="http://schemas.microsoft.com/office/powerpoint/2010/main" val="159054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9649" y="1175188"/>
            <a:ext cx="4572000" cy="2862322"/>
          </a:xfrm>
          <a:prstGeom prst="rect">
            <a:avLst/>
          </a:prstGeom>
        </p:spPr>
        <p:txBody>
          <a:bodyPr>
            <a:spAutoFit/>
          </a:bodyPr>
          <a:lstStyle/>
          <a:p>
            <a:r>
              <a:rPr lang="sv-SE" b="1" dirty="0">
                <a:latin typeface="+mj-lt"/>
                <a:ea typeface="Calibri" panose="020F0502020204030204" pitchFamily="34" charset="0"/>
                <a:cs typeface="Times New Roman" panose="02020603050405020304" pitchFamily="18" charset="0"/>
              </a:rPr>
              <a:t>Primärt utfallsmått: </a:t>
            </a:r>
          </a:p>
          <a:p>
            <a:pPr marL="214313" indent="-214313">
              <a:buFontTx/>
              <a:buChar char="-"/>
            </a:pPr>
            <a:r>
              <a:rPr lang="sv-SE" dirty="0">
                <a:latin typeface="+mj-lt"/>
                <a:ea typeface="Calibri" panose="020F0502020204030204" pitchFamily="34" charset="0"/>
                <a:cs typeface="Times New Roman" panose="02020603050405020304" pitchFamily="18" charset="0"/>
              </a:rPr>
              <a:t>Förekomsten av djup protesinfektion </a:t>
            </a:r>
          </a:p>
          <a:p>
            <a:pPr marL="214313" indent="-214313">
              <a:buFontTx/>
              <a:buChar char="-"/>
            </a:pPr>
            <a:endParaRPr lang="sv-SE" dirty="0">
              <a:latin typeface="+mj-lt"/>
              <a:ea typeface="Calibri" panose="020F0502020204030204" pitchFamily="34" charset="0"/>
              <a:cs typeface="Times New Roman" panose="02020603050405020304" pitchFamily="18" charset="0"/>
            </a:endParaRPr>
          </a:p>
          <a:p>
            <a:r>
              <a:rPr lang="sv-SE" b="1" dirty="0">
                <a:latin typeface="+mj-lt"/>
                <a:ea typeface="Calibri" panose="020F0502020204030204" pitchFamily="34" charset="0"/>
                <a:cs typeface="Times New Roman" panose="02020603050405020304" pitchFamily="18" charset="0"/>
              </a:rPr>
              <a:t>Sekundära utfallsmått: </a:t>
            </a:r>
          </a:p>
          <a:p>
            <a:pPr marL="214313" indent="-214313">
              <a:buFontTx/>
              <a:buChar char="-"/>
            </a:pPr>
            <a:r>
              <a:rPr lang="sv-SE" dirty="0">
                <a:latin typeface="+mj-lt"/>
                <a:ea typeface="Calibri" panose="020F0502020204030204" pitchFamily="34" charset="0"/>
                <a:cs typeface="Times New Roman" panose="02020603050405020304" pitchFamily="18" charset="0"/>
              </a:rPr>
              <a:t>Förekomsten av medicinska komplikationer</a:t>
            </a:r>
          </a:p>
          <a:p>
            <a:pPr marL="214313" indent="-214313">
              <a:buFontTx/>
              <a:buChar char="-"/>
            </a:pPr>
            <a:r>
              <a:rPr lang="sv-SE" dirty="0">
                <a:latin typeface="+mj-lt"/>
                <a:ea typeface="Calibri" panose="020F0502020204030204" pitchFamily="34" charset="0"/>
                <a:cs typeface="Times New Roman" panose="02020603050405020304" pitchFamily="18" charset="0"/>
              </a:rPr>
              <a:t>Antibiotikaförskrivning</a:t>
            </a:r>
          </a:p>
          <a:p>
            <a:pPr marL="214313" indent="-214313">
              <a:buFontTx/>
              <a:buChar char="-"/>
            </a:pPr>
            <a:r>
              <a:rPr lang="sv-SE" dirty="0">
                <a:latin typeface="+mj-lt"/>
                <a:ea typeface="Calibri" panose="020F0502020204030204" pitchFamily="34" charset="0"/>
                <a:cs typeface="Times New Roman" panose="02020603050405020304" pitchFamily="18" charset="0"/>
              </a:rPr>
              <a:t>Resistensmönster för de bakterier som givit djup protesinfektion</a:t>
            </a:r>
          </a:p>
          <a:p>
            <a:pPr marL="214313" indent="-214313">
              <a:buFontTx/>
              <a:buChar char="-"/>
            </a:pPr>
            <a:r>
              <a:rPr lang="sv-SE" dirty="0">
                <a:latin typeface="+mj-lt"/>
                <a:ea typeface="Calibri" panose="020F0502020204030204" pitchFamily="34" charset="0"/>
                <a:cs typeface="Times New Roman" panose="02020603050405020304" pitchFamily="18" charset="0"/>
              </a:rPr>
              <a:t>Mortalitet </a:t>
            </a:r>
          </a:p>
          <a:p>
            <a:pPr marL="214313" indent="-214313">
              <a:buFontTx/>
              <a:buChar char="-"/>
            </a:pPr>
            <a:r>
              <a:rPr lang="sv-SE" dirty="0">
                <a:latin typeface="+mj-lt"/>
                <a:ea typeface="Calibri" panose="020F0502020204030204" pitchFamily="34" charset="0"/>
                <a:cs typeface="Times New Roman" panose="02020603050405020304" pitchFamily="18" charset="0"/>
              </a:rPr>
              <a:t>Interventionens kostnadseffektivitet. </a:t>
            </a:r>
          </a:p>
        </p:txBody>
      </p:sp>
    </p:spTree>
    <p:extLst>
      <p:ext uri="{BB962C8B-B14F-4D97-AF65-F5344CB8AC3E}">
        <p14:creationId xmlns:p14="http://schemas.microsoft.com/office/powerpoint/2010/main" val="3405173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00443" y="1383492"/>
            <a:ext cx="3406073" cy="4394674"/>
          </a:xfrm>
        </p:spPr>
        <p:txBody>
          <a:bodyPr>
            <a:normAutofit fontScale="92500" lnSpcReduction="20000"/>
          </a:bodyPr>
          <a:lstStyle/>
          <a:p>
            <a:r>
              <a:rPr lang="sv-SE" b="1" dirty="0"/>
              <a:t>15 aktiva enheter deltar i studien</a:t>
            </a:r>
          </a:p>
          <a:p>
            <a:pPr marL="257175" indent="-257175">
              <a:buFontTx/>
              <a:buChar char="-"/>
            </a:pPr>
            <a:r>
              <a:rPr lang="sv-SE" dirty="0"/>
              <a:t>Sunderbyn</a:t>
            </a:r>
          </a:p>
          <a:p>
            <a:pPr marL="257175" indent="-257175">
              <a:buFontTx/>
              <a:buChar char="-"/>
            </a:pPr>
            <a:r>
              <a:rPr lang="sv-SE" dirty="0"/>
              <a:t>Skellefteå</a:t>
            </a:r>
          </a:p>
          <a:p>
            <a:pPr marL="257175" indent="-257175">
              <a:buFontTx/>
              <a:buChar char="-"/>
            </a:pPr>
            <a:r>
              <a:rPr lang="sv-SE" dirty="0"/>
              <a:t>Umeå</a:t>
            </a:r>
          </a:p>
          <a:p>
            <a:pPr marL="257175" indent="-257175">
              <a:buFontTx/>
              <a:buChar char="-"/>
            </a:pPr>
            <a:r>
              <a:rPr lang="sv-SE" dirty="0"/>
              <a:t>Uppsala</a:t>
            </a:r>
          </a:p>
          <a:p>
            <a:pPr marL="257175" indent="-257175">
              <a:buFontTx/>
              <a:buChar char="-"/>
            </a:pPr>
            <a:r>
              <a:rPr lang="sv-SE" dirty="0"/>
              <a:t>Danderyd</a:t>
            </a:r>
          </a:p>
          <a:p>
            <a:pPr marL="257175" indent="-257175">
              <a:buFontTx/>
              <a:buChar char="-"/>
            </a:pPr>
            <a:r>
              <a:rPr lang="sv-SE" dirty="0"/>
              <a:t>Karlstad</a:t>
            </a:r>
          </a:p>
          <a:p>
            <a:pPr marL="257175" indent="-257175">
              <a:buFontTx/>
              <a:buChar char="-"/>
            </a:pPr>
            <a:r>
              <a:rPr lang="sv-SE" dirty="0"/>
              <a:t>Mölndal</a:t>
            </a:r>
          </a:p>
          <a:p>
            <a:endParaRPr lang="sv-SE" dirty="0"/>
          </a:p>
        </p:txBody>
      </p:sp>
      <p:sp>
        <p:nvSpPr>
          <p:cNvPr id="5" name="Underrubrik 2"/>
          <p:cNvSpPr txBox="1">
            <a:spLocks/>
          </p:cNvSpPr>
          <p:nvPr/>
        </p:nvSpPr>
        <p:spPr>
          <a:xfrm>
            <a:off x="4095617" y="1383492"/>
            <a:ext cx="3412088" cy="4394674"/>
          </a:xfrm>
          <a:prstGeom prst="rect">
            <a:avLst/>
          </a:prstGeom>
        </p:spPr>
        <p:txBody>
          <a:bodyPr vert="horz" lIns="68580" tIns="34290" rIns="68580" bIns="3429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sv-SE" sz="1575" dirty="0"/>
          </a:p>
          <a:p>
            <a:pPr marL="257175" indent="-257175">
              <a:buFontTx/>
              <a:buChar char="-"/>
            </a:pPr>
            <a:r>
              <a:rPr lang="sv-SE" sz="1575" dirty="0">
                <a:solidFill>
                  <a:schemeClr val="tx1"/>
                </a:solidFill>
              </a:rPr>
              <a:t>Lycksele</a:t>
            </a:r>
          </a:p>
          <a:p>
            <a:pPr marL="257175" indent="-257175">
              <a:buFontTx/>
              <a:buChar char="-"/>
            </a:pPr>
            <a:r>
              <a:rPr lang="sv-SE" sz="1575" dirty="0">
                <a:solidFill>
                  <a:schemeClr val="tx1"/>
                </a:solidFill>
              </a:rPr>
              <a:t>Örnsköldsvik</a:t>
            </a:r>
          </a:p>
          <a:p>
            <a:pPr marL="257175" indent="-257175">
              <a:buFontTx/>
              <a:buChar char="-"/>
            </a:pPr>
            <a:r>
              <a:rPr lang="sv-SE" sz="1575" dirty="0">
                <a:solidFill>
                  <a:schemeClr val="tx1"/>
                </a:solidFill>
              </a:rPr>
              <a:t>Östersund</a:t>
            </a:r>
          </a:p>
          <a:p>
            <a:pPr marL="257175" indent="-257175">
              <a:buFontTx/>
              <a:buChar char="-"/>
            </a:pPr>
            <a:r>
              <a:rPr lang="sv-SE" sz="1575" dirty="0">
                <a:solidFill>
                  <a:schemeClr val="tx1"/>
                </a:solidFill>
              </a:rPr>
              <a:t>SÖS</a:t>
            </a:r>
          </a:p>
          <a:p>
            <a:pPr marL="257175" indent="-257175">
              <a:buFontTx/>
              <a:buChar char="-"/>
            </a:pPr>
            <a:r>
              <a:rPr lang="sv-SE" sz="1575" dirty="0">
                <a:solidFill>
                  <a:schemeClr val="tx1"/>
                </a:solidFill>
              </a:rPr>
              <a:t>Halmstad</a:t>
            </a:r>
          </a:p>
          <a:p>
            <a:pPr marL="257175" indent="-257175">
              <a:buFontTx/>
              <a:buChar char="-"/>
            </a:pPr>
            <a:r>
              <a:rPr lang="sv-SE" sz="1575" dirty="0">
                <a:solidFill>
                  <a:schemeClr val="tx1"/>
                </a:solidFill>
              </a:rPr>
              <a:t>Karlskrona</a:t>
            </a:r>
          </a:p>
          <a:p>
            <a:pPr marL="257175" indent="-257175">
              <a:buFontTx/>
              <a:buChar char="-"/>
            </a:pPr>
            <a:r>
              <a:rPr lang="sv-SE" sz="1575" dirty="0">
                <a:solidFill>
                  <a:schemeClr val="tx1"/>
                </a:solidFill>
              </a:rPr>
              <a:t>Borås</a:t>
            </a:r>
          </a:p>
          <a:p>
            <a:pPr marL="257175" indent="-257175">
              <a:buFontTx/>
              <a:buChar char="-"/>
            </a:pPr>
            <a:r>
              <a:rPr lang="sv-SE" sz="1575" dirty="0">
                <a:solidFill>
                  <a:schemeClr val="tx1"/>
                </a:solidFill>
              </a:rPr>
              <a:t>Falun</a:t>
            </a:r>
          </a:p>
          <a:p>
            <a:pPr marL="257175" indent="-257175">
              <a:buFontTx/>
              <a:buChar char="-"/>
            </a:pPr>
            <a:endParaRPr lang="sv-SE" sz="1575" dirty="0"/>
          </a:p>
          <a:p>
            <a:endParaRPr lang="sv-SE" sz="1575" dirty="0"/>
          </a:p>
        </p:txBody>
      </p:sp>
    </p:spTree>
    <p:extLst>
      <p:ext uri="{BB962C8B-B14F-4D97-AF65-F5344CB8AC3E}">
        <p14:creationId xmlns:p14="http://schemas.microsoft.com/office/powerpoint/2010/main" val="4617314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456063" y="1275208"/>
            <a:ext cx="5619884" cy="2505716"/>
          </a:xfrm>
        </p:spPr>
        <p:txBody>
          <a:bodyPr>
            <a:normAutofit/>
          </a:bodyPr>
          <a:lstStyle/>
          <a:p>
            <a:endParaRPr lang="sv-SE" dirty="0"/>
          </a:p>
          <a:p>
            <a:r>
              <a:rPr lang="sv-SE" sz="1800" dirty="0"/>
              <a:t>7 000 patienter totalt skall inkluderas över 4 år</a:t>
            </a:r>
          </a:p>
          <a:p>
            <a:endParaRPr lang="sv-SE" sz="1800" dirty="0"/>
          </a:p>
          <a:p>
            <a:r>
              <a:rPr lang="sv-SE" sz="1800" dirty="0"/>
              <a:t>1 750 patienter per år</a:t>
            </a:r>
          </a:p>
          <a:p>
            <a:endParaRPr lang="sv-SE" sz="1800" dirty="0"/>
          </a:p>
          <a:p>
            <a:r>
              <a:rPr lang="sv-SE" sz="1800" dirty="0"/>
              <a:t>1 659 registrerade operationer för 2022</a:t>
            </a:r>
          </a:p>
        </p:txBody>
      </p:sp>
    </p:spTree>
    <p:extLst>
      <p:ext uri="{BB962C8B-B14F-4D97-AF65-F5344CB8AC3E}">
        <p14:creationId xmlns:p14="http://schemas.microsoft.com/office/powerpoint/2010/main" val="9620751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6B4FCA-5839-4345-902A-B92774212D61}"/>
              </a:ext>
            </a:extLst>
          </p:cNvPr>
          <p:cNvSpPr>
            <a:spLocks noGrp="1"/>
          </p:cNvSpPr>
          <p:nvPr>
            <p:ph type="body" sz="quarter" idx="10"/>
          </p:nvPr>
        </p:nvSpPr>
        <p:spPr>
          <a:xfrm>
            <a:off x="1045030" y="2286908"/>
            <a:ext cx="3925496" cy="3328774"/>
          </a:xfrm>
        </p:spPr>
        <p:txBody>
          <a:bodyPr>
            <a:noAutofit/>
          </a:bodyPr>
          <a:lstStyle/>
          <a:p>
            <a:r>
              <a:rPr lang="sv-SE" sz="2000" dirty="0">
                <a:solidFill>
                  <a:schemeClr val="tx1"/>
                </a:solidFill>
                <a:ea typeface="+mj-ea"/>
                <a:cs typeface="+mj-cs"/>
              </a:rPr>
              <a:t>Pragmatisk randomiserad kontrollerad studie</a:t>
            </a:r>
          </a:p>
          <a:p>
            <a:endParaRPr lang="sv-SE" sz="2000" dirty="0">
              <a:solidFill>
                <a:schemeClr val="tx1"/>
              </a:solidFill>
              <a:ea typeface="+mj-ea"/>
              <a:cs typeface="+mj-cs"/>
            </a:endParaRPr>
          </a:p>
          <a:p>
            <a:r>
              <a:rPr lang="sv-SE" sz="2000" b="1" dirty="0">
                <a:solidFill>
                  <a:schemeClr val="tx1"/>
                </a:solidFill>
                <a:ea typeface="+mj-ea"/>
                <a:cs typeface="+mj-cs"/>
              </a:rPr>
              <a:t>Population</a:t>
            </a:r>
          </a:p>
          <a:p>
            <a:pPr marL="342892" indent="-342892">
              <a:buFont typeface="Arial" panose="020B0604020202020204" pitchFamily="34" charset="0"/>
              <a:buChar char="•"/>
            </a:pPr>
            <a:r>
              <a:rPr lang="sv-SE" sz="2000" dirty="0">
                <a:solidFill>
                  <a:schemeClr val="tx1"/>
                </a:solidFill>
                <a:ea typeface="+mj-ea"/>
                <a:cs typeface="+mj-cs"/>
              </a:rPr>
              <a:t>202 patienter</a:t>
            </a:r>
          </a:p>
          <a:p>
            <a:pPr marL="342892" indent="-342892">
              <a:buFont typeface="Arial" panose="020B0604020202020204" pitchFamily="34" charset="0"/>
              <a:buChar char="•"/>
            </a:pPr>
            <a:r>
              <a:rPr lang="sv-SE" sz="2000" dirty="0">
                <a:solidFill>
                  <a:schemeClr val="tx1"/>
                </a:solidFill>
                <a:ea typeface="+mj-ea"/>
                <a:cs typeface="+mj-cs"/>
              </a:rPr>
              <a:t>18-66 år</a:t>
            </a:r>
          </a:p>
          <a:p>
            <a:pPr marL="342892" indent="-342892">
              <a:buFont typeface="Arial" panose="020B0604020202020204" pitchFamily="34" charset="0"/>
              <a:buChar char="•"/>
            </a:pPr>
            <a:r>
              <a:rPr lang="sv-SE" sz="2000" dirty="0">
                <a:solidFill>
                  <a:schemeClr val="tx1"/>
                </a:solidFill>
                <a:ea typeface="+mj-ea"/>
                <a:cs typeface="+mj-cs"/>
              </a:rPr>
              <a:t>Burstfraktur Th10-L3</a:t>
            </a:r>
          </a:p>
          <a:p>
            <a:r>
              <a:rPr lang="sv-SE" sz="2000" b="1" dirty="0">
                <a:solidFill>
                  <a:schemeClr val="tx1"/>
                </a:solidFill>
                <a:ea typeface="+mj-ea"/>
                <a:cs typeface="+mj-cs"/>
              </a:rPr>
              <a:t>Intervention</a:t>
            </a:r>
          </a:p>
          <a:p>
            <a:pPr marL="342892" indent="-342892">
              <a:buFont typeface="Arial" panose="020B0604020202020204" pitchFamily="34" charset="0"/>
              <a:buChar char="•"/>
            </a:pPr>
            <a:r>
              <a:rPr lang="sv-SE" sz="2000" dirty="0">
                <a:solidFill>
                  <a:schemeClr val="tx1"/>
                </a:solidFill>
                <a:ea typeface="+mj-ea"/>
                <a:cs typeface="+mj-cs"/>
              </a:rPr>
              <a:t>Kirurgi</a:t>
            </a:r>
          </a:p>
          <a:p>
            <a:r>
              <a:rPr lang="sv-SE" sz="2000" b="1" dirty="0">
                <a:solidFill>
                  <a:schemeClr val="tx1"/>
                </a:solidFill>
                <a:ea typeface="+mj-ea"/>
                <a:cs typeface="+mj-cs"/>
              </a:rPr>
              <a:t>Kontroll</a:t>
            </a:r>
          </a:p>
          <a:p>
            <a:pPr marL="342892" indent="-342892">
              <a:buFont typeface="Arial" panose="020B0604020202020204" pitchFamily="34" charset="0"/>
              <a:buChar char="•"/>
            </a:pPr>
            <a:r>
              <a:rPr lang="sv-SE" sz="2000" dirty="0">
                <a:solidFill>
                  <a:schemeClr val="tx1"/>
                </a:solidFill>
                <a:ea typeface="+mj-ea"/>
                <a:cs typeface="+mj-cs"/>
              </a:rPr>
              <a:t>Icke-kirurgisk behandling</a:t>
            </a:r>
          </a:p>
        </p:txBody>
      </p:sp>
      <p:sp>
        <p:nvSpPr>
          <p:cNvPr id="3" name="Rubrik 2">
            <a:extLst>
              <a:ext uri="{FF2B5EF4-FFF2-40B4-BE49-F238E27FC236}">
                <a16:creationId xmlns:a16="http://schemas.microsoft.com/office/drawing/2014/main" id="{857209B5-B408-4395-8254-8900C590E050}"/>
              </a:ext>
            </a:extLst>
          </p:cNvPr>
          <p:cNvSpPr>
            <a:spLocks noGrp="1"/>
          </p:cNvSpPr>
          <p:nvPr>
            <p:ph type="title"/>
          </p:nvPr>
        </p:nvSpPr>
        <p:spPr>
          <a:xfrm>
            <a:off x="685800" y="1242319"/>
            <a:ext cx="5114068" cy="1160703"/>
          </a:xfrm>
        </p:spPr>
        <p:txBody>
          <a:bodyPr/>
          <a:lstStyle/>
          <a:p>
            <a:r>
              <a:rPr lang="sv-SE" b="1" dirty="0" err="1"/>
              <a:t>SunBurst</a:t>
            </a:r>
            <a:r>
              <a:rPr lang="sv-SE" dirty="0"/>
              <a:t/>
            </a:r>
            <a:br>
              <a:rPr lang="sv-SE" dirty="0"/>
            </a:br>
            <a:r>
              <a:rPr lang="sv-SE" b="1" dirty="0"/>
              <a:t>-</a:t>
            </a:r>
            <a:r>
              <a:rPr lang="sv-SE" b="1" dirty="0" err="1"/>
              <a:t>Study</a:t>
            </a:r>
            <a:r>
              <a:rPr lang="sv-SE" b="1" dirty="0"/>
              <a:t> on </a:t>
            </a:r>
            <a:r>
              <a:rPr lang="sv-SE" b="1" dirty="0" err="1"/>
              <a:t>Burst</a:t>
            </a:r>
            <a:r>
              <a:rPr lang="sv-SE" b="1" dirty="0"/>
              <a:t> </a:t>
            </a:r>
            <a:r>
              <a:rPr lang="sv-SE" b="1" dirty="0" err="1"/>
              <a:t>Fractures</a:t>
            </a:r>
            <a:endParaRPr lang="sv-SE" b="1" dirty="0"/>
          </a:p>
        </p:txBody>
      </p:sp>
      <p:pic>
        <p:nvPicPr>
          <p:cNvPr id="4" name="Bildobjekt 3">
            <a:extLst>
              <a:ext uri="{FF2B5EF4-FFF2-40B4-BE49-F238E27FC236}">
                <a16:creationId xmlns:a16="http://schemas.microsoft.com/office/drawing/2014/main" id="{5A0ADB77-B879-47F3-8994-2537DDED59FB}"/>
              </a:ext>
            </a:extLst>
          </p:cNvPr>
          <p:cNvPicPr>
            <a:picLocks noChangeAspect="1"/>
          </p:cNvPicPr>
          <p:nvPr/>
        </p:nvPicPr>
        <p:blipFill>
          <a:blip r:embed="rId2"/>
          <a:stretch>
            <a:fillRect/>
          </a:stretch>
        </p:blipFill>
        <p:spPr>
          <a:xfrm>
            <a:off x="4970526" y="1639676"/>
            <a:ext cx="3703552" cy="3837265"/>
          </a:xfrm>
          <a:prstGeom prst="rect">
            <a:avLst/>
          </a:prstGeom>
        </p:spPr>
      </p:pic>
      <p:pic>
        <p:nvPicPr>
          <p:cNvPr id="5" name="Picture 7" descr="page1image3873664">
            <a:extLst>
              <a:ext uri="{FF2B5EF4-FFF2-40B4-BE49-F238E27FC236}">
                <a16:creationId xmlns:a16="http://schemas.microsoft.com/office/drawing/2014/main" id="{751417AD-F85F-4171-89D8-2182DAAC5B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972" y="5201226"/>
            <a:ext cx="2042478" cy="55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6B4FCA-5839-4345-902A-B92774212D61}"/>
              </a:ext>
            </a:extLst>
          </p:cNvPr>
          <p:cNvSpPr>
            <a:spLocks noGrp="1"/>
          </p:cNvSpPr>
          <p:nvPr>
            <p:ph type="body" sz="quarter" idx="10"/>
          </p:nvPr>
        </p:nvSpPr>
        <p:spPr>
          <a:xfrm>
            <a:off x="457201" y="2047876"/>
            <a:ext cx="6124575" cy="3567806"/>
          </a:xfrm>
        </p:spPr>
        <p:txBody>
          <a:bodyPr>
            <a:noAutofit/>
          </a:bodyPr>
          <a:lstStyle/>
          <a:p>
            <a:r>
              <a:rPr lang="sv-SE" sz="2000" b="1" dirty="0">
                <a:solidFill>
                  <a:schemeClr val="tx1"/>
                </a:solidFill>
              </a:rPr>
              <a:t>Aktuellt</a:t>
            </a:r>
          </a:p>
          <a:p>
            <a:pPr marL="342892" indent="-342892">
              <a:buFont typeface="Arial" panose="020B0604020202020204" pitchFamily="34" charset="0"/>
              <a:buChar char="•"/>
            </a:pPr>
            <a:r>
              <a:rPr lang="sv-SE" sz="2000" dirty="0">
                <a:solidFill>
                  <a:schemeClr val="tx1"/>
                </a:solidFill>
              </a:rPr>
              <a:t>8 av 11 aktiva center har inkluderat patienter</a:t>
            </a:r>
          </a:p>
          <a:p>
            <a:pPr marL="342892" indent="-342892">
              <a:buFont typeface="Arial" panose="020B0604020202020204" pitchFamily="34" charset="0"/>
              <a:buChar char="•"/>
            </a:pPr>
            <a:r>
              <a:rPr lang="sv-SE" sz="2000" dirty="0">
                <a:solidFill>
                  <a:schemeClr val="tx1"/>
                </a:solidFill>
              </a:rPr>
              <a:t>58 inkluderade patienter i Sverige (31 december 2022)</a:t>
            </a:r>
          </a:p>
          <a:p>
            <a:pPr marL="342892" indent="-342892">
              <a:buFont typeface="Arial" panose="020B0604020202020204" pitchFamily="34" charset="0"/>
              <a:buChar char="•"/>
            </a:pPr>
            <a:r>
              <a:rPr lang="sv-SE" sz="2000" dirty="0">
                <a:solidFill>
                  <a:schemeClr val="tx1"/>
                </a:solidFill>
              </a:rPr>
              <a:t>Vi har börjat samla in 1-årsenkäter på de första patienterna </a:t>
            </a:r>
            <a:r>
              <a:rPr lang="sv-SE" sz="2000">
                <a:solidFill>
                  <a:schemeClr val="tx1"/>
                </a:solidFill>
              </a:rPr>
              <a:t>i studien</a:t>
            </a:r>
            <a:endParaRPr lang="sv-SE" sz="2000" dirty="0">
              <a:solidFill>
                <a:schemeClr val="tx1"/>
              </a:solidFill>
            </a:endParaRPr>
          </a:p>
          <a:p>
            <a:pPr marL="342892" indent="-342892">
              <a:buFont typeface="Arial" panose="020B0604020202020204" pitchFamily="34" charset="0"/>
              <a:buChar char="•"/>
            </a:pPr>
            <a:endParaRPr lang="sv-SE" sz="2000" dirty="0">
              <a:solidFill>
                <a:schemeClr val="tx1"/>
              </a:solidFill>
            </a:endParaRPr>
          </a:p>
          <a:p>
            <a:r>
              <a:rPr lang="sv-SE" sz="2000" b="1" dirty="0">
                <a:solidFill>
                  <a:schemeClr val="tx1"/>
                </a:solidFill>
              </a:rPr>
              <a:t>Ökad </a:t>
            </a:r>
            <a:r>
              <a:rPr lang="sv-SE" sz="2000" b="1" dirty="0" err="1">
                <a:solidFill>
                  <a:schemeClr val="tx1"/>
                </a:solidFill>
              </a:rPr>
              <a:t>inklusionstakt</a:t>
            </a:r>
            <a:r>
              <a:rPr lang="sv-SE" sz="2000" b="1" dirty="0">
                <a:solidFill>
                  <a:schemeClr val="tx1"/>
                </a:solidFill>
              </a:rPr>
              <a:t> senaste halvår</a:t>
            </a:r>
          </a:p>
          <a:p>
            <a:pPr marL="342892" indent="-342892">
              <a:buFont typeface="Arial" panose="020B0604020202020204" pitchFamily="34" charset="0"/>
              <a:buChar char="•"/>
            </a:pPr>
            <a:r>
              <a:rPr lang="sv-SE" sz="2000" dirty="0">
                <a:solidFill>
                  <a:schemeClr val="tx1"/>
                </a:solidFill>
              </a:rPr>
              <a:t>I genomsnitt 7 inkluderade per månad (mål 4/mån)</a:t>
            </a:r>
          </a:p>
          <a:p>
            <a:pPr marL="342892" indent="-342892">
              <a:buFont typeface="Arial" panose="020B0604020202020204" pitchFamily="34" charset="0"/>
              <a:buChar char="•"/>
            </a:pPr>
            <a:endParaRPr lang="sv-SE" sz="2000" b="1" dirty="0">
              <a:solidFill>
                <a:schemeClr val="tx1"/>
              </a:solidFill>
              <a:ea typeface="+mj-ea"/>
              <a:cs typeface="+mj-cs"/>
            </a:endParaRPr>
          </a:p>
          <a:p>
            <a:r>
              <a:rPr lang="sv-SE" sz="2000" b="1" dirty="0">
                <a:solidFill>
                  <a:schemeClr val="tx1"/>
                </a:solidFill>
                <a:ea typeface="+mj-ea"/>
                <a:cs typeface="+mj-cs"/>
              </a:rPr>
              <a:t>Utvidgning till Norge</a:t>
            </a:r>
          </a:p>
          <a:p>
            <a:pPr marL="342892" indent="-342892">
              <a:buFont typeface="Arial" panose="020B0604020202020204" pitchFamily="34" charset="0"/>
              <a:buChar char="•"/>
            </a:pPr>
            <a:r>
              <a:rPr lang="sv-SE" sz="2000" dirty="0">
                <a:solidFill>
                  <a:schemeClr val="tx1"/>
                </a:solidFill>
                <a:ea typeface="+mj-ea"/>
                <a:cs typeface="+mj-cs"/>
              </a:rPr>
              <a:t>Oslo gick med i december 2022</a:t>
            </a:r>
          </a:p>
          <a:p>
            <a:pPr marL="857242" lvl="1" indent="-342892"/>
            <a:r>
              <a:rPr lang="sv-SE" sz="1925" dirty="0">
                <a:ea typeface="+mj-ea"/>
                <a:cs typeface="+mj-cs"/>
              </a:rPr>
              <a:t>2 inkluderade patienter hittills</a:t>
            </a:r>
          </a:p>
          <a:p>
            <a:pPr marL="342892" indent="-342892">
              <a:buFont typeface="Arial" panose="020B0604020202020204" pitchFamily="34" charset="0"/>
              <a:buChar char="•"/>
            </a:pPr>
            <a:r>
              <a:rPr lang="sv-SE" sz="2000" dirty="0">
                <a:solidFill>
                  <a:schemeClr val="tx1"/>
                </a:solidFill>
                <a:ea typeface="+mj-ea"/>
                <a:cs typeface="+mj-cs"/>
              </a:rPr>
              <a:t>Bergen, Stavanger och Akershus gick med i januari</a:t>
            </a:r>
          </a:p>
        </p:txBody>
      </p:sp>
      <p:sp>
        <p:nvSpPr>
          <p:cNvPr id="3" name="Rubrik 2">
            <a:extLst>
              <a:ext uri="{FF2B5EF4-FFF2-40B4-BE49-F238E27FC236}">
                <a16:creationId xmlns:a16="http://schemas.microsoft.com/office/drawing/2014/main" id="{857209B5-B408-4395-8254-8900C590E050}"/>
              </a:ext>
            </a:extLst>
          </p:cNvPr>
          <p:cNvSpPr>
            <a:spLocks noGrp="1"/>
          </p:cNvSpPr>
          <p:nvPr>
            <p:ph type="title"/>
          </p:nvPr>
        </p:nvSpPr>
        <p:spPr>
          <a:xfrm>
            <a:off x="619125" y="1242319"/>
            <a:ext cx="5180743" cy="672206"/>
          </a:xfrm>
        </p:spPr>
        <p:txBody>
          <a:bodyPr/>
          <a:lstStyle/>
          <a:p>
            <a:r>
              <a:rPr lang="sv-SE" b="1" dirty="0"/>
              <a:t>SunBurst – 1,5 år</a:t>
            </a:r>
          </a:p>
        </p:txBody>
      </p:sp>
      <p:pic>
        <p:nvPicPr>
          <p:cNvPr id="4" name="Bildobjekt 3">
            <a:extLst>
              <a:ext uri="{FF2B5EF4-FFF2-40B4-BE49-F238E27FC236}">
                <a16:creationId xmlns:a16="http://schemas.microsoft.com/office/drawing/2014/main" id="{5A0ADB77-B879-47F3-8994-2537DDED59FB}"/>
              </a:ext>
            </a:extLst>
          </p:cNvPr>
          <p:cNvPicPr>
            <a:picLocks noChangeAspect="1"/>
          </p:cNvPicPr>
          <p:nvPr/>
        </p:nvPicPr>
        <p:blipFill>
          <a:blip r:embed="rId2"/>
          <a:stretch>
            <a:fillRect/>
          </a:stretch>
        </p:blipFill>
        <p:spPr>
          <a:xfrm>
            <a:off x="6818478" y="1721297"/>
            <a:ext cx="2103250" cy="2179185"/>
          </a:xfrm>
          <a:prstGeom prst="rect">
            <a:avLst/>
          </a:prstGeom>
        </p:spPr>
      </p:pic>
      <p:pic>
        <p:nvPicPr>
          <p:cNvPr id="5" name="Picture 7" descr="page1image3873664">
            <a:extLst>
              <a:ext uri="{FF2B5EF4-FFF2-40B4-BE49-F238E27FC236}">
                <a16:creationId xmlns:a16="http://schemas.microsoft.com/office/drawing/2014/main" id="{751417AD-F85F-4171-89D8-2182DAAC5B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972" y="5201226"/>
            <a:ext cx="2042478" cy="55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FC07995D-1300-4126-8AA0-E6527DF13612}"/>
              </a:ext>
            </a:extLst>
          </p:cNvPr>
          <p:cNvGraphicFramePr>
            <a:graphicFrameLocks/>
          </p:cNvGraphicFramePr>
          <p:nvPr/>
        </p:nvGraphicFramePr>
        <p:xfrm>
          <a:off x="1" y="857250"/>
          <a:ext cx="9143999"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2" name="Platshållare för text 1">
            <a:extLst>
              <a:ext uri="{FF2B5EF4-FFF2-40B4-BE49-F238E27FC236}">
                <a16:creationId xmlns:a16="http://schemas.microsoft.com/office/drawing/2014/main" id="{B8B64290-D6EC-4158-B821-3CE013C2A87A}"/>
              </a:ext>
            </a:extLst>
          </p:cNvPr>
          <p:cNvSpPr>
            <a:spLocks noGrp="1"/>
          </p:cNvSpPr>
          <p:nvPr>
            <p:ph type="body" sz="quarter" idx="10"/>
          </p:nvPr>
        </p:nvSpPr>
        <p:spPr/>
        <p:txBody>
          <a:bodyPr>
            <a:normAutofit/>
          </a:bodyPr>
          <a:lstStyle/>
          <a:p>
            <a:endParaRPr lang="sv-SE"/>
          </a:p>
        </p:txBody>
      </p:sp>
      <p:sp>
        <p:nvSpPr>
          <p:cNvPr id="10" name="Rubrik 9">
            <a:extLst>
              <a:ext uri="{FF2B5EF4-FFF2-40B4-BE49-F238E27FC236}">
                <a16:creationId xmlns:a16="http://schemas.microsoft.com/office/drawing/2014/main" id="{CD045C9D-6B0C-2CF1-167C-6F156FEFEA4B}"/>
              </a:ext>
            </a:extLst>
          </p:cNvPr>
          <p:cNvSpPr>
            <a:spLocks noGrp="1"/>
          </p:cNvSpPr>
          <p:nvPr>
            <p:ph type="title"/>
          </p:nvPr>
        </p:nvSpPr>
        <p:spPr/>
        <p:txBody>
          <a:bodyPr/>
          <a:lstStyle/>
          <a:p>
            <a:endParaRPr lang="sv-SE"/>
          </a:p>
        </p:txBody>
      </p:sp>
      <p:sp>
        <p:nvSpPr>
          <p:cNvPr id="5" name="textruta 4">
            <a:extLst>
              <a:ext uri="{FF2B5EF4-FFF2-40B4-BE49-F238E27FC236}">
                <a16:creationId xmlns:a16="http://schemas.microsoft.com/office/drawing/2014/main" id="{BB7C8472-E21C-7A73-5ED0-6D5DC0B35CBE}"/>
              </a:ext>
            </a:extLst>
          </p:cNvPr>
          <p:cNvSpPr txBox="1"/>
          <p:nvPr/>
        </p:nvSpPr>
        <p:spPr>
          <a:xfrm>
            <a:off x="3387952" y="3746757"/>
            <a:ext cx="1645078" cy="553998"/>
          </a:xfrm>
          <a:prstGeom prst="rect">
            <a:avLst/>
          </a:prstGeom>
          <a:solidFill>
            <a:schemeClr val="bg1"/>
          </a:solidFill>
          <a:ln w="38100">
            <a:noFill/>
          </a:ln>
          <a:effectLst>
            <a:outerShdw blurRad="50800" dist="38100" dir="2700000" algn="tl" rotWithShape="0">
              <a:prstClr val="black">
                <a:alpha val="40000"/>
              </a:prstClr>
            </a:outerShdw>
          </a:effectLst>
        </p:spPr>
        <p:txBody>
          <a:bodyPr wrap="square" rtlCol="0">
            <a:spAutoFit/>
          </a:bodyPr>
          <a:lstStyle/>
          <a:p>
            <a:r>
              <a:rPr lang="en-GB" sz="1500" dirty="0" err="1"/>
              <a:t>Randomiserade</a:t>
            </a:r>
            <a:r>
              <a:rPr lang="en-GB" sz="1500" dirty="0"/>
              <a:t>: 60</a:t>
            </a:r>
          </a:p>
        </p:txBody>
      </p:sp>
      <p:sp>
        <p:nvSpPr>
          <p:cNvPr id="6" name="textruta 5">
            <a:extLst>
              <a:ext uri="{FF2B5EF4-FFF2-40B4-BE49-F238E27FC236}">
                <a16:creationId xmlns:a16="http://schemas.microsoft.com/office/drawing/2014/main" id="{C6F514CA-C090-693C-87EF-4EF45511F1E4}"/>
              </a:ext>
            </a:extLst>
          </p:cNvPr>
          <p:cNvSpPr txBox="1"/>
          <p:nvPr/>
        </p:nvSpPr>
        <p:spPr>
          <a:xfrm>
            <a:off x="3316545" y="2449242"/>
            <a:ext cx="1336853" cy="553998"/>
          </a:xfrm>
          <a:prstGeom prst="rect">
            <a:avLst/>
          </a:prstGeom>
          <a:solidFill>
            <a:schemeClr val="bg1"/>
          </a:solidFill>
          <a:ln w="38100">
            <a:noFill/>
          </a:ln>
          <a:effectLst>
            <a:outerShdw blurRad="50800" dist="38100" dir="2700000" algn="tl" rotWithShape="0">
              <a:prstClr val="black">
                <a:alpha val="40000"/>
              </a:prstClr>
            </a:outerShdw>
          </a:effectLst>
        </p:spPr>
        <p:txBody>
          <a:bodyPr wrap="square" rtlCol="0">
            <a:spAutoFit/>
          </a:bodyPr>
          <a:lstStyle/>
          <a:p>
            <a:r>
              <a:rPr lang="en-GB" sz="1500" dirty="0" err="1"/>
              <a:t>Screenade</a:t>
            </a:r>
            <a:r>
              <a:rPr lang="en-GB" sz="1500" dirty="0"/>
              <a:t>: 136</a:t>
            </a:r>
          </a:p>
        </p:txBody>
      </p:sp>
      <p:sp>
        <p:nvSpPr>
          <p:cNvPr id="7" name="textruta 6">
            <a:extLst>
              <a:ext uri="{FF2B5EF4-FFF2-40B4-BE49-F238E27FC236}">
                <a16:creationId xmlns:a16="http://schemas.microsoft.com/office/drawing/2014/main" id="{511D2CAF-EFDE-87E5-551A-8D2F6CE3F25F}"/>
              </a:ext>
            </a:extLst>
          </p:cNvPr>
          <p:cNvSpPr txBox="1"/>
          <p:nvPr/>
        </p:nvSpPr>
        <p:spPr>
          <a:xfrm>
            <a:off x="7996148" y="1608339"/>
            <a:ext cx="821861" cy="553998"/>
          </a:xfrm>
          <a:prstGeom prst="rect">
            <a:avLst/>
          </a:prstGeom>
          <a:solidFill>
            <a:schemeClr val="bg1"/>
          </a:solidFill>
          <a:ln w="38100">
            <a:noFill/>
          </a:ln>
          <a:effectLst>
            <a:outerShdw blurRad="50800" dist="38100" dir="2700000" algn="tl" rotWithShape="0">
              <a:prstClr val="black">
                <a:alpha val="40000"/>
              </a:prstClr>
            </a:outerShdw>
          </a:effectLst>
        </p:spPr>
        <p:txBody>
          <a:bodyPr wrap="square" rtlCol="0">
            <a:spAutoFit/>
          </a:bodyPr>
          <a:lstStyle/>
          <a:p>
            <a:r>
              <a:rPr lang="en-GB" sz="1500" dirty="0" err="1"/>
              <a:t>Mål</a:t>
            </a:r>
            <a:r>
              <a:rPr lang="en-GB" sz="1500" dirty="0"/>
              <a:t>: 202</a:t>
            </a:r>
          </a:p>
        </p:txBody>
      </p:sp>
    </p:spTree>
    <p:extLst>
      <p:ext uri="{BB962C8B-B14F-4D97-AF65-F5344CB8AC3E}">
        <p14:creationId xmlns:p14="http://schemas.microsoft.com/office/powerpoint/2010/main" val="25175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093296"/>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5D397570-1227-2441-944D-0D0DE37D293A}"/>
              </a:ext>
            </a:extLst>
          </p:cNvPr>
          <p:cNvSpPr txBox="1"/>
          <p:nvPr/>
        </p:nvSpPr>
        <p:spPr>
          <a:xfrm>
            <a:off x="1420117" y="497583"/>
            <a:ext cx="4791696" cy="769441"/>
          </a:xfrm>
          <a:prstGeom prst="rect">
            <a:avLst/>
          </a:prstGeom>
          <a:noFill/>
        </p:spPr>
        <p:txBody>
          <a:bodyPr wrap="none" rtlCol="0">
            <a:spAutoFit/>
          </a:bodyPr>
          <a:lstStyle/>
          <a:p>
            <a:r>
              <a:rPr lang="sv-SE" sz="4400" dirty="0">
                <a:solidFill>
                  <a:schemeClr val="tx2"/>
                </a:solidFill>
              </a:rPr>
              <a:t>Bakgrund och vision</a:t>
            </a:r>
          </a:p>
        </p:txBody>
      </p:sp>
      <p:sp>
        <p:nvSpPr>
          <p:cNvPr id="4" name="textruta 3">
            <a:extLst>
              <a:ext uri="{FF2B5EF4-FFF2-40B4-BE49-F238E27FC236}">
                <a16:creationId xmlns:a16="http://schemas.microsoft.com/office/drawing/2014/main" id="{3B33AC3B-31EB-854A-8C05-B9278310DA4E}"/>
              </a:ext>
            </a:extLst>
          </p:cNvPr>
          <p:cNvSpPr txBox="1"/>
          <p:nvPr/>
        </p:nvSpPr>
        <p:spPr>
          <a:xfrm>
            <a:off x="179512" y="1700808"/>
            <a:ext cx="8757462" cy="4955203"/>
          </a:xfrm>
          <a:prstGeom prst="rect">
            <a:avLst/>
          </a:prstGeom>
          <a:noFill/>
        </p:spPr>
        <p:txBody>
          <a:bodyPr wrap="none" rtlCol="0">
            <a:spAutoFit/>
          </a:bodyPr>
          <a:lstStyle/>
          <a:p>
            <a:r>
              <a:rPr lang="sv-SE" sz="2800" dirty="0"/>
              <a:t>Registrering av implantat har diskuterats sen 2010</a:t>
            </a:r>
          </a:p>
          <a:p>
            <a:endParaRPr lang="sv-SE" sz="2800" dirty="0"/>
          </a:p>
          <a:p>
            <a:r>
              <a:rPr lang="sv-SE" sz="2800" dirty="0"/>
              <a:t>Omöjligt om egen produktkatalog krävs</a:t>
            </a:r>
          </a:p>
          <a:p>
            <a:endParaRPr lang="sv-SE" sz="2800" dirty="0"/>
          </a:p>
          <a:p>
            <a:endParaRPr lang="sv-SE" sz="2800" dirty="0"/>
          </a:p>
          <a:p>
            <a:r>
              <a:rPr lang="sv-SE" sz="2800" dirty="0"/>
              <a:t>Kanske också mindre viktigt för resultat efter frakturkirurgi </a:t>
            </a:r>
          </a:p>
          <a:p>
            <a:endParaRPr lang="sv-SE" sz="2800" dirty="0"/>
          </a:p>
          <a:p>
            <a:r>
              <a:rPr lang="sv-SE" sz="2800" dirty="0"/>
              <a:t>men, ortopediska implantat är många, kostar mycket och </a:t>
            </a:r>
          </a:p>
          <a:p>
            <a:r>
              <a:rPr lang="sv-SE" sz="2800" dirty="0"/>
              <a:t>alla kanske inte är likvärdiga</a:t>
            </a:r>
          </a:p>
          <a:p>
            <a:endParaRPr lang="sv-SE" sz="2800" dirty="0"/>
          </a:p>
          <a:p>
            <a:endParaRPr lang="sv-SE" dirty="0"/>
          </a:p>
          <a:p>
            <a:endParaRPr lang="sv-SE"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620688"/>
            <a:ext cx="8229600" cy="1143000"/>
          </a:xfrm>
        </p:spPr>
        <p:txBody>
          <a:bodyPr/>
          <a:lstStyle/>
          <a:p>
            <a:r>
              <a:rPr lang="sv-SE" dirty="0">
                <a:solidFill>
                  <a:srgbClr val="000090"/>
                </a:solidFill>
              </a:rPr>
              <a:t>Sundkvist</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5A948D55-D747-8388-DBE9-F398713CD805}"/>
              </a:ext>
            </a:extLst>
          </p:cNvPr>
          <p:cNvSpPr txBox="1"/>
          <p:nvPr/>
        </p:nvSpPr>
        <p:spPr>
          <a:xfrm>
            <a:off x="899592" y="2420888"/>
            <a:ext cx="5846152" cy="646331"/>
          </a:xfrm>
          <a:prstGeom prst="rect">
            <a:avLst/>
          </a:prstGeom>
          <a:noFill/>
        </p:spPr>
        <p:txBody>
          <a:bodyPr wrap="none" rtlCol="0">
            <a:spAutoFit/>
          </a:bodyPr>
          <a:lstStyle/>
          <a:p>
            <a:r>
              <a:rPr lang="sv-SE" dirty="0"/>
              <a:t>Denna presentation ligger separat </a:t>
            </a:r>
            <a:r>
              <a:rPr lang="sv-SE" dirty="0" err="1"/>
              <a:t>pga</a:t>
            </a:r>
            <a:r>
              <a:rPr lang="sv-SE" dirty="0"/>
              <a:t> annan bakgrundsfärg </a:t>
            </a:r>
          </a:p>
          <a:p>
            <a:r>
              <a:rPr lang="sv-SE" dirty="0"/>
              <a:t>som gör den inte möjlig att inlemma i denna presentation</a:t>
            </a:r>
          </a:p>
        </p:txBody>
      </p:sp>
    </p:spTree>
    <p:extLst>
      <p:ext uri="{BB962C8B-B14F-4D97-AF65-F5344CB8AC3E}">
        <p14:creationId xmlns:p14="http://schemas.microsoft.com/office/powerpoint/2010/main" val="626501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D705-8ECF-8CA9-A0AD-C45CE3C2CF2F}"/>
              </a:ext>
            </a:extLst>
          </p:cNvPr>
          <p:cNvSpPr>
            <a:spLocks noGrp="1"/>
          </p:cNvSpPr>
          <p:nvPr>
            <p:ph type="ctrTitle"/>
          </p:nvPr>
        </p:nvSpPr>
        <p:spPr/>
        <p:txBody>
          <a:bodyPr/>
          <a:lstStyle/>
          <a:p>
            <a:r>
              <a:rPr lang="sv-SE" dirty="0"/>
              <a:t>NAG Höftfraktur</a:t>
            </a:r>
          </a:p>
        </p:txBody>
      </p:sp>
      <p:sp>
        <p:nvSpPr>
          <p:cNvPr id="3" name="Subtitle 2">
            <a:extLst>
              <a:ext uri="{FF2B5EF4-FFF2-40B4-BE49-F238E27FC236}">
                <a16:creationId xmlns:a16="http://schemas.microsoft.com/office/drawing/2014/main" id="{796DFE86-F1C7-AFF8-DA21-5A4AD05D2DE4}"/>
              </a:ext>
            </a:extLst>
          </p:cNvPr>
          <p:cNvSpPr>
            <a:spLocks noGrp="1"/>
          </p:cNvSpPr>
          <p:nvPr>
            <p:ph type="subTitle" idx="1"/>
          </p:nvPr>
        </p:nvSpPr>
        <p:spPr>
          <a:xfrm>
            <a:off x="1143000" y="3906078"/>
            <a:ext cx="6858000" cy="894522"/>
          </a:xfrm>
        </p:spPr>
        <p:txBody>
          <a:bodyPr>
            <a:normAutofit fontScale="92500" lnSpcReduction="20000"/>
          </a:bodyPr>
          <a:lstStyle/>
          <a:p>
            <a:r>
              <a:rPr lang="sv-SE" dirty="0"/>
              <a:t>…det betyder nya nationella riktlinjer för höftfraktur!</a:t>
            </a:r>
          </a:p>
        </p:txBody>
      </p:sp>
    </p:spTree>
    <p:extLst>
      <p:ext uri="{BB962C8B-B14F-4D97-AF65-F5344CB8AC3E}">
        <p14:creationId xmlns:p14="http://schemas.microsoft.com/office/powerpoint/2010/main" val="194389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31F5A2-4AC6-8C71-DA10-1308B9AA94F2}"/>
              </a:ext>
            </a:extLst>
          </p:cNvPr>
          <p:cNvPicPr>
            <a:picLocks noChangeAspect="1"/>
          </p:cNvPicPr>
          <p:nvPr/>
        </p:nvPicPr>
        <p:blipFill rotWithShape="1">
          <a:blip r:embed="rId2"/>
          <a:srcRect t="8116"/>
          <a:stretch/>
        </p:blipFill>
        <p:spPr>
          <a:xfrm>
            <a:off x="3369365" y="857251"/>
            <a:ext cx="5053962" cy="5376017"/>
          </a:xfrm>
          <a:prstGeom prst="rect">
            <a:avLst/>
          </a:prstGeom>
        </p:spPr>
      </p:pic>
      <p:pic>
        <p:nvPicPr>
          <p:cNvPr id="1026" name="Picture 2" descr="september 2003 calendar by sopeh80 on DeviantArt">
            <a:extLst>
              <a:ext uri="{FF2B5EF4-FFF2-40B4-BE49-F238E27FC236}">
                <a16:creationId xmlns:a16="http://schemas.microsoft.com/office/drawing/2014/main" id="{F89B0DC9-88FF-8B82-B89D-2223CC9E1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56117">
            <a:off x="945710" y="1941554"/>
            <a:ext cx="2153404" cy="311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p:cNvGrpSpPr/>
          <p:nvPr/>
        </p:nvGrpSpPr>
        <p:grpSpPr>
          <a:xfrm>
            <a:off x="2940547" y="2120196"/>
            <a:ext cx="3312144" cy="2730871"/>
            <a:chOff x="3920730" y="1920749"/>
            <a:chExt cx="4416191" cy="3641161"/>
          </a:xfrm>
        </p:grpSpPr>
        <p:sp>
          <p:nvSpPr>
            <p:cNvPr id="16" name="Flödesschema: Koppling 15"/>
            <p:cNvSpPr/>
            <p:nvPr/>
          </p:nvSpPr>
          <p:spPr>
            <a:xfrm>
              <a:off x="4419515" y="2344814"/>
              <a:ext cx="3217096" cy="3217096"/>
            </a:xfrm>
            <a:prstGeom prst="flowChartConnector">
              <a:avLst/>
            </a:prstGeom>
            <a:solidFill>
              <a:schemeClr val="bg1"/>
            </a:solidFill>
            <a:ln w="333375">
              <a:solidFill>
                <a:srgbClr val="377D7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7" name="Ellips 16"/>
            <p:cNvSpPr/>
            <p:nvPr/>
          </p:nvSpPr>
          <p:spPr>
            <a:xfrm>
              <a:off x="5212065" y="1920749"/>
              <a:ext cx="1838036" cy="1246909"/>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8" name="Ellips 17"/>
            <p:cNvSpPr/>
            <p:nvPr/>
          </p:nvSpPr>
          <p:spPr>
            <a:xfrm>
              <a:off x="4002107" y="4264318"/>
              <a:ext cx="1838036" cy="1246909"/>
            </a:xfrm>
            <a:prstGeom prst="ellipse">
              <a:avLst/>
            </a:prstGeom>
            <a:solidFill>
              <a:srgbClr val="0070C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9" name="Ellips 18"/>
            <p:cNvSpPr/>
            <p:nvPr/>
          </p:nvSpPr>
          <p:spPr>
            <a:xfrm>
              <a:off x="6400093" y="4264318"/>
              <a:ext cx="1838036" cy="1246909"/>
            </a:xfrm>
            <a:prstGeom prst="ellipse">
              <a:avLst/>
            </a:prstGeom>
            <a:solidFill>
              <a:srgbClr val="0070C0"/>
            </a:solidFill>
            <a:ln w="15875">
              <a:solidFill>
                <a:schemeClr val="bg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0" name="Ellips 19"/>
            <p:cNvSpPr/>
            <p:nvPr/>
          </p:nvSpPr>
          <p:spPr>
            <a:xfrm>
              <a:off x="4952273" y="3054579"/>
              <a:ext cx="2377258" cy="1612713"/>
            </a:xfrm>
            <a:prstGeom prst="ellipse">
              <a:avLst/>
            </a:prstGeom>
            <a:solidFill>
              <a:srgbClr val="00B0F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1" name="textruta 20"/>
            <p:cNvSpPr txBox="1"/>
            <p:nvPr/>
          </p:nvSpPr>
          <p:spPr>
            <a:xfrm>
              <a:off x="5379027" y="2304032"/>
              <a:ext cx="1523750" cy="400109"/>
            </a:xfrm>
            <a:prstGeom prst="rect">
              <a:avLst/>
            </a:prstGeom>
            <a:noFill/>
          </p:spPr>
          <p:txBody>
            <a:bodyPr wrap="none" rtlCol="0">
              <a:spAutoFit/>
            </a:bodyPr>
            <a:lstStyle/>
            <a:p>
              <a:pPr algn="ctr"/>
              <a:r>
                <a:rPr lang="sv-SE" sz="1350" dirty="0">
                  <a:solidFill>
                    <a:schemeClr val="bg1"/>
                  </a:solidFill>
                </a:rPr>
                <a:t>Kunskapsstöd</a:t>
              </a:r>
            </a:p>
          </p:txBody>
        </p:sp>
        <p:sp>
          <p:nvSpPr>
            <p:cNvPr id="22" name="textruta 21"/>
            <p:cNvSpPr txBox="1"/>
            <p:nvPr/>
          </p:nvSpPr>
          <p:spPr>
            <a:xfrm>
              <a:off x="6400093" y="4426107"/>
              <a:ext cx="1936828" cy="954108"/>
            </a:xfrm>
            <a:prstGeom prst="rect">
              <a:avLst/>
            </a:prstGeom>
            <a:noFill/>
          </p:spPr>
          <p:txBody>
            <a:bodyPr wrap="square" rtlCol="0">
              <a:spAutoFit/>
            </a:bodyPr>
            <a:lstStyle/>
            <a:p>
              <a:pPr algn="ctr"/>
              <a:r>
                <a:rPr lang="sv-SE" sz="1350" dirty="0">
                  <a:solidFill>
                    <a:srgbClr val="FFFFFF"/>
                  </a:solidFill>
                </a:rPr>
                <a:t>Stöd för </a:t>
              </a:r>
            </a:p>
            <a:p>
              <a:pPr algn="ctr"/>
              <a:r>
                <a:rPr lang="sv-SE" sz="1350" dirty="0">
                  <a:solidFill>
                    <a:srgbClr val="FFFFFF"/>
                  </a:solidFill>
                </a:rPr>
                <a:t>utveckling och ledarskap</a:t>
              </a:r>
            </a:p>
          </p:txBody>
        </p:sp>
        <p:sp>
          <p:nvSpPr>
            <p:cNvPr id="23" name="textruta 22"/>
            <p:cNvSpPr txBox="1"/>
            <p:nvPr/>
          </p:nvSpPr>
          <p:spPr>
            <a:xfrm>
              <a:off x="3920730" y="4264451"/>
              <a:ext cx="1949424" cy="1169551"/>
            </a:xfrm>
            <a:prstGeom prst="rect">
              <a:avLst/>
            </a:prstGeom>
            <a:noFill/>
          </p:spPr>
          <p:txBody>
            <a:bodyPr wrap="none" rtlCol="0">
              <a:spAutoFit/>
            </a:bodyPr>
            <a:lstStyle/>
            <a:p>
              <a:pPr algn="ctr"/>
              <a:r>
                <a:rPr lang="sv-SE" sz="1275" dirty="0">
                  <a:solidFill>
                    <a:schemeClr val="bg1"/>
                  </a:solidFill>
                </a:rPr>
                <a:t>Stöd för </a:t>
              </a:r>
            </a:p>
            <a:p>
              <a:pPr algn="ctr"/>
              <a:r>
                <a:rPr lang="sv-SE" sz="1275" dirty="0">
                  <a:solidFill>
                    <a:schemeClr val="bg1"/>
                  </a:solidFill>
                </a:rPr>
                <a:t>uppföljning, </a:t>
              </a:r>
            </a:p>
            <a:p>
              <a:pPr algn="ctr"/>
              <a:r>
                <a:rPr lang="sv-SE" sz="1275" dirty="0">
                  <a:solidFill>
                    <a:schemeClr val="bg1"/>
                  </a:solidFill>
                </a:rPr>
                <a:t>Öppna jämförelser </a:t>
              </a:r>
            </a:p>
            <a:p>
              <a:pPr algn="ctr"/>
              <a:r>
                <a:rPr lang="sv-SE" sz="1275" dirty="0">
                  <a:solidFill>
                    <a:schemeClr val="bg1"/>
                  </a:solidFill>
                </a:rPr>
                <a:t>och analys</a:t>
              </a:r>
            </a:p>
          </p:txBody>
        </p:sp>
        <p:sp>
          <p:nvSpPr>
            <p:cNvPr id="24" name="textruta 23"/>
            <p:cNvSpPr txBox="1"/>
            <p:nvPr/>
          </p:nvSpPr>
          <p:spPr>
            <a:xfrm>
              <a:off x="5149831" y="3369908"/>
              <a:ext cx="1962504" cy="954108"/>
            </a:xfrm>
            <a:prstGeom prst="rect">
              <a:avLst/>
            </a:prstGeom>
            <a:noFill/>
          </p:spPr>
          <p:txBody>
            <a:bodyPr wrap="none" rtlCol="0">
              <a:spAutoFit/>
            </a:bodyPr>
            <a:lstStyle/>
            <a:p>
              <a:pPr algn="ctr"/>
              <a:r>
                <a:rPr lang="sv-SE" sz="1350" dirty="0">
                  <a:solidFill>
                    <a:schemeClr val="bg1"/>
                  </a:solidFill>
                </a:rPr>
                <a:t>En sammanhållen </a:t>
              </a:r>
            </a:p>
            <a:p>
              <a:pPr algn="ctr"/>
              <a:r>
                <a:rPr lang="sv-SE" sz="1350" dirty="0">
                  <a:solidFill>
                    <a:schemeClr val="bg1"/>
                  </a:solidFill>
                </a:rPr>
                <a:t>struktur för </a:t>
              </a:r>
            </a:p>
            <a:p>
              <a:pPr algn="ctr"/>
              <a:r>
                <a:rPr lang="sv-SE" sz="1350" dirty="0">
                  <a:solidFill>
                    <a:schemeClr val="bg1"/>
                  </a:solidFill>
                </a:rPr>
                <a:t>kunskapsstyrning</a:t>
              </a:r>
            </a:p>
          </p:txBody>
        </p:sp>
      </p:grpSp>
      <p:pic>
        <p:nvPicPr>
          <p:cNvPr id="5" name="Picture 4">
            <a:extLst>
              <a:ext uri="{FF2B5EF4-FFF2-40B4-BE49-F238E27FC236}">
                <a16:creationId xmlns:a16="http://schemas.microsoft.com/office/drawing/2014/main" id="{EA7A7625-D81E-C947-DFBB-B61E204006D5}"/>
              </a:ext>
            </a:extLst>
          </p:cNvPr>
          <p:cNvPicPr>
            <a:picLocks noChangeAspect="1"/>
          </p:cNvPicPr>
          <p:nvPr/>
        </p:nvPicPr>
        <p:blipFill>
          <a:blip r:embed="rId3"/>
          <a:stretch>
            <a:fillRect/>
          </a:stretch>
        </p:blipFill>
        <p:spPr>
          <a:xfrm>
            <a:off x="457200" y="502072"/>
            <a:ext cx="8277771" cy="5498105"/>
          </a:xfrm>
          <a:prstGeom prst="rect">
            <a:avLst/>
          </a:prstGeom>
        </p:spPr>
      </p:pic>
    </p:spTree>
    <p:extLst>
      <p:ext uri="{BB962C8B-B14F-4D97-AF65-F5344CB8AC3E}">
        <p14:creationId xmlns:p14="http://schemas.microsoft.com/office/powerpoint/2010/main" val="6550120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1131094"/>
            <a:ext cx="7886700" cy="855218"/>
          </a:xfrm>
        </p:spPr>
        <p:txBody>
          <a:bodyPr>
            <a:normAutofit fontScale="90000"/>
          </a:bodyPr>
          <a:lstStyle/>
          <a:p>
            <a:r>
              <a:rPr lang="sv-SE" b="1" dirty="0">
                <a:solidFill>
                  <a:srgbClr val="3B807D"/>
                </a:solidFill>
              </a:rPr>
              <a:t>Processen att ta fram ett vårdprogram</a:t>
            </a:r>
          </a:p>
        </p:txBody>
      </p:sp>
      <p:graphicFrame>
        <p:nvGraphicFramePr>
          <p:cNvPr id="3" name="Diagram 2"/>
          <p:cNvGraphicFramePr/>
          <p:nvPr/>
        </p:nvGraphicFramePr>
        <p:xfrm>
          <a:off x="229333" y="1765300"/>
          <a:ext cx="8685335" cy="3832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Nedåtpil 4"/>
          <p:cNvSpPr/>
          <p:nvPr/>
        </p:nvSpPr>
        <p:spPr>
          <a:xfrm rot="10800000">
            <a:off x="8274310" y="2861896"/>
            <a:ext cx="237392" cy="211016"/>
          </a:xfrm>
          <a:prstGeom prst="downArrow">
            <a:avLst/>
          </a:prstGeom>
          <a:solidFill>
            <a:srgbClr val="BFD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sv-SE" sz="1425">
              <a:solidFill>
                <a:srgbClr val="5B9BD5">
                  <a:lumMod val="40000"/>
                  <a:lumOff val="60000"/>
                </a:srgbClr>
              </a:solidFill>
              <a:latin typeface="Calibri" panose="020F0502020204030204"/>
            </a:endParaRPr>
          </a:p>
        </p:txBody>
      </p:sp>
      <p:sp>
        <p:nvSpPr>
          <p:cNvPr id="6" name="Ellips 5"/>
          <p:cNvSpPr/>
          <p:nvPr/>
        </p:nvSpPr>
        <p:spPr>
          <a:xfrm>
            <a:off x="167054" y="1882832"/>
            <a:ext cx="1371599" cy="847180"/>
          </a:xfrm>
          <a:prstGeom prst="ellipse">
            <a:avLst/>
          </a:prstGeom>
          <a:solidFill>
            <a:srgbClr val="377D7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defRPr/>
            </a:pPr>
            <a:r>
              <a:rPr lang="sv-SE" sz="1350" b="1" dirty="0">
                <a:solidFill>
                  <a:prstClr val="black"/>
                </a:solidFill>
                <a:latin typeface="Calibri" panose="020F0502020204030204"/>
              </a:rPr>
              <a:t>Identifierat behov</a:t>
            </a:r>
          </a:p>
        </p:txBody>
      </p:sp>
      <p:sp>
        <p:nvSpPr>
          <p:cNvPr id="7" name="textruta 6"/>
          <p:cNvSpPr txBox="1"/>
          <p:nvPr/>
        </p:nvSpPr>
        <p:spPr>
          <a:xfrm>
            <a:off x="167054" y="3993529"/>
            <a:ext cx="984739" cy="1061829"/>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Befintliga kunskapsstöd ex. riktlinjer, vårdprogram</a:t>
            </a:r>
          </a:p>
          <a:p>
            <a:pPr defTabSz="685800" fontAlgn="base">
              <a:spcBef>
                <a:spcPct val="0"/>
              </a:spcBef>
              <a:spcAft>
                <a:spcPct val="0"/>
              </a:spcAft>
              <a:defRPr/>
            </a:pPr>
            <a:endParaRPr lang="sv-SE" sz="1050" dirty="0">
              <a:solidFill>
                <a:prstClr val="black"/>
              </a:solidFill>
              <a:latin typeface="Arial" charset="0"/>
              <a:cs typeface="Arial" charset="0"/>
            </a:endParaRPr>
          </a:p>
        </p:txBody>
      </p:sp>
      <p:sp>
        <p:nvSpPr>
          <p:cNvPr id="8" name="textruta 7"/>
          <p:cNvSpPr txBox="1"/>
          <p:nvPr/>
        </p:nvSpPr>
        <p:spPr>
          <a:xfrm>
            <a:off x="1372333" y="3993529"/>
            <a:ext cx="984739" cy="1061829"/>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Värdera kvalitén enligt </a:t>
            </a:r>
            <a:r>
              <a:rPr lang="sv-SE" sz="1050" dirty="0" err="1">
                <a:solidFill>
                  <a:prstClr val="black"/>
                </a:solidFill>
                <a:latin typeface="Arial" charset="0"/>
                <a:cs typeface="Arial" charset="0"/>
              </a:rPr>
              <a:t>Agree</a:t>
            </a:r>
            <a:r>
              <a:rPr lang="sv-SE" sz="1050" dirty="0">
                <a:solidFill>
                  <a:prstClr val="black"/>
                </a:solidFill>
                <a:latin typeface="Arial" charset="0"/>
                <a:cs typeface="Arial" charset="0"/>
              </a:rPr>
              <a:t> II – validerat bedömnings-instrument</a:t>
            </a:r>
          </a:p>
        </p:txBody>
      </p:sp>
      <p:sp>
        <p:nvSpPr>
          <p:cNvPr id="9" name="textruta 8"/>
          <p:cNvSpPr txBox="1"/>
          <p:nvPr/>
        </p:nvSpPr>
        <p:spPr>
          <a:xfrm>
            <a:off x="2577612" y="3993528"/>
            <a:ext cx="984739" cy="577081"/>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Sammanställ transparent – enligt mall</a:t>
            </a:r>
          </a:p>
        </p:txBody>
      </p:sp>
      <p:sp>
        <p:nvSpPr>
          <p:cNvPr id="10" name="textruta 9"/>
          <p:cNvSpPr txBox="1"/>
          <p:nvPr/>
        </p:nvSpPr>
        <p:spPr>
          <a:xfrm>
            <a:off x="4106007" y="3990953"/>
            <a:ext cx="1090247" cy="900246"/>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Remiss till intressenter – innehåll och genomförbarhet</a:t>
            </a:r>
          </a:p>
        </p:txBody>
      </p:sp>
      <p:sp>
        <p:nvSpPr>
          <p:cNvPr id="11" name="textruta 10"/>
          <p:cNvSpPr txBox="1"/>
          <p:nvPr/>
        </p:nvSpPr>
        <p:spPr>
          <a:xfrm>
            <a:off x="5293702" y="3993528"/>
            <a:ext cx="1090247" cy="577081"/>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Revidera och granska språk och form</a:t>
            </a:r>
          </a:p>
        </p:txBody>
      </p:sp>
      <p:sp>
        <p:nvSpPr>
          <p:cNvPr id="12" name="textruta 11"/>
          <p:cNvSpPr txBox="1"/>
          <p:nvPr/>
        </p:nvSpPr>
        <p:spPr>
          <a:xfrm>
            <a:off x="6832356" y="3990953"/>
            <a:ext cx="1090247" cy="253916"/>
          </a:xfrm>
          <a:prstGeom prst="rect">
            <a:avLst/>
          </a:prstGeom>
          <a:noFill/>
        </p:spPr>
        <p:txBody>
          <a:bodyPr wrap="square" rtlCol="0">
            <a:spAutoFit/>
          </a:bodyPr>
          <a:lstStyle/>
          <a:p>
            <a:pPr defTabSz="685800" fontAlgn="base">
              <a:spcBef>
                <a:spcPct val="0"/>
              </a:spcBef>
              <a:spcAft>
                <a:spcPct val="0"/>
              </a:spcAft>
              <a:defRPr/>
            </a:pPr>
            <a:r>
              <a:rPr lang="sv-SE" sz="1050" dirty="0">
                <a:solidFill>
                  <a:prstClr val="black"/>
                </a:solidFill>
                <a:latin typeface="Arial" charset="0"/>
                <a:cs typeface="Arial" charset="0"/>
              </a:rPr>
              <a:t>NPO beslutar</a:t>
            </a:r>
          </a:p>
        </p:txBody>
      </p:sp>
      <p:sp>
        <p:nvSpPr>
          <p:cNvPr id="13" name="Ellips 12"/>
          <p:cNvSpPr/>
          <p:nvPr/>
        </p:nvSpPr>
        <p:spPr>
          <a:xfrm>
            <a:off x="7857521" y="2050902"/>
            <a:ext cx="1070773" cy="676259"/>
          </a:xfrm>
          <a:prstGeom prst="ellipse">
            <a:avLst/>
          </a:prstGeom>
          <a:solidFill>
            <a:srgbClr val="377D7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defRPr/>
            </a:pPr>
            <a:r>
              <a:rPr lang="sv-SE" sz="1350" b="1" dirty="0">
                <a:solidFill>
                  <a:prstClr val="black"/>
                </a:solidFill>
                <a:latin typeface="Calibri" panose="020F0502020204030204"/>
              </a:rPr>
              <a:t>Förvalta</a:t>
            </a:r>
          </a:p>
        </p:txBody>
      </p:sp>
      <p:sp>
        <p:nvSpPr>
          <p:cNvPr id="14" name="Nedåtpil 4"/>
          <p:cNvSpPr/>
          <p:nvPr/>
        </p:nvSpPr>
        <p:spPr>
          <a:xfrm>
            <a:off x="611065" y="2876567"/>
            <a:ext cx="237392" cy="211016"/>
          </a:xfrm>
          <a:prstGeom prst="downArrow">
            <a:avLst/>
          </a:prstGeom>
          <a:solidFill>
            <a:srgbClr val="BFD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sv-SE" sz="1425">
              <a:solidFill>
                <a:srgbClr val="5B9BD5">
                  <a:lumMod val="40000"/>
                  <a:lumOff val="60000"/>
                </a:srgbClr>
              </a:solidFill>
              <a:latin typeface="Calibri" panose="020F0502020204030204"/>
            </a:endParaRPr>
          </a:p>
        </p:txBody>
      </p:sp>
    </p:spTree>
    <p:extLst>
      <p:ext uri="{BB962C8B-B14F-4D97-AF65-F5344CB8AC3E}">
        <p14:creationId xmlns:p14="http://schemas.microsoft.com/office/powerpoint/2010/main" val="37181111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7F001A8-D30C-4964-A46B-A8016B7961E4}"/>
              </a:ext>
            </a:extLst>
          </p:cNvPr>
          <p:cNvPicPr>
            <a:picLocks noChangeAspect="1"/>
          </p:cNvPicPr>
          <p:nvPr/>
        </p:nvPicPr>
        <p:blipFill>
          <a:blip r:embed="rId2"/>
          <a:stretch>
            <a:fillRect/>
          </a:stretch>
        </p:blipFill>
        <p:spPr>
          <a:xfrm>
            <a:off x="1322918" y="918210"/>
            <a:ext cx="6330533" cy="4892040"/>
          </a:xfrm>
          <a:prstGeom prst="rect">
            <a:avLst/>
          </a:prstGeom>
        </p:spPr>
      </p:pic>
    </p:spTree>
    <p:extLst>
      <p:ext uri="{BB962C8B-B14F-4D97-AF65-F5344CB8AC3E}">
        <p14:creationId xmlns:p14="http://schemas.microsoft.com/office/powerpoint/2010/main" val="38417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7287D5D5-9AE6-4280-9E6E-885E8341D809}"/>
              </a:ext>
            </a:extLst>
          </p:cNvPr>
          <p:cNvSpPr/>
          <p:nvPr/>
        </p:nvSpPr>
        <p:spPr>
          <a:xfrm>
            <a:off x="421481" y="4850606"/>
            <a:ext cx="8393102"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 name="Lightning Bolt 4">
            <a:extLst>
              <a:ext uri="{FF2B5EF4-FFF2-40B4-BE49-F238E27FC236}">
                <a16:creationId xmlns:a16="http://schemas.microsoft.com/office/drawing/2014/main" id="{21232EAD-3877-429E-A9DB-3321777FCC50}"/>
              </a:ext>
            </a:extLst>
          </p:cNvPr>
          <p:cNvSpPr/>
          <p:nvPr/>
        </p:nvSpPr>
        <p:spPr>
          <a:xfrm>
            <a:off x="63489" y="4575571"/>
            <a:ext cx="257175" cy="392906"/>
          </a:xfrm>
          <a:prstGeom prst="lightningBol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 name="TextBox 5">
            <a:extLst>
              <a:ext uri="{FF2B5EF4-FFF2-40B4-BE49-F238E27FC236}">
                <a16:creationId xmlns:a16="http://schemas.microsoft.com/office/drawing/2014/main" id="{0B9ACA36-0D3D-4CB9-8DFE-06CFDD94BCF0}"/>
              </a:ext>
            </a:extLst>
          </p:cNvPr>
          <p:cNvSpPr txBox="1"/>
          <p:nvPr/>
        </p:nvSpPr>
        <p:spPr>
          <a:xfrm>
            <a:off x="206107" y="3354270"/>
            <a:ext cx="1508648" cy="276999"/>
          </a:xfrm>
          <a:prstGeom prst="rect">
            <a:avLst/>
          </a:prstGeom>
          <a:noFill/>
          <a:ln w="28575">
            <a:solidFill>
              <a:schemeClr val="tx1"/>
            </a:solidFill>
          </a:ln>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Begränsningsbeslut</a:t>
            </a:r>
            <a:endParaRPr lang="sv-SE" sz="1200" dirty="0"/>
          </a:p>
        </p:txBody>
      </p:sp>
      <p:sp>
        <p:nvSpPr>
          <p:cNvPr id="7" name="TextBox 6">
            <a:extLst>
              <a:ext uri="{FF2B5EF4-FFF2-40B4-BE49-F238E27FC236}">
                <a16:creationId xmlns:a16="http://schemas.microsoft.com/office/drawing/2014/main" id="{2D6121FD-34A3-4A1D-979E-7D7542FECAFD}"/>
              </a:ext>
            </a:extLst>
          </p:cNvPr>
          <p:cNvSpPr txBox="1"/>
          <p:nvPr/>
        </p:nvSpPr>
        <p:spPr>
          <a:xfrm>
            <a:off x="2152092" y="2478704"/>
            <a:ext cx="921544" cy="646331"/>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Hygien / </a:t>
            </a:r>
            <a:r>
              <a:rPr lang="sv-SE" sz="1200" dirty="0" err="1">
                <a:solidFill>
                  <a:srgbClr val="212121"/>
                </a:solidFill>
                <a:latin typeface="Segoe UI" panose="020B0502040204020203" pitchFamily="34" charset="0"/>
                <a:ea typeface="Times New Roman" panose="02020603050405020304" pitchFamily="18" charset="0"/>
              </a:rPr>
              <a:t>preop</a:t>
            </a:r>
            <a:r>
              <a:rPr lang="sv-SE" sz="1200" dirty="0">
                <a:solidFill>
                  <a:srgbClr val="212121"/>
                </a:solidFill>
                <a:latin typeface="Segoe UI" panose="020B0502040204020203" pitchFamily="34" charset="0"/>
                <a:ea typeface="Times New Roman" panose="02020603050405020304" pitchFamily="18" charset="0"/>
              </a:rPr>
              <a:t> tvätt</a:t>
            </a:r>
            <a:endParaRPr lang="sv-SE" sz="1200" dirty="0"/>
          </a:p>
        </p:txBody>
      </p:sp>
      <p:sp>
        <p:nvSpPr>
          <p:cNvPr id="8" name="TextBox 7">
            <a:extLst>
              <a:ext uri="{FF2B5EF4-FFF2-40B4-BE49-F238E27FC236}">
                <a16:creationId xmlns:a16="http://schemas.microsoft.com/office/drawing/2014/main" id="{6F99D8DC-E5F5-4C9F-92FA-CD4B30B458F4}"/>
              </a:ext>
            </a:extLst>
          </p:cNvPr>
          <p:cNvSpPr txBox="1"/>
          <p:nvPr/>
        </p:nvSpPr>
        <p:spPr>
          <a:xfrm>
            <a:off x="3067544" y="2627290"/>
            <a:ext cx="1312801"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Andningsvård</a:t>
            </a:r>
            <a:endParaRPr lang="sv-SE" sz="1200" dirty="0"/>
          </a:p>
        </p:txBody>
      </p:sp>
      <p:sp>
        <p:nvSpPr>
          <p:cNvPr id="9" name="TextBox 8">
            <a:extLst>
              <a:ext uri="{FF2B5EF4-FFF2-40B4-BE49-F238E27FC236}">
                <a16:creationId xmlns:a16="http://schemas.microsoft.com/office/drawing/2014/main" id="{986BB2ED-A60B-4170-865E-F9EA72512120}"/>
              </a:ext>
            </a:extLst>
          </p:cNvPr>
          <p:cNvSpPr txBox="1"/>
          <p:nvPr/>
        </p:nvSpPr>
        <p:spPr>
          <a:xfrm>
            <a:off x="3771178" y="3168535"/>
            <a:ext cx="921544" cy="276999"/>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Sårvård</a:t>
            </a:r>
          </a:p>
        </p:txBody>
      </p:sp>
      <p:sp>
        <p:nvSpPr>
          <p:cNvPr id="11" name="TextBox 10">
            <a:extLst>
              <a:ext uri="{FF2B5EF4-FFF2-40B4-BE49-F238E27FC236}">
                <a16:creationId xmlns:a16="http://schemas.microsoft.com/office/drawing/2014/main" id="{82A685C2-5464-4419-A32B-E1E0AAE1F83D}"/>
              </a:ext>
            </a:extLst>
          </p:cNvPr>
          <p:cNvSpPr txBox="1"/>
          <p:nvPr/>
        </p:nvSpPr>
        <p:spPr>
          <a:xfrm>
            <a:off x="878682" y="5079206"/>
            <a:ext cx="921544" cy="230832"/>
          </a:xfrm>
          <a:prstGeom prst="rect">
            <a:avLst/>
          </a:prstGeom>
          <a:noFill/>
        </p:spPr>
        <p:txBody>
          <a:bodyPr wrap="square" rtlCol="0">
            <a:spAutoFit/>
          </a:bodyPr>
          <a:lstStyle/>
          <a:p>
            <a:r>
              <a:rPr lang="sv-SE" sz="900" dirty="0"/>
              <a:t>a</a:t>
            </a:r>
          </a:p>
        </p:txBody>
      </p:sp>
      <p:sp>
        <p:nvSpPr>
          <p:cNvPr id="12" name="TextBox 11">
            <a:extLst>
              <a:ext uri="{FF2B5EF4-FFF2-40B4-BE49-F238E27FC236}">
                <a16:creationId xmlns:a16="http://schemas.microsoft.com/office/drawing/2014/main" id="{C137C1BB-44D9-434A-ABDB-2D19C0150022}"/>
              </a:ext>
            </a:extLst>
          </p:cNvPr>
          <p:cNvSpPr txBox="1"/>
          <p:nvPr/>
        </p:nvSpPr>
        <p:spPr>
          <a:xfrm rot="16200000">
            <a:off x="102873" y="5220965"/>
            <a:ext cx="921544" cy="507831"/>
          </a:xfrm>
          <a:prstGeom prst="rect">
            <a:avLst/>
          </a:prstGeom>
          <a:noFill/>
        </p:spPr>
        <p:txBody>
          <a:bodyPr wrap="square" rtlCol="0">
            <a:spAutoFit/>
          </a:bodyPr>
          <a:lstStyle/>
          <a:p>
            <a:r>
              <a:rPr lang="sv-SE" sz="1350" dirty="0">
                <a:solidFill>
                  <a:srgbClr val="212121"/>
                </a:solidFill>
                <a:latin typeface="Segoe UI" panose="020B0502040204020203" pitchFamily="34" charset="0"/>
                <a:ea typeface="Times New Roman" panose="02020603050405020304" pitchFamily="18" charset="0"/>
              </a:rPr>
              <a:t>Ambulans</a:t>
            </a:r>
            <a:endParaRPr lang="sv-SE" sz="1350" dirty="0"/>
          </a:p>
        </p:txBody>
      </p:sp>
      <p:sp>
        <p:nvSpPr>
          <p:cNvPr id="13" name="TextBox 12">
            <a:extLst>
              <a:ext uri="{FF2B5EF4-FFF2-40B4-BE49-F238E27FC236}">
                <a16:creationId xmlns:a16="http://schemas.microsoft.com/office/drawing/2014/main" id="{B4214861-27A6-421B-AFA5-7E60C5E6E781}"/>
              </a:ext>
            </a:extLst>
          </p:cNvPr>
          <p:cNvSpPr txBox="1"/>
          <p:nvPr/>
        </p:nvSpPr>
        <p:spPr>
          <a:xfrm>
            <a:off x="3910822" y="1529345"/>
            <a:ext cx="2855267" cy="623248"/>
          </a:xfrm>
          <a:prstGeom prst="rect">
            <a:avLst/>
          </a:prstGeom>
          <a:noFill/>
        </p:spPr>
        <p:txBody>
          <a:bodyPr wrap="square" rtlCol="0">
            <a:spAutoFit/>
          </a:bodyPr>
          <a:lstStyle/>
          <a:p>
            <a:r>
              <a:rPr lang="sv-SE" sz="1350" dirty="0">
                <a:solidFill>
                  <a:srgbClr val="212121"/>
                </a:solidFill>
                <a:latin typeface="Segoe UI" panose="020B0502040204020203" pitchFamily="34" charset="0"/>
                <a:ea typeface="Times New Roman" panose="02020603050405020304" pitchFamily="18" charset="0"/>
              </a:rPr>
              <a:t>Psykologi/patient-centrering: </a:t>
            </a:r>
            <a:r>
              <a:rPr lang="sv-SE" sz="1050" dirty="0">
                <a:solidFill>
                  <a:srgbClr val="212121"/>
                </a:solidFill>
                <a:latin typeface="Segoe UI" panose="020B0502040204020203" pitchFamily="34" charset="0"/>
                <a:ea typeface="Times New Roman" panose="02020603050405020304" pitchFamily="18" charset="0"/>
              </a:rPr>
              <a:t>Individens (och anhörigas) mål och resurser. Undervisning, information, krisbearbetning.</a:t>
            </a:r>
            <a:endParaRPr lang="sv-SE" sz="1050" dirty="0"/>
          </a:p>
        </p:txBody>
      </p:sp>
      <p:sp>
        <p:nvSpPr>
          <p:cNvPr id="15" name="TextBox 14">
            <a:extLst>
              <a:ext uri="{FF2B5EF4-FFF2-40B4-BE49-F238E27FC236}">
                <a16:creationId xmlns:a16="http://schemas.microsoft.com/office/drawing/2014/main" id="{E196D9C0-0CF4-4A7B-99A2-EE0411464F4C}"/>
              </a:ext>
            </a:extLst>
          </p:cNvPr>
          <p:cNvSpPr txBox="1"/>
          <p:nvPr/>
        </p:nvSpPr>
        <p:spPr>
          <a:xfrm rot="16200000">
            <a:off x="-63490" y="5082756"/>
            <a:ext cx="692944" cy="300082"/>
          </a:xfrm>
          <a:prstGeom prst="rect">
            <a:avLst/>
          </a:prstGeom>
          <a:noFill/>
        </p:spPr>
        <p:txBody>
          <a:bodyPr wrap="square" rtlCol="0">
            <a:spAutoFit/>
          </a:bodyPr>
          <a:lstStyle/>
          <a:p>
            <a:r>
              <a:rPr lang="sv-SE" sz="1350" dirty="0"/>
              <a:t>Fraktur</a:t>
            </a:r>
          </a:p>
        </p:txBody>
      </p:sp>
      <p:sp>
        <p:nvSpPr>
          <p:cNvPr id="16" name="TextBox 15">
            <a:extLst>
              <a:ext uri="{FF2B5EF4-FFF2-40B4-BE49-F238E27FC236}">
                <a16:creationId xmlns:a16="http://schemas.microsoft.com/office/drawing/2014/main" id="{A61D4541-5285-4A39-A4D8-08E8206958A4}"/>
              </a:ext>
            </a:extLst>
          </p:cNvPr>
          <p:cNvSpPr txBox="1"/>
          <p:nvPr/>
        </p:nvSpPr>
        <p:spPr>
          <a:xfrm>
            <a:off x="8144213" y="4347840"/>
            <a:ext cx="965121" cy="461665"/>
          </a:xfrm>
          <a:prstGeom prst="rect">
            <a:avLst/>
          </a:prstGeom>
          <a:noFill/>
          <a:ln w="28575">
            <a:solidFill>
              <a:srgbClr val="C00000"/>
            </a:solidFill>
          </a:ln>
        </p:spPr>
        <p:txBody>
          <a:bodyPr wrap="square" rtlCol="0">
            <a:spAutoFit/>
          </a:bodyPr>
          <a:lstStyle/>
          <a:p>
            <a:r>
              <a:rPr lang="sv-SE" sz="1200" dirty="0"/>
              <a:t>Stopp: 1 år efter skadan</a:t>
            </a:r>
          </a:p>
        </p:txBody>
      </p:sp>
      <p:sp>
        <p:nvSpPr>
          <p:cNvPr id="17" name="TextBox 16">
            <a:extLst>
              <a:ext uri="{FF2B5EF4-FFF2-40B4-BE49-F238E27FC236}">
                <a16:creationId xmlns:a16="http://schemas.microsoft.com/office/drawing/2014/main" id="{7C310C9C-5117-4168-899B-20573AFA10AB}"/>
              </a:ext>
            </a:extLst>
          </p:cNvPr>
          <p:cNvSpPr txBox="1"/>
          <p:nvPr/>
        </p:nvSpPr>
        <p:spPr>
          <a:xfrm>
            <a:off x="177556" y="4108423"/>
            <a:ext cx="994989" cy="646331"/>
          </a:xfrm>
          <a:prstGeom prst="rect">
            <a:avLst/>
          </a:prstGeom>
          <a:noFill/>
          <a:ln w="28575">
            <a:solidFill>
              <a:srgbClr val="C00000"/>
            </a:solidFill>
          </a:ln>
        </p:spPr>
        <p:txBody>
          <a:bodyPr wrap="square" rtlCol="0">
            <a:spAutoFit/>
          </a:bodyPr>
          <a:lstStyle/>
          <a:p>
            <a:r>
              <a:rPr lang="sv-SE" sz="1200" dirty="0"/>
              <a:t>Start: Första kontakt med leg. personal</a:t>
            </a:r>
          </a:p>
        </p:txBody>
      </p:sp>
      <p:sp>
        <p:nvSpPr>
          <p:cNvPr id="18" name="Arrow: Right 17">
            <a:extLst>
              <a:ext uri="{FF2B5EF4-FFF2-40B4-BE49-F238E27FC236}">
                <a16:creationId xmlns:a16="http://schemas.microsoft.com/office/drawing/2014/main" id="{078B4496-20AE-4B4D-A368-EB2E41EE801B}"/>
              </a:ext>
            </a:extLst>
          </p:cNvPr>
          <p:cNvSpPr/>
          <p:nvPr/>
        </p:nvSpPr>
        <p:spPr>
          <a:xfrm>
            <a:off x="292894" y="1096945"/>
            <a:ext cx="6908006" cy="36629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4" name="TextBox 13">
            <a:extLst>
              <a:ext uri="{FF2B5EF4-FFF2-40B4-BE49-F238E27FC236}">
                <a16:creationId xmlns:a16="http://schemas.microsoft.com/office/drawing/2014/main" id="{F87CCAED-F8B6-4933-8B66-C304B950B345}"/>
              </a:ext>
            </a:extLst>
          </p:cNvPr>
          <p:cNvSpPr txBox="1"/>
          <p:nvPr/>
        </p:nvSpPr>
        <p:spPr>
          <a:xfrm>
            <a:off x="607219" y="1153136"/>
            <a:ext cx="2590684"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Smärt-vård/-behandling Blockader</a:t>
            </a:r>
            <a:endParaRPr lang="sv-SE" sz="1200" dirty="0"/>
          </a:p>
        </p:txBody>
      </p:sp>
      <p:sp>
        <p:nvSpPr>
          <p:cNvPr id="19" name="TextBox 18">
            <a:extLst>
              <a:ext uri="{FF2B5EF4-FFF2-40B4-BE49-F238E27FC236}">
                <a16:creationId xmlns:a16="http://schemas.microsoft.com/office/drawing/2014/main" id="{A23FF1BA-3745-4E63-B16B-898F60C212E9}"/>
              </a:ext>
            </a:extLst>
          </p:cNvPr>
          <p:cNvSpPr txBox="1"/>
          <p:nvPr/>
        </p:nvSpPr>
        <p:spPr>
          <a:xfrm rot="16200000">
            <a:off x="617754" y="5285146"/>
            <a:ext cx="833051" cy="300082"/>
          </a:xfrm>
          <a:prstGeom prst="rect">
            <a:avLst/>
          </a:prstGeom>
          <a:noFill/>
        </p:spPr>
        <p:txBody>
          <a:bodyPr wrap="square" rtlCol="0">
            <a:spAutoFit/>
          </a:bodyPr>
          <a:lstStyle/>
          <a:p>
            <a:r>
              <a:rPr lang="sv-SE" sz="1350" dirty="0"/>
              <a:t>Ankomst</a:t>
            </a:r>
          </a:p>
        </p:txBody>
      </p:sp>
      <p:sp>
        <p:nvSpPr>
          <p:cNvPr id="20" name="TextBox 19">
            <a:extLst>
              <a:ext uri="{FF2B5EF4-FFF2-40B4-BE49-F238E27FC236}">
                <a16:creationId xmlns:a16="http://schemas.microsoft.com/office/drawing/2014/main" id="{D5C1B4B2-A0E3-41E7-B771-F5F56CBAB89B}"/>
              </a:ext>
            </a:extLst>
          </p:cNvPr>
          <p:cNvSpPr txBox="1"/>
          <p:nvPr/>
        </p:nvSpPr>
        <p:spPr>
          <a:xfrm rot="16200000">
            <a:off x="2389697" y="5240098"/>
            <a:ext cx="883279" cy="507831"/>
          </a:xfrm>
          <a:prstGeom prst="rect">
            <a:avLst/>
          </a:prstGeom>
          <a:noFill/>
        </p:spPr>
        <p:txBody>
          <a:bodyPr wrap="square" rtlCol="0">
            <a:spAutoFit/>
          </a:bodyPr>
          <a:lstStyle/>
          <a:p>
            <a:r>
              <a:rPr lang="sv-SE" sz="1350" dirty="0"/>
              <a:t>Operation</a:t>
            </a:r>
          </a:p>
        </p:txBody>
      </p:sp>
      <p:sp>
        <p:nvSpPr>
          <p:cNvPr id="21" name="TextBox 20">
            <a:extLst>
              <a:ext uri="{FF2B5EF4-FFF2-40B4-BE49-F238E27FC236}">
                <a16:creationId xmlns:a16="http://schemas.microsoft.com/office/drawing/2014/main" id="{5B265E7A-4320-4DF8-80CC-859C0CD8454B}"/>
              </a:ext>
            </a:extLst>
          </p:cNvPr>
          <p:cNvSpPr txBox="1"/>
          <p:nvPr/>
        </p:nvSpPr>
        <p:spPr>
          <a:xfrm rot="16200000">
            <a:off x="5435993" y="5365334"/>
            <a:ext cx="995391" cy="300082"/>
          </a:xfrm>
          <a:prstGeom prst="rect">
            <a:avLst/>
          </a:prstGeom>
          <a:noFill/>
        </p:spPr>
        <p:txBody>
          <a:bodyPr wrap="square" rtlCol="0">
            <a:spAutoFit/>
          </a:bodyPr>
          <a:lstStyle/>
          <a:p>
            <a:r>
              <a:rPr lang="sv-SE" sz="1350" dirty="0"/>
              <a:t>Utskrivning</a:t>
            </a:r>
          </a:p>
        </p:txBody>
      </p:sp>
      <p:sp>
        <p:nvSpPr>
          <p:cNvPr id="23" name="TextBox 22">
            <a:extLst>
              <a:ext uri="{FF2B5EF4-FFF2-40B4-BE49-F238E27FC236}">
                <a16:creationId xmlns:a16="http://schemas.microsoft.com/office/drawing/2014/main" id="{262D0DAB-43B9-4460-8760-B8893D00E353}"/>
              </a:ext>
            </a:extLst>
          </p:cNvPr>
          <p:cNvSpPr txBox="1"/>
          <p:nvPr/>
        </p:nvSpPr>
        <p:spPr>
          <a:xfrm>
            <a:off x="509824" y="2459613"/>
            <a:ext cx="921544"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Röntgen</a:t>
            </a:r>
            <a:endParaRPr lang="sv-SE" sz="1200" dirty="0"/>
          </a:p>
        </p:txBody>
      </p:sp>
      <p:sp>
        <p:nvSpPr>
          <p:cNvPr id="24" name="TextBox 23">
            <a:extLst>
              <a:ext uri="{FF2B5EF4-FFF2-40B4-BE49-F238E27FC236}">
                <a16:creationId xmlns:a16="http://schemas.microsoft.com/office/drawing/2014/main" id="{42CB49AB-EDCE-40A5-A7A4-0D4203249FCD}"/>
              </a:ext>
            </a:extLst>
          </p:cNvPr>
          <p:cNvSpPr txBox="1"/>
          <p:nvPr/>
        </p:nvSpPr>
        <p:spPr>
          <a:xfrm rot="16200000">
            <a:off x="1054908" y="5357565"/>
            <a:ext cx="921544" cy="300082"/>
          </a:xfrm>
          <a:prstGeom prst="rect">
            <a:avLst/>
          </a:prstGeom>
          <a:noFill/>
        </p:spPr>
        <p:txBody>
          <a:bodyPr wrap="square" rtlCol="0">
            <a:spAutoFit/>
          </a:bodyPr>
          <a:lstStyle/>
          <a:p>
            <a:r>
              <a:rPr lang="sv-SE" sz="1350" dirty="0">
                <a:solidFill>
                  <a:schemeClr val="bg1">
                    <a:lumMod val="65000"/>
                  </a:schemeClr>
                </a:solidFill>
                <a:latin typeface="Segoe UI" panose="020B0502040204020203" pitchFamily="34" charset="0"/>
                <a:ea typeface="Times New Roman" panose="02020603050405020304" pitchFamily="18" charset="0"/>
              </a:rPr>
              <a:t>(</a:t>
            </a:r>
            <a:r>
              <a:rPr lang="sv-SE" sz="1350" dirty="0">
                <a:solidFill>
                  <a:srgbClr val="212121"/>
                </a:solidFill>
                <a:latin typeface="Segoe UI" panose="020B0502040204020203" pitchFamily="34" charset="0"/>
                <a:ea typeface="Times New Roman" panose="02020603050405020304" pitchFamily="18" charset="0"/>
              </a:rPr>
              <a:t> Akuten</a:t>
            </a:r>
            <a:r>
              <a:rPr lang="sv-SE" sz="1350" dirty="0">
                <a:solidFill>
                  <a:schemeClr val="bg1">
                    <a:lumMod val="65000"/>
                  </a:schemeClr>
                </a:solidFill>
                <a:latin typeface="Segoe UI" panose="020B0502040204020203" pitchFamily="34" charset="0"/>
                <a:ea typeface="Times New Roman" panose="02020603050405020304" pitchFamily="18" charset="0"/>
              </a:rPr>
              <a:t> )</a:t>
            </a:r>
            <a:endParaRPr lang="sv-SE" sz="1350" dirty="0">
              <a:solidFill>
                <a:schemeClr val="bg1">
                  <a:lumMod val="65000"/>
                </a:schemeClr>
              </a:solidFill>
            </a:endParaRPr>
          </a:p>
        </p:txBody>
      </p:sp>
      <p:sp>
        <p:nvSpPr>
          <p:cNvPr id="26" name="TextBox 25">
            <a:extLst>
              <a:ext uri="{FF2B5EF4-FFF2-40B4-BE49-F238E27FC236}">
                <a16:creationId xmlns:a16="http://schemas.microsoft.com/office/drawing/2014/main" id="{C372B9A7-F4DC-4EA7-9FB6-03EC4BC7BA34}"/>
              </a:ext>
            </a:extLst>
          </p:cNvPr>
          <p:cNvSpPr txBox="1"/>
          <p:nvPr/>
        </p:nvSpPr>
        <p:spPr>
          <a:xfrm>
            <a:off x="525523" y="1903753"/>
            <a:ext cx="1949843"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Snabbspår (dag/natt)</a:t>
            </a:r>
            <a:endParaRPr lang="sv-SE" sz="1200" dirty="0"/>
          </a:p>
        </p:txBody>
      </p:sp>
      <p:sp>
        <p:nvSpPr>
          <p:cNvPr id="27" name="Oval 26">
            <a:extLst>
              <a:ext uri="{FF2B5EF4-FFF2-40B4-BE49-F238E27FC236}">
                <a16:creationId xmlns:a16="http://schemas.microsoft.com/office/drawing/2014/main" id="{78CC8B73-992F-485E-A608-4606308AE73A}"/>
              </a:ext>
            </a:extLst>
          </p:cNvPr>
          <p:cNvSpPr/>
          <p:nvPr/>
        </p:nvSpPr>
        <p:spPr>
          <a:xfrm rot="616415">
            <a:off x="1784552" y="2628378"/>
            <a:ext cx="4759763" cy="84352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0" name="TextBox 9">
            <a:extLst>
              <a:ext uri="{FF2B5EF4-FFF2-40B4-BE49-F238E27FC236}">
                <a16:creationId xmlns:a16="http://schemas.microsoft.com/office/drawing/2014/main" id="{F7EF3776-F0EA-4F5C-B935-1F7E1A9736CD}"/>
              </a:ext>
            </a:extLst>
          </p:cNvPr>
          <p:cNvSpPr txBox="1"/>
          <p:nvPr/>
        </p:nvSpPr>
        <p:spPr>
          <a:xfrm>
            <a:off x="193684" y="1040864"/>
            <a:ext cx="217793" cy="300082"/>
          </a:xfrm>
          <a:prstGeom prst="rect">
            <a:avLst/>
          </a:prstGeom>
          <a:noFill/>
          <a:ln w="28575">
            <a:solidFill>
              <a:srgbClr val="FF0000"/>
            </a:solidFill>
          </a:ln>
        </p:spPr>
        <p:txBody>
          <a:bodyPr wrap="square" rtlCol="0">
            <a:spAutoFit/>
          </a:bodyPr>
          <a:lstStyle/>
          <a:p>
            <a:r>
              <a:rPr lang="sv-SE" sz="1350" dirty="0"/>
              <a:t>1</a:t>
            </a:r>
          </a:p>
        </p:txBody>
      </p:sp>
      <p:sp>
        <p:nvSpPr>
          <p:cNvPr id="29" name="TextBox 28">
            <a:extLst>
              <a:ext uri="{FF2B5EF4-FFF2-40B4-BE49-F238E27FC236}">
                <a16:creationId xmlns:a16="http://schemas.microsoft.com/office/drawing/2014/main" id="{B743B2B9-860D-46AA-8650-C5A9F076C19E}"/>
              </a:ext>
            </a:extLst>
          </p:cNvPr>
          <p:cNvSpPr txBox="1"/>
          <p:nvPr/>
        </p:nvSpPr>
        <p:spPr>
          <a:xfrm>
            <a:off x="288286" y="3626044"/>
            <a:ext cx="383706" cy="415498"/>
          </a:xfrm>
          <a:prstGeom prst="rect">
            <a:avLst/>
          </a:prstGeom>
          <a:noFill/>
          <a:ln w="28575">
            <a:solidFill>
              <a:schemeClr val="tx1">
                <a:lumMod val="65000"/>
                <a:lumOff val="35000"/>
              </a:schemeClr>
            </a:solidFill>
          </a:ln>
        </p:spPr>
        <p:txBody>
          <a:bodyPr wrap="square" rtlCol="0">
            <a:spAutoFit/>
          </a:bodyPr>
          <a:lstStyle/>
          <a:p>
            <a:pPr algn="ctr"/>
            <a:r>
              <a:rPr lang="sv-SE" sz="1050" dirty="0"/>
              <a:t>LAG</a:t>
            </a:r>
          </a:p>
        </p:txBody>
      </p:sp>
      <p:sp>
        <p:nvSpPr>
          <p:cNvPr id="30" name="TextBox 29">
            <a:extLst>
              <a:ext uri="{FF2B5EF4-FFF2-40B4-BE49-F238E27FC236}">
                <a16:creationId xmlns:a16="http://schemas.microsoft.com/office/drawing/2014/main" id="{40651D70-E7B7-4784-8281-E8CDB8289EC3}"/>
              </a:ext>
            </a:extLst>
          </p:cNvPr>
          <p:cNvSpPr txBox="1"/>
          <p:nvPr/>
        </p:nvSpPr>
        <p:spPr>
          <a:xfrm>
            <a:off x="2860240" y="2932865"/>
            <a:ext cx="1010816" cy="461665"/>
          </a:xfrm>
          <a:prstGeom prst="rect">
            <a:avLst/>
          </a:prstGeom>
          <a:noFill/>
        </p:spPr>
        <p:txBody>
          <a:bodyPr wrap="square" rtlCol="0">
            <a:spAutoFit/>
          </a:bodyPr>
          <a:lstStyle/>
          <a:p>
            <a:r>
              <a:rPr lang="sv-SE" sz="1200" dirty="0" err="1">
                <a:latin typeface="Segoe UI" panose="020B0502040204020203" pitchFamily="34" charset="0"/>
                <a:cs typeface="Segoe UI" panose="020B0502040204020203" pitchFamily="34" charset="0"/>
              </a:rPr>
              <a:t>Miktion</a:t>
            </a:r>
            <a:r>
              <a:rPr lang="sv-SE" sz="1200" dirty="0">
                <a:latin typeface="Segoe UI" panose="020B0502040204020203" pitchFamily="34" charset="0"/>
                <a:cs typeface="Segoe UI" panose="020B0502040204020203" pitchFamily="34" charset="0"/>
              </a:rPr>
              <a:t>/KAD</a:t>
            </a:r>
          </a:p>
        </p:txBody>
      </p:sp>
      <p:sp>
        <p:nvSpPr>
          <p:cNvPr id="31" name="TextBox 30">
            <a:extLst>
              <a:ext uri="{FF2B5EF4-FFF2-40B4-BE49-F238E27FC236}">
                <a16:creationId xmlns:a16="http://schemas.microsoft.com/office/drawing/2014/main" id="{F4CAEDBD-EF36-4E66-863F-F408F1A2951A}"/>
              </a:ext>
            </a:extLst>
          </p:cNvPr>
          <p:cNvSpPr txBox="1"/>
          <p:nvPr/>
        </p:nvSpPr>
        <p:spPr>
          <a:xfrm>
            <a:off x="2319004" y="3374158"/>
            <a:ext cx="1088296"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Antibiotika</a:t>
            </a:r>
            <a:endParaRPr lang="sv-SE" sz="1200" dirty="0"/>
          </a:p>
        </p:txBody>
      </p:sp>
      <p:sp>
        <p:nvSpPr>
          <p:cNvPr id="32" name="TextBox 31">
            <a:extLst>
              <a:ext uri="{FF2B5EF4-FFF2-40B4-BE49-F238E27FC236}">
                <a16:creationId xmlns:a16="http://schemas.microsoft.com/office/drawing/2014/main" id="{85ABB3F4-4D56-41BA-B868-E88BB558A904}"/>
              </a:ext>
            </a:extLst>
          </p:cNvPr>
          <p:cNvSpPr txBox="1"/>
          <p:nvPr/>
        </p:nvSpPr>
        <p:spPr>
          <a:xfrm>
            <a:off x="2788672" y="4339567"/>
            <a:ext cx="663020" cy="461665"/>
          </a:xfrm>
          <a:prstGeom prst="rect">
            <a:avLst/>
          </a:prstGeom>
          <a:noFill/>
        </p:spPr>
        <p:txBody>
          <a:bodyPr wrap="square" rtlCol="0">
            <a:spAutoFit/>
          </a:bodyPr>
          <a:lstStyle/>
          <a:p>
            <a:pPr algn="r"/>
            <a:r>
              <a:rPr lang="sv-SE" sz="1200" dirty="0" err="1">
                <a:solidFill>
                  <a:srgbClr val="212121"/>
                </a:solidFill>
                <a:latin typeface="Segoe UI" panose="020B0502040204020203" pitchFamily="34" charset="0"/>
                <a:ea typeface="Times New Roman" panose="02020603050405020304" pitchFamily="18" charset="0"/>
              </a:rPr>
              <a:t>Op</a:t>
            </a:r>
            <a:r>
              <a:rPr lang="sv-SE" sz="1200" dirty="0">
                <a:solidFill>
                  <a:srgbClr val="212121"/>
                </a:solidFill>
                <a:latin typeface="Segoe UI" panose="020B0502040204020203" pitchFamily="34" charset="0"/>
                <a:ea typeface="Times New Roman" panose="02020603050405020304" pitchFamily="18" charset="0"/>
              </a:rPr>
              <a:t>-metod</a:t>
            </a:r>
            <a:endParaRPr lang="sv-SE" sz="1200" dirty="0"/>
          </a:p>
        </p:txBody>
      </p:sp>
      <p:sp>
        <p:nvSpPr>
          <p:cNvPr id="33" name="TextBox 32">
            <a:extLst>
              <a:ext uri="{FF2B5EF4-FFF2-40B4-BE49-F238E27FC236}">
                <a16:creationId xmlns:a16="http://schemas.microsoft.com/office/drawing/2014/main" id="{8341DD9B-F2D5-45DA-AAF9-992D74987C11}"/>
              </a:ext>
            </a:extLst>
          </p:cNvPr>
          <p:cNvSpPr txBox="1"/>
          <p:nvPr/>
        </p:nvSpPr>
        <p:spPr>
          <a:xfrm>
            <a:off x="1922792" y="3565495"/>
            <a:ext cx="628694" cy="276999"/>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NOAK</a:t>
            </a:r>
          </a:p>
        </p:txBody>
      </p:sp>
      <p:sp>
        <p:nvSpPr>
          <p:cNvPr id="34" name="Oval 33">
            <a:extLst>
              <a:ext uri="{FF2B5EF4-FFF2-40B4-BE49-F238E27FC236}">
                <a16:creationId xmlns:a16="http://schemas.microsoft.com/office/drawing/2014/main" id="{245B2665-8080-4604-8398-9B4F43EC95EF}"/>
              </a:ext>
            </a:extLst>
          </p:cNvPr>
          <p:cNvSpPr/>
          <p:nvPr/>
        </p:nvSpPr>
        <p:spPr>
          <a:xfrm>
            <a:off x="1654180" y="3295581"/>
            <a:ext cx="2131559" cy="160678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5" name="TextBox 34">
            <a:extLst>
              <a:ext uri="{FF2B5EF4-FFF2-40B4-BE49-F238E27FC236}">
                <a16:creationId xmlns:a16="http://schemas.microsoft.com/office/drawing/2014/main" id="{35740314-9462-4843-BFDC-A0119717C603}"/>
              </a:ext>
            </a:extLst>
          </p:cNvPr>
          <p:cNvSpPr txBox="1"/>
          <p:nvPr/>
        </p:nvSpPr>
        <p:spPr>
          <a:xfrm>
            <a:off x="1685899" y="3770744"/>
            <a:ext cx="1471609" cy="461665"/>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Narkosbedömning / optimering</a:t>
            </a:r>
          </a:p>
        </p:txBody>
      </p:sp>
      <p:sp>
        <p:nvSpPr>
          <p:cNvPr id="41" name="TextBox 40">
            <a:extLst>
              <a:ext uri="{FF2B5EF4-FFF2-40B4-BE49-F238E27FC236}">
                <a16:creationId xmlns:a16="http://schemas.microsoft.com/office/drawing/2014/main" id="{45D490D1-2FC4-446B-8FA7-4FA4AD97AA4E}"/>
              </a:ext>
            </a:extLst>
          </p:cNvPr>
          <p:cNvSpPr txBox="1"/>
          <p:nvPr/>
        </p:nvSpPr>
        <p:spPr>
          <a:xfrm>
            <a:off x="347099" y="2177278"/>
            <a:ext cx="1998032" cy="276999"/>
          </a:xfrm>
          <a:prstGeom prst="rect">
            <a:avLst/>
          </a:prstGeom>
          <a:noFill/>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Läkemedelsgenomgång </a:t>
            </a:r>
            <a:endParaRPr lang="sv-SE" sz="1200" dirty="0"/>
          </a:p>
        </p:txBody>
      </p:sp>
      <p:sp>
        <p:nvSpPr>
          <p:cNvPr id="44" name="Oval 43">
            <a:extLst>
              <a:ext uri="{FF2B5EF4-FFF2-40B4-BE49-F238E27FC236}">
                <a16:creationId xmlns:a16="http://schemas.microsoft.com/office/drawing/2014/main" id="{3F2807FF-275D-4E35-87E1-B87662E8546A}"/>
              </a:ext>
            </a:extLst>
          </p:cNvPr>
          <p:cNvSpPr/>
          <p:nvPr/>
        </p:nvSpPr>
        <p:spPr>
          <a:xfrm>
            <a:off x="218213" y="1714787"/>
            <a:ext cx="1976457" cy="11392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5" name="TextBox 44">
            <a:extLst>
              <a:ext uri="{FF2B5EF4-FFF2-40B4-BE49-F238E27FC236}">
                <a16:creationId xmlns:a16="http://schemas.microsoft.com/office/drawing/2014/main" id="{3F021DCA-1A54-4A97-9ABE-773095BC1C81}"/>
              </a:ext>
            </a:extLst>
          </p:cNvPr>
          <p:cNvSpPr txBox="1"/>
          <p:nvPr/>
        </p:nvSpPr>
        <p:spPr>
          <a:xfrm>
            <a:off x="4284136" y="2159299"/>
            <a:ext cx="1397271" cy="669414"/>
          </a:xfrm>
          <a:prstGeom prst="rect">
            <a:avLst/>
          </a:prstGeom>
          <a:noFill/>
        </p:spPr>
        <p:txBody>
          <a:bodyPr wrap="square" rtlCol="0">
            <a:spAutoFit/>
          </a:bodyPr>
          <a:lstStyle/>
          <a:p>
            <a:pPr algn="r"/>
            <a:r>
              <a:rPr lang="sv-SE" sz="1350" dirty="0">
                <a:solidFill>
                  <a:srgbClr val="212121"/>
                </a:solidFill>
                <a:latin typeface="Segoe UI" panose="020B0502040204020203" pitchFamily="34" charset="0"/>
                <a:ea typeface="Times New Roman" panose="02020603050405020304" pitchFamily="18" charset="0"/>
              </a:rPr>
              <a:t>Bedömning: </a:t>
            </a:r>
            <a:r>
              <a:rPr lang="sv-SE" sz="1200" dirty="0">
                <a:solidFill>
                  <a:srgbClr val="212121"/>
                </a:solidFill>
                <a:latin typeface="Segoe UI" panose="020B0502040204020203" pitchFamily="34" charset="0"/>
                <a:ea typeface="Times New Roman" panose="02020603050405020304" pitchFamily="18" charset="0"/>
              </a:rPr>
              <a:t>skörhet, aktivitet, </a:t>
            </a:r>
            <a:r>
              <a:rPr lang="sv-SE" sz="1200" dirty="0" err="1">
                <a:solidFill>
                  <a:srgbClr val="212121"/>
                </a:solidFill>
                <a:latin typeface="Segoe UI" panose="020B0502040204020203" pitchFamily="34" charset="0"/>
                <a:ea typeface="Times New Roman" panose="02020603050405020304" pitchFamily="18" charset="0"/>
              </a:rPr>
              <a:t>sarkopeni</a:t>
            </a:r>
            <a:endParaRPr lang="sv-SE" sz="1200" dirty="0">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CE75CA86-4115-4D8C-9682-A1051936BC52}"/>
              </a:ext>
            </a:extLst>
          </p:cNvPr>
          <p:cNvSpPr txBox="1"/>
          <p:nvPr/>
        </p:nvSpPr>
        <p:spPr>
          <a:xfrm>
            <a:off x="2006117" y="4392648"/>
            <a:ext cx="758021" cy="461665"/>
          </a:xfrm>
          <a:prstGeom prst="rect">
            <a:avLst/>
          </a:prstGeom>
          <a:noFill/>
        </p:spPr>
        <p:txBody>
          <a:bodyPr wrap="square" rtlCol="0">
            <a:spAutoFit/>
          </a:bodyPr>
          <a:lstStyle/>
          <a:p>
            <a:pPr algn="r"/>
            <a:r>
              <a:rPr lang="sv-SE" sz="1200" dirty="0">
                <a:solidFill>
                  <a:srgbClr val="212121"/>
                </a:solidFill>
                <a:latin typeface="Segoe UI" panose="020B0502040204020203" pitchFamily="34" charset="0"/>
                <a:ea typeface="Times New Roman" panose="02020603050405020304" pitchFamily="18" charset="0"/>
              </a:rPr>
              <a:t>Anestesi-metod</a:t>
            </a:r>
            <a:endParaRPr lang="sv-SE" sz="1200" dirty="0"/>
          </a:p>
        </p:txBody>
      </p:sp>
      <p:sp>
        <p:nvSpPr>
          <p:cNvPr id="47" name="TextBox 46">
            <a:extLst>
              <a:ext uri="{FF2B5EF4-FFF2-40B4-BE49-F238E27FC236}">
                <a16:creationId xmlns:a16="http://schemas.microsoft.com/office/drawing/2014/main" id="{B10234AC-84A2-4BC5-917F-6960803EE4F6}"/>
              </a:ext>
            </a:extLst>
          </p:cNvPr>
          <p:cNvSpPr txBox="1"/>
          <p:nvPr/>
        </p:nvSpPr>
        <p:spPr>
          <a:xfrm>
            <a:off x="152698" y="2805630"/>
            <a:ext cx="1414463" cy="507831"/>
          </a:xfrm>
          <a:prstGeom prst="rect">
            <a:avLst/>
          </a:prstGeom>
          <a:noFill/>
        </p:spPr>
        <p:txBody>
          <a:bodyPr wrap="square" rtlCol="0">
            <a:spAutoFit/>
          </a:bodyPr>
          <a:lstStyle/>
          <a:p>
            <a:r>
              <a:rPr lang="sv-SE" sz="1050" dirty="0" err="1">
                <a:solidFill>
                  <a:schemeClr val="bg1">
                    <a:lumMod val="65000"/>
                  </a:schemeClr>
                </a:solidFill>
                <a:latin typeface="Segoe UI" panose="020B0502040204020203" pitchFamily="34" charset="0"/>
                <a:ea typeface="Times New Roman" panose="02020603050405020304" pitchFamily="18" charset="0"/>
              </a:rPr>
              <a:t>Immobilisering</a:t>
            </a:r>
            <a:r>
              <a:rPr lang="sv-SE" sz="1350" dirty="0">
                <a:solidFill>
                  <a:srgbClr val="212121"/>
                </a:solidFill>
                <a:latin typeface="Segoe UI" panose="020B0502040204020203" pitchFamily="34" charset="0"/>
                <a:ea typeface="Times New Roman" panose="02020603050405020304" pitchFamily="18" charset="0"/>
              </a:rPr>
              <a:t> </a:t>
            </a:r>
            <a:r>
              <a:rPr lang="sv-SE" sz="1050" dirty="0">
                <a:solidFill>
                  <a:schemeClr val="bg1">
                    <a:lumMod val="65000"/>
                  </a:schemeClr>
                </a:solidFill>
                <a:latin typeface="Segoe UI" panose="020B0502040204020203" pitchFamily="34" charset="0"/>
                <a:ea typeface="Times New Roman" panose="02020603050405020304" pitchFamily="18" charset="0"/>
              </a:rPr>
              <a:t>transportsträcka</a:t>
            </a:r>
            <a:r>
              <a:rPr lang="sv-SE" sz="1350" dirty="0">
                <a:solidFill>
                  <a:srgbClr val="212121"/>
                </a:solidFill>
                <a:latin typeface="Segoe UI" panose="020B0502040204020203" pitchFamily="34" charset="0"/>
                <a:ea typeface="Times New Roman" panose="02020603050405020304" pitchFamily="18" charset="0"/>
              </a:rPr>
              <a:t> </a:t>
            </a:r>
            <a:endParaRPr lang="sv-SE" sz="1350" dirty="0"/>
          </a:p>
        </p:txBody>
      </p:sp>
      <p:sp>
        <p:nvSpPr>
          <p:cNvPr id="48" name="TextBox 47">
            <a:extLst>
              <a:ext uri="{FF2B5EF4-FFF2-40B4-BE49-F238E27FC236}">
                <a16:creationId xmlns:a16="http://schemas.microsoft.com/office/drawing/2014/main" id="{241C1122-1F57-42E1-89C9-3A2A9164DBC2}"/>
              </a:ext>
            </a:extLst>
          </p:cNvPr>
          <p:cNvSpPr txBox="1"/>
          <p:nvPr/>
        </p:nvSpPr>
        <p:spPr>
          <a:xfrm>
            <a:off x="1933315" y="3077540"/>
            <a:ext cx="1414463" cy="253916"/>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IVA / </a:t>
            </a:r>
            <a:r>
              <a:rPr lang="sv-SE" sz="1050" dirty="0" err="1">
                <a:solidFill>
                  <a:schemeClr val="bg1">
                    <a:lumMod val="65000"/>
                  </a:schemeClr>
                </a:solidFill>
                <a:latin typeface="Segoe UI" panose="020B0502040204020203" pitchFamily="34" charset="0"/>
                <a:ea typeface="Times New Roman" panose="02020603050405020304" pitchFamily="18" charset="0"/>
              </a:rPr>
              <a:t>Postop</a:t>
            </a:r>
            <a:r>
              <a:rPr lang="sv-SE" sz="1050" dirty="0">
                <a:solidFill>
                  <a:schemeClr val="bg1">
                    <a:lumMod val="65000"/>
                  </a:schemeClr>
                </a:solidFill>
                <a:latin typeface="Segoe UI" panose="020B0502040204020203" pitchFamily="34" charset="0"/>
                <a:ea typeface="Times New Roman" panose="02020603050405020304" pitchFamily="18" charset="0"/>
              </a:rPr>
              <a:t> </a:t>
            </a:r>
            <a:endParaRPr lang="sv-SE" sz="1350" dirty="0"/>
          </a:p>
        </p:txBody>
      </p:sp>
      <p:sp>
        <p:nvSpPr>
          <p:cNvPr id="49" name="TextBox 48">
            <a:extLst>
              <a:ext uri="{FF2B5EF4-FFF2-40B4-BE49-F238E27FC236}">
                <a16:creationId xmlns:a16="http://schemas.microsoft.com/office/drawing/2014/main" id="{94BA1187-3081-4604-ADF4-12D0A42A4D7F}"/>
              </a:ext>
            </a:extLst>
          </p:cNvPr>
          <p:cNvSpPr txBox="1"/>
          <p:nvPr/>
        </p:nvSpPr>
        <p:spPr>
          <a:xfrm>
            <a:off x="3004865" y="4007069"/>
            <a:ext cx="804869" cy="276999"/>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Timing</a:t>
            </a:r>
          </a:p>
        </p:txBody>
      </p:sp>
      <p:sp>
        <p:nvSpPr>
          <p:cNvPr id="50" name="Oval 49">
            <a:extLst>
              <a:ext uri="{FF2B5EF4-FFF2-40B4-BE49-F238E27FC236}">
                <a16:creationId xmlns:a16="http://schemas.microsoft.com/office/drawing/2014/main" id="{F97CE801-FF32-4DFA-AB89-A3C483C5B604}"/>
              </a:ext>
            </a:extLst>
          </p:cNvPr>
          <p:cNvSpPr/>
          <p:nvPr/>
        </p:nvSpPr>
        <p:spPr>
          <a:xfrm rot="450289">
            <a:off x="3549673" y="1440656"/>
            <a:ext cx="4508508" cy="161309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1" name="TextBox 50">
            <a:extLst>
              <a:ext uri="{FF2B5EF4-FFF2-40B4-BE49-F238E27FC236}">
                <a16:creationId xmlns:a16="http://schemas.microsoft.com/office/drawing/2014/main" id="{AC8BF8C9-B985-4931-90DA-6C304FC58FCE}"/>
              </a:ext>
            </a:extLst>
          </p:cNvPr>
          <p:cNvSpPr txBox="1"/>
          <p:nvPr/>
        </p:nvSpPr>
        <p:spPr>
          <a:xfrm>
            <a:off x="6069601" y="2431193"/>
            <a:ext cx="1709704" cy="669414"/>
          </a:xfrm>
          <a:prstGeom prst="rect">
            <a:avLst/>
          </a:prstGeom>
          <a:noFill/>
        </p:spPr>
        <p:txBody>
          <a:bodyPr wrap="square" rtlCol="0">
            <a:spAutoFit/>
          </a:bodyPr>
          <a:lstStyle/>
          <a:p>
            <a:r>
              <a:rPr lang="sv-SE" sz="1350" dirty="0">
                <a:solidFill>
                  <a:srgbClr val="212121"/>
                </a:solidFill>
                <a:latin typeface="Segoe UI" panose="020B0502040204020203" pitchFamily="34" charset="0"/>
                <a:ea typeface="Times New Roman" panose="02020603050405020304" pitchFamily="18" charset="0"/>
              </a:rPr>
              <a:t>Rehabilitering: </a:t>
            </a:r>
            <a:r>
              <a:rPr lang="sv-SE" sz="1200" dirty="0" err="1">
                <a:solidFill>
                  <a:srgbClr val="212121"/>
                </a:solidFill>
                <a:latin typeface="Segoe UI" panose="020B0502040204020203" pitchFamily="34" charset="0"/>
                <a:ea typeface="Times New Roman" panose="02020603050405020304" pitchFamily="18" charset="0"/>
              </a:rPr>
              <a:t>Mobilisering,träning</a:t>
            </a:r>
            <a:r>
              <a:rPr lang="sv-SE" sz="1200" dirty="0">
                <a:solidFill>
                  <a:srgbClr val="212121"/>
                </a:solidFill>
                <a:latin typeface="Segoe UI" panose="020B0502040204020203" pitchFamily="34" charset="0"/>
                <a:ea typeface="Times New Roman" panose="02020603050405020304" pitchFamily="18" charset="0"/>
              </a:rPr>
              <a:t> hjälpmedel</a:t>
            </a:r>
            <a:endParaRPr lang="sv-SE" sz="1200" dirty="0">
              <a:latin typeface="Segoe UI" panose="020B0502040204020203" pitchFamily="34" charset="0"/>
              <a:cs typeface="Segoe UI" panose="020B0502040204020203" pitchFamily="34" charset="0"/>
            </a:endParaRPr>
          </a:p>
        </p:txBody>
      </p:sp>
      <p:sp>
        <p:nvSpPr>
          <p:cNvPr id="52" name="TextBox 51">
            <a:extLst>
              <a:ext uri="{FF2B5EF4-FFF2-40B4-BE49-F238E27FC236}">
                <a16:creationId xmlns:a16="http://schemas.microsoft.com/office/drawing/2014/main" id="{AE4FCAA9-6977-4AE1-8B93-D77F66FC6FF1}"/>
              </a:ext>
            </a:extLst>
          </p:cNvPr>
          <p:cNvSpPr txBox="1"/>
          <p:nvPr/>
        </p:nvSpPr>
        <p:spPr>
          <a:xfrm>
            <a:off x="3726222" y="3644762"/>
            <a:ext cx="1414463" cy="415498"/>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Fall Nutrition Trycksår</a:t>
            </a:r>
            <a:endParaRPr lang="sv-SE" sz="1350" dirty="0"/>
          </a:p>
        </p:txBody>
      </p:sp>
      <p:sp>
        <p:nvSpPr>
          <p:cNvPr id="53" name="TextBox 52">
            <a:extLst>
              <a:ext uri="{FF2B5EF4-FFF2-40B4-BE49-F238E27FC236}">
                <a16:creationId xmlns:a16="http://schemas.microsoft.com/office/drawing/2014/main" id="{2DDC5E76-7DAC-4D5E-82EA-D0A414876607}"/>
              </a:ext>
            </a:extLst>
          </p:cNvPr>
          <p:cNvSpPr txBox="1"/>
          <p:nvPr/>
        </p:nvSpPr>
        <p:spPr>
          <a:xfrm>
            <a:off x="5517105" y="3290101"/>
            <a:ext cx="921544" cy="276999"/>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Delirium</a:t>
            </a:r>
          </a:p>
        </p:txBody>
      </p:sp>
      <p:sp>
        <p:nvSpPr>
          <p:cNvPr id="54" name="TextBox 53">
            <a:extLst>
              <a:ext uri="{FF2B5EF4-FFF2-40B4-BE49-F238E27FC236}">
                <a16:creationId xmlns:a16="http://schemas.microsoft.com/office/drawing/2014/main" id="{84BA6EC7-42EF-4E4B-9ED0-B3F504035BF5}"/>
              </a:ext>
            </a:extLst>
          </p:cNvPr>
          <p:cNvSpPr txBox="1"/>
          <p:nvPr/>
        </p:nvSpPr>
        <p:spPr>
          <a:xfrm>
            <a:off x="3871056" y="2861369"/>
            <a:ext cx="921544" cy="461665"/>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Temperatur</a:t>
            </a:r>
          </a:p>
        </p:txBody>
      </p:sp>
      <p:sp>
        <p:nvSpPr>
          <p:cNvPr id="55" name="TextBox 54">
            <a:extLst>
              <a:ext uri="{FF2B5EF4-FFF2-40B4-BE49-F238E27FC236}">
                <a16:creationId xmlns:a16="http://schemas.microsoft.com/office/drawing/2014/main" id="{221FEBE8-A559-4A84-9ADE-6085202F0A73}"/>
              </a:ext>
            </a:extLst>
          </p:cNvPr>
          <p:cNvSpPr txBox="1"/>
          <p:nvPr/>
        </p:nvSpPr>
        <p:spPr>
          <a:xfrm rot="16200000">
            <a:off x="3596052" y="5234558"/>
            <a:ext cx="883279" cy="507831"/>
          </a:xfrm>
          <a:prstGeom prst="rect">
            <a:avLst/>
          </a:prstGeom>
          <a:noFill/>
        </p:spPr>
        <p:txBody>
          <a:bodyPr wrap="square" rtlCol="0">
            <a:spAutoFit/>
          </a:bodyPr>
          <a:lstStyle/>
          <a:p>
            <a:r>
              <a:rPr lang="sv-SE" sz="1350" dirty="0"/>
              <a:t>Vård-avdelning</a:t>
            </a:r>
          </a:p>
        </p:txBody>
      </p:sp>
      <p:sp>
        <p:nvSpPr>
          <p:cNvPr id="56" name="TextBox 55">
            <a:extLst>
              <a:ext uri="{FF2B5EF4-FFF2-40B4-BE49-F238E27FC236}">
                <a16:creationId xmlns:a16="http://schemas.microsoft.com/office/drawing/2014/main" id="{1F63D5F4-A3D3-4AE9-94D3-E5D4B2AAA602}"/>
              </a:ext>
            </a:extLst>
          </p:cNvPr>
          <p:cNvSpPr txBox="1"/>
          <p:nvPr/>
        </p:nvSpPr>
        <p:spPr>
          <a:xfrm>
            <a:off x="3855142" y="3990034"/>
            <a:ext cx="831641" cy="577081"/>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Blod-transfusion</a:t>
            </a:r>
            <a:endParaRPr lang="sv-SE" sz="1350" dirty="0"/>
          </a:p>
        </p:txBody>
      </p:sp>
      <p:sp>
        <p:nvSpPr>
          <p:cNvPr id="57" name="TextBox 56">
            <a:extLst>
              <a:ext uri="{FF2B5EF4-FFF2-40B4-BE49-F238E27FC236}">
                <a16:creationId xmlns:a16="http://schemas.microsoft.com/office/drawing/2014/main" id="{7F91D6BD-4560-41EE-AE45-B25C128B9E6B}"/>
              </a:ext>
            </a:extLst>
          </p:cNvPr>
          <p:cNvSpPr txBox="1"/>
          <p:nvPr/>
        </p:nvSpPr>
        <p:spPr>
          <a:xfrm>
            <a:off x="6752499" y="1816242"/>
            <a:ext cx="921544" cy="276999"/>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Fallrädsla</a:t>
            </a:r>
          </a:p>
        </p:txBody>
      </p:sp>
      <p:sp>
        <p:nvSpPr>
          <p:cNvPr id="58" name="TextBox 57">
            <a:extLst>
              <a:ext uri="{FF2B5EF4-FFF2-40B4-BE49-F238E27FC236}">
                <a16:creationId xmlns:a16="http://schemas.microsoft.com/office/drawing/2014/main" id="{151431C9-80D8-4B9E-A5AF-519317FC81A9}"/>
              </a:ext>
            </a:extLst>
          </p:cNvPr>
          <p:cNvSpPr txBox="1"/>
          <p:nvPr/>
        </p:nvSpPr>
        <p:spPr>
          <a:xfrm>
            <a:off x="5958831" y="2131996"/>
            <a:ext cx="1010743" cy="461665"/>
          </a:xfrm>
          <a:prstGeom prst="rect">
            <a:avLst/>
          </a:prstGeom>
          <a:noFill/>
        </p:spPr>
        <p:txBody>
          <a:bodyPr wrap="square" rtlCol="0">
            <a:spAutoFit/>
          </a:bodyPr>
          <a:lstStyle/>
          <a:p>
            <a:r>
              <a:rPr lang="sv-SE" sz="1200" dirty="0">
                <a:latin typeface="Segoe UI" panose="020B0502040204020203" pitchFamily="34" charset="0"/>
                <a:cs typeface="Segoe UI" panose="020B0502040204020203" pitchFamily="34" charset="0"/>
              </a:rPr>
              <a:t>Uppgivenhet</a:t>
            </a:r>
          </a:p>
        </p:txBody>
      </p:sp>
      <p:sp>
        <p:nvSpPr>
          <p:cNvPr id="59" name="TextBox 58">
            <a:extLst>
              <a:ext uri="{FF2B5EF4-FFF2-40B4-BE49-F238E27FC236}">
                <a16:creationId xmlns:a16="http://schemas.microsoft.com/office/drawing/2014/main" id="{53C633BF-8C8C-49A4-B7B8-ACF31ED7A767}"/>
              </a:ext>
            </a:extLst>
          </p:cNvPr>
          <p:cNvSpPr txBox="1"/>
          <p:nvPr/>
        </p:nvSpPr>
        <p:spPr>
          <a:xfrm>
            <a:off x="4856253" y="4204353"/>
            <a:ext cx="2704852" cy="646331"/>
          </a:xfrm>
          <a:prstGeom prst="rect">
            <a:avLst/>
          </a:prstGeom>
          <a:noFill/>
          <a:ln w="28575">
            <a:solidFill>
              <a:schemeClr val="tx1"/>
            </a:solidFill>
          </a:ln>
        </p:spPr>
        <p:txBody>
          <a:bodyPr wrap="square" rtlCol="0">
            <a:spAutoFit/>
          </a:bodyPr>
          <a:lstStyle/>
          <a:p>
            <a:r>
              <a:rPr lang="sv-SE" sz="1200" dirty="0">
                <a:solidFill>
                  <a:srgbClr val="212121"/>
                </a:solidFill>
                <a:latin typeface="Segoe UI" panose="020B0502040204020203" pitchFamily="34" charset="0"/>
                <a:ea typeface="Times New Roman" panose="02020603050405020304" pitchFamily="18" charset="0"/>
              </a:rPr>
              <a:t>Utskrivningsprocessen. Vårdplanering. Överrapportering. Utskrivning. Destination. </a:t>
            </a:r>
            <a:endParaRPr lang="sv-SE" sz="1200" dirty="0"/>
          </a:p>
        </p:txBody>
      </p:sp>
      <p:sp>
        <p:nvSpPr>
          <p:cNvPr id="60" name="TextBox 59">
            <a:extLst>
              <a:ext uri="{FF2B5EF4-FFF2-40B4-BE49-F238E27FC236}">
                <a16:creationId xmlns:a16="http://schemas.microsoft.com/office/drawing/2014/main" id="{2C3CAB28-CD29-4561-B81C-F69C418E7DDC}"/>
              </a:ext>
            </a:extLst>
          </p:cNvPr>
          <p:cNvSpPr txBox="1"/>
          <p:nvPr/>
        </p:nvSpPr>
        <p:spPr>
          <a:xfrm>
            <a:off x="4859295" y="3960764"/>
            <a:ext cx="383706" cy="415498"/>
          </a:xfrm>
          <a:prstGeom prst="rect">
            <a:avLst/>
          </a:prstGeom>
          <a:noFill/>
          <a:ln w="28575">
            <a:solidFill>
              <a:schemeClr val="tx1">
                <a:lumMod val="65000"/>
                <a:lumOff val="35000"/>
              </a:schemeClr>
            </a:solidFill>
          </a:ln>
        </p:spPr>
        <p:txBody>
          <a:bodyPr wrap="square" rtlCol="0">
            <a:spAutoFit/>
          </a:bodyPr>
          <a:lstStyle/>
          <a:p>
            <a:pPr algn="ctr"/>
            <a:r>
              <a:rPr lang="sv-SE" sz="1050" dirty="0"/>
              <a:t>LAG</a:t>
            </a:r>
          </a:p>
        </p:txBody>
      </p:sp>
      <p:sp>
        <p:nvSpPr>
          <p:cNvPr id="61" name="TextBox 60">
            <a:extLst>
              <a:ext uri="{FF2B5EF4-FFF2-40B4-BE49-F238E27FC236}">
                <a16:creationId xmlns:a16="http://schemas.microsoft.com/office/drawing/2014/main" id="{8162A949-0A55-4397-B2D6-4599C2090482}"/>
              </a:ext>
            </a:extLst>
          </p:cNvPr>
          <p:cNvSpPr txBox="1"/>
          <p:nvPr/>
        </p:nvSpPr>
        <p:spPr>
          <a:xfrm>
            <a:off x="7489821" y="3169835"/>
            <a:ext cx="1346123" cy="738664"/>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Kvalitetsuppföljning:</a:t>
            </a:r>
          </a:p>
          <a:p>
            <a:r>
              <a:rPr lang="sv-SE" sz="1050" dirty="0">
                <a:solidFill>
                  <a:schemeClr val="bg1">
                    <a:lumMod val="65000"/>
                  </a:schemeClr>
                </a:solidFill>
                <a:latin typeface="Segoe UI" panose="020B0502040204020203" pitchFamily="34" charset="0"/>
              </a:rPr>
              <a:t>Rikshöft, SFR, Senior alert</a:t>
            </a:r>
            <a:endParaRPr lang="sv-SE" sz="1050" dirty="0">
              <a:solidFill>
                <a:schemeClr val="bg1">
                  <a:lumMod val="65000"/>
                </a:schemeClr>
              </a:solidFill>
            </a:endParaRPr>
          </a:p>
        </p:txBody>
      </p:sp>
      <p:sp>
        <p:nvSpPr>
          <p:cNvPr id="62" name="TextBox 61">
            <a:extLst>
              <a:ext uri="{FF2B5EF4-FFF2-40B4-BE49-F238E27FC236}">
                <a16:creationId xmlns:a16="http://schemas.microsoft.com/office/drawing/2014/main" id="{F91EBC44-A821-4CC0-AE8E-E4E2D67E7ECC}"/>
              </a:ext>
            </a:extLst>
          </p:cNvPr>
          <p:cNvSpPr txBox="1"/>
          <p:nvPr/>
        </p:nvSpPr>
        <p:spPr>
          <a:xfrm>
            <a:off x="5623451" y="3760178"/>
            <a:ext cx="1346123" cy="415498"/>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Osteoporos-screening</a:t>
            </a:r>
            <a:endParaRPr lang="sv-SE" sz="1050" dirty="0">
              <a:solidFill>
                <a:schemeClr val="bg1">
                  <a:lumMod val="65000"/>
                </a:schemeClr>
              </a:solidFill>
            </a:endParaRPr>
          </a:p>
        </p:txBody>
      </p:sp>
      <p:sp>
        <p:nvSpPr>
          <p:cNvPr id="63" name="TextBox 62">
            <a:extLst>
              <a:ext uri="{FF2B5EF4-FFF2-40B4-BE49-F238E27FC236}">
                <a16:creationId xmlns:a16="http://schemas.microsoft.com/office/drawing/2014/main" id="{221EB1C3-BAA2-4FD9-A2E8-C99BC67E0AE3}"/>
              </a:ext>
            </a:extLst>
          </p:cNvPr>
          <p:cNvSpPr txBox="1"/>
          <p:nvPr/>
        </p:nvSpPr>
        <p:spPr>
          <a:xfrm rot="16200000">
            <a:off x="6961916" y="5264517"/>
            <a:ext cx="995391" cy="300082"/>
          </a:xfrm>
          <a:prstGeom prst="rect">
            <a:avLst/>
          </a:prstGeom>
          <a:noFill/>
        </p:spPr>
        <p:txBody>
          <a:bodyPr wrap="square" rtlCol="0">
            <a:spAutoFit/>
          </a:bodyPr>
          <a:lstStyle/>
          <a:p>
            <a:r>
              <a:rPr lang="sv-SE" sz="1350" dirty="0"/>
              <a:t>Återbesök</a:t>
            </a:r>
          </a:p>
        </p:txBody>
      </p:sp>
      <p:sp>
        <p:nvSpPr>
          <p:cNvPr id="64" name="TextBox 63">
            <a:extLst>
              <a:ext uri="{FF2B5EF4-FFF2-40B4-BE49-F238E27FC236}">
                <a16:creationId xmlns:a16="http://schemas.microsoft.com/office/drawing/2014/main" id="{9BA4BC36-F60C-4FDF-8DB6-CE9793AB0DDA}"/>
              </a:ext>
            </a:extLst>
          </p:cNvPr>
          <p:cNvSpPr txBox="1"/>
          <p:nvPr/>
        </p:nvSpPr>
        <p:spPr>
          <a:xfrm>
            <a:off x="6606275" y="3868141"/>
            <a:ext cx="1816866" cy="253916"/>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Sekundär frakturprevention</a:t>
            </a:r>
            <a:endParaRPr lang="sv-SE" sz="1050" dirty="0">
              <a:solidFill>
                <a:schemeClr val="bg1">
                  <a:lumMod val="65000"/>
                </a:schemeClr>
              </a:solidFill>
            </a:endParaRPr>
          </a:p>
        </p:txBody>
      </p:sp>
      <p:sp>
        <p:nvSpPr>
          <p:cNvPr id="65" name="TextBox 64">
            <a:extLst>
              <a:ext uri="{FF2B5EF4-FFF2-40B4-BE49-F238E27FC236}">
                <a16:creationId xmlns:a16="http://schemas.microsoft.com/office/drawing/2014/main" id="{24822AEA-2D71-424E-9818-C51908F0C8DC}"/>
              </a:ext>
            </a:extLst>
          </p:cNvPr>
          <p:cNvSpPr txBox="1"/>
          <p:nvPr/>
        </p:nvSpPr>
        <p:spPr>
          <a:xfrm>
            <a:off x="411476" y="1613453"/>
            <a:ext cx="217793" cy="300082"/>
          </a:xfrm>
          <a:prstGeom prst="rect">
            <a:avLst/>
          </a:prstGeom>
          <a:noFill/>
          <a:ln w="28575">
            <a:solidFill>
              <a:srgbClr val="FF0000"/>
            </a:solidFill>
          </a:ln>
        </p:spPr>
        <p:txBody>
          <a:bodyPr wrap="square" rtlCol="0">
            <a:spAutoFit/>
          </a:bodyPr>
          <a:lstStyle/>
          <a:p>
            <a:r>
              <a:rPr lang="sv-SE" sz="1350" dirty="0"/>
              <a:t>1</a:t>
            </a:r>
          </a:p>
        </p:txBody>
      </p:sp>
      <p:sp>
        <p:nvSpPr>
          <p:cNvPr id="66" name="TextBox 65">
            <a:extLst>
              <a:ext uri="{FF2B5EF4-FFF2-40B4-BE49-F238E27FC236}">
                <a16:creationId xmlns:a16="http://schemas.microsoft.com/office/drawing/2014/main" id="{1B272D4C-D00A-4F76-8AF9-4D7651166415}"/>
              </a:ext>
            </a:extLst>
          </p:cNvPr>
          <p:cNvSpPr txBox="1"/>
          <p:nvPr/>
        </p:nvSpPr>
        <p:spPr>
          <a:xfrm>
            <a:off x="7655666" y="909007"/>
            <a:ext cx="1402315" cy="2207849"/>
          </a:xfrm>
          <a:prstGeom prst="rect">
            <a:avLst/>
          </a:prstGeom>
          <a:solidFill>
            <a:schemeClr val="bg1"/>
          </a:solidFill>
          <a:ln>
            <a:solidFill>
              <a:schemeClr val="tx1"/>
            </a:solidFill>
          </a:ln>
        </p:spPr>
        <p:txBody>
          <a:bodyPr wrap="square" rtlCol="0">
            <a:spAutoFit/>
          </a:bodyPr>
          <a:lstStyle/>
          <a:p>
            <a:pPr fontAlgn="base">
              <a:lnSpc>
                <a:spcPct val="107000"/>
              </a:lnSpc>
              <a:spcAft>
                <a:spcPts val="600"/>
              </a:spcAft>
            </a:pPr>
            <a:r>
              <a:rPr lang="sv-SE" sz="1200" dirty="0">
                <a:solidFill>
                  <a:srgbClr val="212121"/>
                </a:solidFill>
                <a:latin typeface="Segoe UI" panose="020B0502040204020203" pitchFamily="34" charset="0"/>
                <a:ea typeface="Times New Roman" panose="02020603050405020304" pitchFamily="18" charset="0"/>
                <a:cs typeface="Segoe UI" panose="020B0502040204020203" pitchFamily="34" charset="0"/>
              </a:rPr>
              <a:t>Specialområden: De sköraste/de med kognitiv svikt: Eget spår? Uppföljning?</a:t>
            </a:r>
            <a:endParaRPr lang="sv-SE" sz="1200" dirty="0">
              <a:latin typeface="Segoe UI" panose="020B0502040204020203" pitchFamily="34" charset="0"/>
              <a:ea typeface="Calibri" panose="020F0502020204030204" pitchFamily="34" charset="0"/>
              <a:cs typeface="Segoe UI" panose="020B0502040204020203" pitchFamily="34" charset="0"/>
            </a:endParaRPr>
          </a:p>
          <a:p>
            <a:pPr fontAlgn="base">
              <a:lnSpc>
                <a:spcPct val="107000"/>
              </a:lnSpc>
              <a:spcAft>
                <a:spcPts val="600"/>
              </a:spcAft>
            </a:pPr>
            <a:r>
              <a:rPr lang="sv-SE" sz="1200" dirty="0">
                <a:solidFill>
                  <a:srgbClr val="212121"/>
                </a:solidFill>
                <a:latin typeface="Segoe UI" panose="020B0502040204020203" pitchFamily="34" charset="0"/>
                <a:ea typeface="Times New Roman" panose="02020603050405020304" pitchFamily="18" charset="0"/>
                <a:cs typeface="Segoe UI" panose="020B0502040204020203" pitchFamily="34" charset="0"/>
              </a:rPr>
              <a:t>Digitalisering. Informations-överföring. </a:t>
            </a:r>
          </a:p>
          <a:p>
            <a:pPr fontAlgn="base">
              <a:lnSpc>
                <a:spcPct val="107000"/>
              </a:lnSpc>
              <a:spcAft>
                <a:spcPts val="600"/>
              </a:spcAft>
            </a:pPr>
            <a:r>
              <a:rPr lang="sv-SE" sz="1200" dirty="0">
                <a:solidFill>
                  <a:srgbClr val="212121"/>
                </a:solidFill>
                <a:latin typeface="Segoe UI" panose="020B0502040204020203" pitchFamily="34" charset="0"/>
                <a:ea typeface="Times New Roman" panose="02020603050405020304" pitchFamily="18" charset="0"/>
                <a:cs typeface="Segoe UI" panose="020B0502040204020203" pitchFamily="34" charset="0"/>
              </a:rPr>
              <a:t>Begränsnings- beslut.</a:t>
            </a:r>
            <a:endParaRPr lang="sv-SE" sz="1200" dirty="0">
              <a:latin typeface="Segoe UI" panose="020B0502040204020203" pitchFamily="34" charset="0"/>
              <a:cs typeface="Segoe UI" panose="020B0502040204020203" pitchFamily="34" charset="0"/>
            </a:endParaRPr>
          </a:p>
        </p:txBody>
      </p:sp>
      <p:sp>
        <p:nvSpPr>
          <p:cNvPr id="67" name="TextBox 66">
            <a:extLst>
              <a:ext uri="{FF2B5EF4-FFF2-40B4-BE49-F238E27FC236}">
                <a16:creationId xmlns:a16="http://schemas.microsoft.com/office/drawing/2014/main" id="{B0761A5E-8C1E-4B0E-B77E-551721282D4C}"/>
              </a:ext>
            </a:extLst>
          </p:cNvPr>
          <p:cNvSpPr txBox="1"/>
          <p:nvPr/>
        </p:nvSpPr>
        <p:spPr>
          <a:xfrm>
            <a:off x="3291750" y="3542411"/>
            <a:ext cx="217793" cy="300082"/>
          </a:xfrm>
          <a:prstGeom prst="rect">
            <a:avLst/>
          </a:prstGeom>
          <a:noFill/>
          <a:ln w="28575">
            <a:solidFill>
              <a:srgbClr val="00B050"/>
            </a:solidFill>
          </a:ln>
        </p:spPr>
        <p:txBody>
          <a:bodyPr wrap="square" rtlCol="0">
            <a:spAutoFit/>
          </a:bodyPr>
          <a:lstStyle/>
          <a:p>
            <a:r>
              <a:rPr lang="sv-SE" sz="1350" dirty="0"/>
              <a:t>2</a:t>
            </a:r>
          </a:p>
        </p:txBody>
      </p:sp>
      <p:sp>
        <p:nvSpPr>
          <p:cNvPr id="68" name="TextBox 67">
            <a:extLst>
              <a:ext uri="{FF2B5EF4-FFF2-40B4-BE49-F238E27FC236}">
                <a16:creationId xmlns:a16="http://schemas.microsoft.com/office/drawing/2014/main" id="{10A462DE-59E6-4620-958B-D20485076559}"/>
              </a:ext>
            </a:extLst>
          </p:cNvPr>
          <p:cNvSpPr txBox="1"/>
          <p:nvPr/>
        </p:nvSpPr>
        <p:spPr>
          <a:xfrm>
            <a:off x="3038994" y="2228007"/>
            <a:ext cx="217793" cy="300082"/>
          </a:xfrm>
          <a:prstGeom prst="rect">
            <a:avLst/>
          </a:prstGeom>
          <a:noFill/>
          <a:ln w="28575">
            <a:solidFill>
              <a:schemeClr val="accent1"/>
            </a:solidFill>
          </a:ln>
        </p:spPr>
        <p:txBody>
          <a:bodyPr wrap="square" rtlCol="0">
            <a:spAutoFit/>
          </a:bodyPr>
          <a:lstStyle/>
          <a:p>
            <a:r>
              <a:rPr lang="sv-SE" sz="1350" dirty="0"/>
              <a:t>3</a:t>
            </a:r>
          </a:p>
        </p:txBody>
      </p:sp>
      <p:sp>
        <p:nvSpPr>
          <p:cNvPr id="69" name="TextBox 68">
            <a:extLst>
              <a:ext uri="{FF2B5EF4-FFF2-40B4-BE49-F238E27FC236}">
                <a16:creationId xmlns:a16="http://schemas.microsoft.com/office/drawing/2014/main" id="{9EDEE04C-C968-423D-B431-A8A4FF2A6DDB}"/>
              </a:ext>
            </a:extLst>
          </p:cNvPr>
          <p:cNvSpPr txBox="1"/>
          <p:nvPr/>
        </p:nvSpPr>
        <p:spPr>
          <a:xfrm>
            <a:off x="3819898" y="2162719"/>
            <a:ext cx="217793" cy="300082"/>
          </a:xfrm>
          <a:prstGeom prst="rect">
            <a:avLst/>
          </a:prstGeom>
          <a:noFill/>
          <a:ln w="28575">
            <a:solidFill>
              <a:srgbClr val="FFC000"/>
            </a:solidFill>
          </a:ln>
        </p:spPr>
        <p:txBody>
          <a:bodyPr wrap="square" rtlCol="0">
            <a:spAutoFit/>
          </a:bodyPr>
          <a:lstStyle/>
          <a:p>
            <a:r>
              <a:rPr lang="sv-SE" sz="1350" dirty="0"/>
              <a:t>4</a:t>
            </a:r>
          </a:p>
        </p:txBody>
      </p:sp>
      <p:sp>
        <p:nvSpPr>
          <p:cNvPr id="70" name="TextBox 69">
            <a:extLst>
              <a:ext uri="{FF2B5EF4-FFF2-40B4-BE49-F238E27FC236}">
                <a16:creationId xmlns:a16="http://schemas.microsoft.com/office/drawing/2014/main" id="{FA0591E9-9A7A-4DC7-B9E6-AD78C84F3195}"/>
              </a:ext>
            </a:extLst>
          </p:cNvPr>
          <p:cNvSpPr txBox="1"/>
          <p:nvPr/>
        </p:nvSpPr>
        <p:spPr>
          <a:xfrm>
            <a:off x="6633651" y="3174814"/>
            <a:ext cx="587558" cy="415498"/>
          </a:xfrm>
          <a:prstGeom prst="rect">
            <a:avLst/>
          </a:prstGeom>
          <a:noFill/>
        </p:spPr>
        <p:txBody>
          <a:bodyPr wrap="square" rtlCol="0">
            <a:spAutoFit/>
          </a:bodyPr>
          <a:lstStyle/>
          <a:p>
            <a:r>
              <a:rPr lang="sv-SE" sz="1050" dirty="0">
                <a:solidFill>
                  <a:schemeClr val="bg1">
                    <a:lumMod val="65000"/>
                  </a:schemeClr>
                </a:solidFill>
                <a:latin typeface="Segoe UI" panose="020B0502040204020203" pitchFamily="34" charset="0"/>
                <a:ea typeface="Times New Roman" panose="02020603050405020304" pitchFamily="18" charset="0"/>
              </a:rPr>
              <a:t>Rehab – var?</a:t>
            </a:r>
            <a:endParaRPr lang="sv-SE" sz="1050" dirty="0">
              <a:solidFill>
                <a:schemeClr val="bg1">
                  <a:lumMod val="65000"/>
                </a:schemeClr>
              </a:solidFill>
            </a:endParaRPr>
          </a:p>
        </p:txBody>
      </p:sp>
      <p:sp>
        <p:nvSpPr>
          <p:cNvPr id="71" name="TextBox 70">
            <a:extLst>
              <a:ext uri="{FF2B5EF4-FFF2-40B4-BE49-F238E27FC236}">
                <a16:creationId xmlns:a16="http://schemas.microsoft.com/office/drawing/2014/main" id="{55AE5FAB-B4F1-44AC-9CCB-FF01AE671DF7}"/>
              </a:ext>
            </a:extLst>
          </p:cNvPr>
          <p:cNvSpPr txBox="1"/>
          <p:nvPr/>
        </p:nvSpPr>
        <p:spPr>
          <a:xfrm>
            <a:off x="4113125" y="3075299"/>
            <a:ext cx="1397271" cy="461665"/>
          </a:xfrm>
          <a:prstGeom prst="rect">
            <a:avLst/>
          </a:prstGeom>
          <a:noFill/>
        </p:spPr>
        <p:txBody>
          <a:bodyPr wrap="square" rtlCol="0">
            <a:spAutoFit/>
          </a:bodyPr>
          <a:lstStyle/>
          <a:p>
            <a:pPr algn="r"/>
            <a:r>
              <a:rPr lang="sv-SE" sz="1200" dirty="0">
                <a:solidFill>
                  <a:srgbClr val="212121"/>
                </a:solidFill>
                <a:latin typeface="Segoe UI" panose="020B0502040204020203" pitchFamily="34" charset="0"/>
                <a:cs typeface="Segoe UI" panose="020B0502040204020203" pitchFamily="34" charset="0"/>
              </a:rPr>
              <a:t>Bedömning kognition</a:t>
            </a:r>
            <a:endParaRPr lang="sv-SE"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632281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BEB7F-D40B-E0B0-60A0-D5B5D8548D85}"/>
              </a:ext>
            </a:extLst>
          </p:cNvPr>
          <p:cNvPicPr>
            <a:picLocks noChangeAspect="1"/>
          </p:cNvPicPr>
          <p:nvPr/>
        </p:nvPicPr>
        <p:blipFill>
          <a:blip r:embed="rId2"/>
          <a:stretch>
            <a:fillRect/>
          </a:stretch>
        </p:blipFill>
        <p:spPr>
          <a:xfrm>
            <a:off x="417412" y="844470"/>
            <a:ext cx="7875154" cy="4219729"/>
          </a:xfrm>
          <a:prstGeom prst="rect">
            <a:avLst/>
          </a:prstGeom>
        </p:spPr>
      </p:pic>
      <p:pic>
        <p:nvPicPr>
          <p:cNvPr id="5" name="Picture 4">
            <a:extLst>
              <a:ext uri="{FF2B5EF4-FFF2-40B4-BE49-F238E27FC236}">
                <a16:creationId xmlns:a16="http://schemas.microsoft.com/office/drawing/2014/main" id="{F3FBEFF7-3DA1-94CA-3F96-66D6441E1097}"/>
              </a:ext>
            </a:extLst>
          </p:cNvPr>
          <p:cNvPicPr>
            <a:picLocks noChangeAspect="1"/>
          </p:cNvPicPr>
          <p:nvPr/>
        </p:nvPicPr>
        <p:blipFill>
          <a:blip r:embed="rId3"/>
          <a:stretch>
            <a:fillRect/>
          </a:stretch>
        </p:blipFill>
        <p:spPr>
          <a:xfrm>
            <a:off x="219075" y="5055440"/>
            <a:ext cx="8039101" cy="915847"/>
          </a:xfrm>
          <a:prstGeom prst="rect">
            <a:avLst/>
          </a:prstGeom>
        </p:spPr>
      </p:pic>
      <p:sp>
        <p:nvSpPr>
          <p:cNvPr id="6" name="TextBox 5">
            <a:extLst>
              <a:ext uri="{FF2B5EF4-FFF2-40B4-BE49-F238E27FC236}">
                <a16:creationId xmlns:a16="http://schemas.microsoft.com/office/drawing/2014/main" id="{2EA826C2-5F4B-341F-C319-121B3ADEC9DC}"/>
              </a:ext>
            </a:extLst>
          </p:cNvPr>
          <p:cNvSpPr txBox="1"/>
          <p:nvPr/>
        </p:nvSpPr>
        <p:spPr>
          <a:xfrm rot="512499">
            <a:off x="5029200" y="1083833"/>
            <a:ext cx="2638425" cy="923330"/>
          </a:xfrm>
          <a:prstGeom prst="rect">
            <a:avLst/>
          </a:prstGeom>
          <a:noFill/>
        </p:spPr>
        <p:txBody>
          <a:bodyPr wrap="square" rtlCol="0">
            <a:spAutoFit/>
          </a:bodyPr>
          <a:lstStyle/>
          <a:p>
            <a:pPr algn="ctr"/>
            <a:r>
              <a:rPr lang="sv-SE" sz="5400" b="1" dirty="0">
                <a:solidFill>
                  <a:srgbClr val="C00000"/>
                </a:solidFill>
                <a:latin typeface="Dreaming Outloud Pro" panose="03050502040302030504" pitchFamily="66" charset="0"/>
                <a:cs typeface="Dreaming Outloud Pro" panose="03050502040302030504" pitchFamily="66" charset="0"/>
              </a:rPr>
              <a:t>UTKAST</a:t>
            </a:r>
          </a:p>
        </p:txBody>
      </p:sp>
    </p:spTree>
    <p:extLst>
      <p:ext uri="{BB962C8B-B14F-4D97-AF65-F5344CB8AC3E}">
        <p14:creationId xmlns:p14="http://schemas.microsoft.com/office/powerpoint/2010/main" val="34801179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8713D-1D91-8BB3-6F4B-F70505D1D128}"/>
              </a:ext>
            </a:extLst>
          </p:cNvPr>
          <p:cNvPicPr>
            <a:picLocks noChangeAspect="1"/>
          </p:cNvPicPr>
          <p:nvPr/>
        </p:nvPicPr>
        <p:blipFill rotWithShape="1">
          <a:blip r:embed="rId2"/>
          <a:srcRect t="7963" b="52961"/>
          <a:stretch/>
        </p:blipFill>
        <p:spPr>
          <a:xfrm>
            <a:off x="0" y="857250"/>
            <a:ext cx="6877050" cy="3514322"/>
          </a:xfrm>
          <a:prstGeom prst="rect">
            <a:avLst/>
          </a:prstGeom>
        </p:spPr>
      </p:pic>
      <p:pic>
        <p:nvPicPr>
          <p:cNvPr id="4" name="Picture 3">
            <a:extLst>
              <a:ext uri="{FF2B5EF4-FFF2-40B4-BE49-F238E27FC236}">
                <a16:creationId xmlns:a16="http://schemas.microsoft.com/office/drawing/2014/main" id="{2F785C2B-93F8-0F4C-D857-D57D8E276382}"/>
              </a:ext>
            </a:extLst>
          </p:cNvPr>
          <p:cNvPicPr>
            <a:picLocks noChangeAspect="1"/>
          </p:cNvPicPr>
          <p:nvPr/>
        </p:nvPicPr>
        <p:blipFill rotWithShape="1">
          <a:blip r:embed="rId2"/>
          <a:srcRect t="46202" b="23062"/>
          <a:stretch/>
        </p:blipFill>
        <p:spPr>
          <a:xfrm>
            <a:off x="1209675" y="1778649"/>
            <a:ext cx="7915275" cy="3181556"/>
          </a:xfrm>
          <a:prstGeom prst="rect">
            <a:avLst/>
          </a:prstGeom>
          <a:ln w="19050">
            <a:solidFill>
              <a:schemeClr val="tx1"/>
            </a:solidFill>
          </a:ln>
        </p:spPr>
      </p:pic>
      <p:pic>
        <p:nvPicPr>
          <p:cNvPr id="5" name="Picture 4">
            <a:extLst>
              <a:ext uri="{FF2B5EF4-FFF2-40B4-BE49-F238E27FC236}">
                <a16:creationId xmlns:a16="http://schemas.microsoft.com/office/drawing/2014/main" id="{BD6862A2-723B-69C0-A6A8-8B1B1B85217D}"/>
              </a:ext>
            </a:extLst>
          </p:cNvPr>
          <p:cNvPicPr>
            <a:picLocks noChangeAspect="1"/>
          </p:cNvPicPr>
          <p:nvPr/>
        </p:nvPicPr>
        <p:blipFill rotWithShape="1">
          <a:blip r:embed="rId2"/>
          <a:srcRect t="75760" b="17593"/>
          <a:stretch/>
        </p:blipFill>
        <p:spPr>
          <a:xfrm>
            <a:off x="-374703" y="5279906"/>
            <a:ext cx="7251753" cy="630356"/>
          </a:xfrm>
          <a:prstGeom prst="rect">
            <a:avLst/>
          </a:prstGeom>
        </p:spPr>
      </p:pic>
      <p:sp>
        <p:nvSpPr>
          <p:cNvPr id="6" name="TextBox 5">
            <a:extLst>
              <a:ext uri="{FF2B5EF4-FFF2-40B4-BE49-F238E27FC236}">
                <a16:creationId xmlns:a16="http://schemas.microsoft.com/office/drawing/2014/main" id="{A8ECACB6-177D-C694-C4A3-EA5CB84BB06E}"/>
              </a:ext>
            </a:extLst>
          </p:cNvPr>
          <p:cNvSpPr txBox="1"/>
          <p:nvPr/>
        </p:nvSpPr>
        <p:spPr>
          <a:xfrm rot="512499">
            <a:off x="5029200" y="1083833"/>
            <a:ext cx="2638425" cy="923330"/>
          </a:xfrm>
          <a:prstGeom prst="rect">
            <a:avLst/>
          </a:prstGeom>
          <a:noFill/>
        </p:spPr>
        <p:txBody>
          <a:bodyPr wrap="square" rtlCol="0">
            <a:spAutoFit/>
          </a:bodyPr>
          <a:lstStyle/>
          <a:p>
            <a:pPr algn="ctr"/>
            <a:r>
              <a:rPr lang="sv-SE" sz="5400" b="1" dirty="0">
                <a:solidFill>
                  <a:srgbClr val="C00000"/>
                </a:solidFill>
                <a:latin typeface="Dreaming Outloud Pro" panose="03050502040302030504" pitchFamily="66" charset="0"/>
                <a:cs typeface="Dreaming Outloud Pro" panose="03050502040302030504" pitchFamily="66" charset="0"/>
              </a:rPr>
              <a:t>UTKAST</a:t>
            </a:r>
          </a:p>
        </p:txBody>
      </p:sp>
    </p:spTree>
    <p:extLst>
      <p:ext uri="{BB962C8B-B14F-4D97-AF65-F5344CB8AC3E}">
        <p14:creationId xmlns:p14="http://schemas.microsoft.com/office/powerpoint/2010/main" val="22717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8EDE9-6442-54E7-901A-4A1FAE371AF0}"/>
              </a:ext>
            </a:extLst>
          </p:cNvPr>
          <p:cNvPicPr>
            <a:picLocks noChangeAspect="1"/>
          </p:cNvPicPr>
          <p:nvPr/>
        </p:nvPicPr>
        <p:blipFill>
          <a:blip r:embed="rId2"/>
          <a:stretch>
            <a:fillRect/>
          </a:stretch>
        </p:blipFill>
        <p:spPr>
          <a:xfrm>
            <a:off x="721368" y="993735"/>
            <a:ext cx="6574468" cy="1559599"/>
          </a:xfrm>
          <a:prstGeom prst="rect">
            <a:avLst/>
          </a:prstGeom>
        </p:spPr>
      </p:pic>
      <p:pic>
        <p:nvPicPr>
          <p:cNvPr id="5" name="Picture 4">
            <a:extLst>
              <a:ext uri="{FF2B5EF4-FFF2-40B4-BE49-F238E27FC236}">
                <a16:creationId xmlns:a16="http://schemas.microsoft.com/office/drawing/2014/main" id="{CBC38205-1315-DE4E-3E10-6777B11D09C9}"/>
              </a:ext>
            </a:extLst>
          </p:cNvPr>
          <p:cNvPicPr>
            <a:picLocks noChangeAspect="1"/>
          </p:cNvPicPr>
          <p:nvPr/>
        </p:nvPicPr>
        <p:blipFill>
          <a:blip r:embed="rId3"/>
          <a:stretch>
            <a:fillRect/>
          </a:stretch>
        </p:blipFill>
        <p:spPr>
          <a:xfrm>
            <a:off x="657460" y="2543175"/>
            <a:ext cx="6658487" cy="3019425"/>
          </a:xfrm>
          <a:prstGeom prst="rect">
            <a:avLst/>
          </a:prstGeom>
        </p:spPr>
      </p:pic>
      <p:sp>
        <p:nvSpPr>
          <p:cNvPr id="6" name="TextBox 5">
            <a:extLst>
              <a:ext uri="{FF2B5EF4-FFF2-40B4-BE49-F238E27FC236}">
                <a16:creationId xmlns:a16="http://schemas.microsoft.com/office/drawing/2014/main" id="{D9EB538B-F549-73B4-FAA6-BFE800944371}"/>
              </a:ext>
            </a:extLst>
          </p:cNvPr>
          <p:cNvSpPr txBox="1"/>
          <p:nvPr/>
        </p:nvSpPr>
        <p:spPr>
          <a:xfrm rot="512499">
            <a:off x="5029200" y="1083833"/>
            <a:ext cx="2638425" cy="923330"/>
          </a:xfrm>
          <a:prstGeom prst="rect">
            <a:avLst/>
          </a:prstGeom>
          <a:noFill/>
        </p:spPr>
        <p:txBody>
          <a:bodyPr wrap="square" rtlCol="0">
            <a:spAutoFit/>
          </a:bodyPr>
          <a:lstStyle/>
          <a:p>
            <a:pPr algn="ctr"/>
            <a:r>
              <a:rPr lang="sv-SE" sz="5400" b="1" dirty="0">
                <a:solidFill>
                  <a:srgbClr val="C00000"/>
                </a:solidFill>
                <a:latin typeface="Dreaming Outloud Pro" panose="03050502040302030504" pitchFamily="66" charset="0"/>
                <a:cs typeface="Dreaming Outloud Pro" panose="03050502040302030504" pitchFamily="66" charset="0"/>
              </a:rPr>
              <a:t>UTKAST</a:t>
            </a:r>
          </a:p>
        </p:txBody>
      </p:sp>
    </p:spTree>
    <p:extLst>
      <p:ext uri="{BB962C8B-B14F-4D97-AF65-F5344CB8AC3E}">
        <p14:creationId xmlns:p14="http://schemas.microsoft.com/office/powerpoint/2010/main" val="3446473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750" y="6093296"/>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5D397570-1227-2441-944D-0D0DE37D293A}"/>
              </a:ext>
            </a:extLst>
          </p:cNvPr>
          <p:cNvSpPr txBox="1"/>
          <p:nvPr/>
        </p:nvSpPr>
        <p:spPr>
          <a:xfrm>
            <a:off x="1865590" y="314441"/>
            <a:ext cx="4791696" cy="769441"/>
          </a:xfrm>
          <a:prstGeom prst="rect">
            <a:avLst/>
          </a:prstGeom>
          <a:noFill/>
        </p:spPr>
        <p:txBody>
          <a:bodyPr wrap="none" rtlCol="0">
            <a:spAutoFit/>
          </a:bodyPr>
          <a:lstStyle/>
          <a:p>
            <a:r>
              <a:rPr lang="sv-SE" sz="4400" dirty="0">
                <a:solidFill>
                  <a:schemeClr val="tx2"/>
                </a:solidFill>
              </a:rPr>
              <a:t>Bakgrund och vision</a:t>
            </a:r>
          </a:p>
        </p:txBody>
      </p:sp>
      <p:sp>
        <p:nvSpPr>
          <p:cNvPr id="4" name="textruta 3">
            <a:extLst>
              <a:ext uri="{FF2B5EF4-FFF2-40B4-BE49-F238E27FC236}">
                <a16:creationId xmlns:a16="http://schemas.microsoft.com/office/drawing/2014/main" id="{3B33AC3B-31EB-854A-8C05-B9278310DA4E}"/>
              </a:ext>
            </a:extLst>
          </p:cNvPr>
          <p:cNvSpPr txBox="1"/>
          <p:nvPr/>
        </p:nvSpPr>
        <p:spPr>
          <a:xfrm>
            <a:off x="277284" y="1449159"/>
            <a:ext cx="8866715" cy="3970318"/>
          </a:xfrm>
          <a:prstGeom prst="rect">
            <a:avLst/>
          </a:prstGeom>
          <a:noFill/>
        </p:spPr>
        <p:txBody>
          <a:bodyPr wrap="square" rtlCol="0">
            <a:spAutoFit/>
          </a:bodyPr>
          <a:lstStyle/>
          <a:p>
            <a:endParaRPr lang="sv-SE" sz="2800" dirty="0"/>
          </a:p>
          <a:p>
            <a:r>
              <a:rPr lang="sv-SE" sz="2800" dirty="0"/>
              <a:t>Lockelse att kunna analysera resultatdata för implantat</a:t>
            </a:r>
          </a:p>
          <a:p>
            <a:endParaRPr lang="sv-SE" sz="2800" dirty="0"/>
          </a:p>
          <a:p>
            <a:r>
              <a:rPr lang="sv-SE" sz="2800" dirty="0"/>
              <a:t>Spårbarhetsdirektivet inom EU har gett ämnet förnyad </a:t>
            </a:r>
          </a:p>
          <a:p>
            <a:r>
              <a:rPr lang="sv-SE" sz="2800" dirty="0"/>
              <a:t>aktualitet. Men vi har inte som ambition att kunna spåra exakt vilket implantat som satts in på </a:t>
            </a:r>
            <a:r>
              <a:rPr lang="sv-SE" sz="2800" dirty="0" err="1"/>
              <a:t>indvidnivå</a:t>
            </a:r>
            <a:endParaRPr lang="sv-SE" sz="2800" dirty="0"/>
          </a:p>
          <a:p>
            <a:endParaRPr lang="sv-SE" sz="2800" dirty="0"/>
          </a:p>
          <a:p>
            <a:r>
              <a:rPr lang="sv-SE" sz="2800" dirty="0"/>
              <a:t>Ingen myndighet har tagit initiativ till praktiskt </a:t>
            </a:r>
          </a:p>
          <a:p>
            <a:r>
              <a:rPr lang="sv-SE" sz="2800" dirty="0"/>
              <a:t>genomförbara lösningar av hur implantat ska registreras</a:t>
            </a:r>
          </a:p>
        </p:txBody>
      </p:sp>
    </p:spTree>
    <p:extLst>
      <p:ext uri="{BB962C8B-B14F-4D97-AF65-F5344CB8AC3E}">
        <p14:creationId xmlns:p14="http://schemas.microsoft.com/office/powerpoint/2010/main" val="4153050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txBox="1">
            <a:spLocks/>
          </p:cNvSpPr>
          <p:nvPr/>
        </p:nvSpPr>
        <p:spPr>
          <a:xfrm>
            <a:off x="3972691" y="1597991"/>
            <a:ext cx="5312228" cy="318474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spcAft>
                <a:spcPts val="900"/>
              </a:spcAft>
              <a:defRPr/>
            </a:pPr>
            <a:endParaRPr lang="sv-SE" sz="2700" b="0" dirty="0">
              <a:solidFill>
                <a:srgbClr val="377D7A"/>
              </a:solidFill>
              <a:latin typeface="Calibri" panose="020F0502020204030204"/>
            </a:endParaRPr>
          </a:p>
          <a:p>
            <a:pPr algn="ctr">
              <a:spcAft>
                <a:spcPts val="900"/>
              </a:spcAft>
              <a:defRPr/>
            </a:pPr>
            <a:r>
              <a:rPr lang="sv-SE" sz="2700" b="0" dirty="0">
                <a:solidFill>
                  <a:schemeClr val="tx1">
                    <a:lumMod val="65000"/>
                    <a:lumOff val="35000"/>
                  </a:schemeClr>
                </a:solidFill>
                <a:latin typeface="Calibri" panose="020F0502020204030204"/>
              </a:rPr>
              <a:t>Nationellt Vårdprogram </a:t>
            </a:r>
            <a:br>
              <a:rPr lang="sv-SE" sz="2700" b="0" dirty="0">
                <a:solidFill>
                  <a:schemeClr val="tx1">
                    <a:lumMod val="65000"/>
                    <a:lumOff val="35000"/>
                  </a:schemeClr>
                </a:solidFill>
                <a:latin typeface="Calibri" panose="020F0502020204030204"/>
              </a:rPr>
            </a:br>
            <a:r>
              <a:rPr lang="sv-SE" sz="2700" b="0" dirty="0">
                <a:solidFill>
                  <a:schemeClr val="tx1">
                    <a:lumMod val="65000"/>
                    <a:lumOff val="35000"/>
                  </a:schemeClr>
                </a:solidFill>
                <a:latin typeface="Calibri" panose="020F0502020204030204"/>
              </a:rPr>
              <a:t>distal </a:t>
            </a:r>
            <a:r>
              <a:rPr lang="sv-SE" sz="2700" b="0" dirty="0" err="1">
                <a:solidFill>
                  <a:schemeClr val="tx1">
                    <a:lumMod val="65000"/>
                    <a:lumOff val="35000"/>
                  </a:schemeClr>
                </a:solidFill>
                <a:latin typeface="Calibri" panose="020F0502020204030204"/>
              </a:rPr>
              <a:t>radiusfraktur</a:t>
            </a:r>
            <a:r>
              <a:rPr lang="sv-SE" sz="2700" b="0" dirty="0">
                <a:solidFill>
                  <a:schemeClr val="tx1">
                    <a:lumMod val="65000"/>
                    <a:lumOff val="35000"/>
                  </a:schemeClr>
                </a:solidFill>
                <a:latin typeface="Calibri" panose="020F0502020204030204"/>
              </a:rPr>
              <a:t> och Frakturregistret</a:t>
            </a:r>
            <a:endParaRPr lang="sv-SE" sz="3300" dirty="0">
              <a:solidFill>
                <a:schemeClr val="tx1">
                  <a:lumMod val="65000"/>
                  <a:lumOff val="35000"/>
                </a:schemeClr>
              </a:solidFill>
              <a:latin typeface="Calibri" panose="020F0502020204030204"/>
            </a:endParaRPr>
          </a:p>
          <a:p>
            <a:pPr algn="ctr">
              <a:spcAft>
                <a:spcPts val="450"/>
              </a:spcAft>
              <a:defRPr/>
            </a:pPr>
            <a:endParaRPr lang="sv-SE" sz="2100" dirty="0">
              <a:solidFill>
                <a:schemeClr val="tx1">
                  <a:lumMod val="65000"/>
                  <a:lumOff val="35000"/>
                </a:schemeClr>
              </a:solidFill>
              <a:latin typeface="Calibri" panose="020F0502020204030204"/>
            </a:endParaRPr>
          </a:p>
          <a:p>
            <a:pPr algn="ctr">
              <a:spcAft>
                <a:spcPts val="450"/>
              </a:spcAft>
              <a:defRPr/>
            </a:pPr>
            <a:endParaRPr lang="sv-SE" sz="2100" dirty="0">
              <a:solidFill>
                <a:schemeClr val="tx1">
                  <a:lumMod val="65000"/>
                  <a:lumOff val="35000"/>
                </a:schemeClr>
              </a:solidFill>
              <a:latin typeface="Calibri" panose="020F0502020204030204"/>
            </a:endParaRPr>
          </a:p>
          <a:p>
            <a:pPr algn="ctr">
              <a:spcAft>
                <a:spcPts val="450"/>
              </a:spcAft>
              <a:defRPr/>
            </a:pPr>
            <a:r>
              <a:rPr lang="sv-SE" sz="2100" dirty="0">
                <a:solidFill>
                  <a:schemeClr val="tx1">
                    <a:lumMod val="65000"/>
                    <a:lumOff val="35000"/>
                  </a:schemeClr>
                </a:solidFill>
                <a:latin typeface="Calibri" panose="020F0502020204030204"/>
              </a:rPr>
              <a:t>Piperska Muren januari 2023</a:t>
            </a:r>
          </a:p>
          <a:p>
            <a:pPr algn="ctr" defTabSz="685800">
              <a:defRPr/>
            </a:pPr>
            <a:r>
              <a:rPr lang="sv-SE" sz="2700" dirty="0">
                <a:solidFill>
                  <a:schemeClr val="tx1">
                    <a:lumMod val="65000"/>
                    <a:lumOff val="35000"/>
                  </a:schemeClr>
                </a:solidFill>
                <a:latin typeface="Calibri" panose="020F0502020204030204"/>
              </a:rPr>
              <a:t/>
            </a:r>
            <a:br>
              <a:rPr lang="sv-SE" sz="2700" dirty="0">
                <a:solidFill>
                  <a:schemeClr val="tx1">
                    <a:lumMod val="65000"/>
                    <a:lumOff val="35000"/>
                  </a:schemeClr>
                </a:solidFill>
                <a:latin typeface="Calibri" panose="020F0502020204030204"/>
              </a:rPr>
            </a:br>
            <a:endParaRPr lang="sv-SE" sz="2700" dirty="0">
              <a:solidFill>
                <a:schemeClr val="tx1">
                  <a:lumMod val="65000"/>
                  <a:lumOff val="35000"/>
                </a:schemeClr>
              </a:solidFill>
              <a:latin typeface="Calibri" panose="020F0502020204030204"/>
            </a:endParaRPr>
          </a:p>
        </p:txBody>
      </p:sp>
      <p:sp>
        <p:nvSpPr>
          <p:cNvPr id="6" name="textruta 5">
            <a:extLst>
              <a:ext uri="{FF2B5EF4-FFF2-40B4-BE49-F238E27FC236}">
                <a16:creationId xmlns:a16="http://schemas.microsoft.com/office/drawing/2014/main" id="{9F2DA42F-989C-444D-9939-2D0A5DCB18F1}"/>
              </a:ext>
            </a:extLst>
          </p:cNvPr>
          <p:cNvSpPr txBox="1"/>
          <p:nvPr/>
        </p:nvSpPr>
        <p:spPr>
          <a:xfrm>
            <a:off x="4354763" y="5687039"/>
            <a:ext cx="905469" cy="300082"/>
          </a:xfrm>
          <a:prstGeom prst="rect">
            <a:avLst/>
          </a:prstGeom>
          <a:noFill/>
        </p:spPr>
        <p:txBody>
          <a:bodyPr wrap="square" rtlCol="0">
            <a:spAutoFit/>
          </a:bodyPr>
          <a:lstStyle/>
          <a:p>
            <a:r>
              <a:rPr lang="sv-SE" sz="675" dirty="0"/>
              <a:t>FOTO: ISTOCK PHOTO</a:t>
            </a:r>
          </a:p>
        </p:txBody>
      </p:sp>
      <p:sp>
        <p:nvSpPr>
          <p:cNvPr id="9" name="textruta 8">
            <a:extLst>
              <a:ext uri="{FF2B5EF4-FFF2-40B4-BE49-F238E27FC236}">
                <a16:creationId xmlns:a16="http://schemas.microsoft.com/office/drawing/2014/main" id="{887F3C6B-4D0F-4FA2-87A5-BF60EDA14E1C}"/>
              </a:ext>
            </a:extLst>
          </p:cNvPr>
          <p:cNvSpPr txBox="1"/>
          <p:nvPr/>
        </p:nvSpPr>
        <p:spPr>
          <a:xfrm>
            <a:off x="3358467" y="4744087"/>
            <a:ext cx="4846714" cy="646331"/>
          </a:xfrm>
          <a:prstGeom prst="rect">
            <a:avLst/>
          </a:prstGeom>
          <a:noFill/>
        </p:spPr>
        <p:txBody>
          <a:bodyPr wrap="square">
            <a:spAutoFit/>
          </a:bodyPr>
          <a:lstStyle/>
          <a:p>
            <a:endParaRPr lang="sv-SE" sz="1200" b="1" dirty="0">
              <a:solidFill>
                <a:schemeClr val="accent1"/>
              </a:solidFill>
            </a:endParaRPr>
          </a:p>
          <a:p>
            <a:r>
              <a:rPr lang="sv-SE" sz="1200" b="1" dirty="0">
                <a:solidFill>
                  <a:schemeClr val="accent1"/>
                </a:solidFill>
              </a:rPr>
              <a:t>Cecilia Mellstrand Navarro</a:t>
            </a:r>
            <a:r>
              <a:rPr lang="sv-SE" sz="1200" dirty="0">
                <a:solidFill>
                  <a:schemeClr val="accent1"/>
                </a:solidFill>
              </a:rPr>
              <a:t>, ordförande nationell arbetsgrupp distal radiusfraktur, specialist i ortopedi och handkirurgi, docent</a:t>
            </a:r>
          </a:p>
        </p:txBody>
      </p:sp>
      <p:sp>
        <p:nvSpPr>
          <p:cNvPr id="3" name="textruta 2">
            <a:extLst>
              <a:ext uri="{FF2B5EF4-FFF2-40B4-BE49-F238E27FC236}">
                <a16:creationId xmlns:a16="http://schemas.microsoft.com/office/drawing/2014/main" id="{AA736398-46E8-4010-9A5E-F924DCEC1223}"/>
              </a:ext>
            </a:extLst>
          </p:cNvPr>
          <p:cNvSpPr txBox="1"/>
          <p:nvPr/>
        </p:nvSpPr>
        <p:spPr>
          <a:xfrm>
            <a:off x="1269123" y="3663512"/>
            <a:ext cx="819807" cy="300082"/>
          </a:xfrm>
          <a:prstGeom prst="rect">
            <a:avLst/>
          </a:prstGeom>
          <a:solidFill>
            <a:schemeClr val="bg1"/>
          </a:solidFill>
        </p:spPr>
        <p:txBody>
          <a:bodyPr wrap="square" rtlCol="0">
            <a:spAutoFit/>
          </a:bodyPr>
          <a:lstStyle/>
          <a:p>
            <a:endParaRPr lang="sv-SE" sz="1350" dirty="0"/>
          </a:p>
        </p:txBody>
      </p:sp>
      <p:sp>
        <p:nvSpPr>
          <p:cNvPr id="4" name="textruta 3">
            <a:extLst>
              <a:ext uri="{FF2B5EF4-FFF2-40B4-BE49-F238E27FC236}">
                <a16:creationId xmlns:a16="http://schemas.microsoft.com/office/drawing/2014/main" id="{7E52DC95-8C64-4371-85CE-2C802BFF2CB8}"/>
              </a:ext>
            </a:extLst>
          </p:cNvPr>
          <p:cNvSpPr txBox="1"/>
          <p:nvPr/>
        </p:nvSpPr>
        <p:spPr>
          <a:xfrm>
            <a:off x="4354763" y="5547492"/>
            <a:ext cx="1013396" cy="300082"/>
          </a:xfrm>
          <a:prstGeom prst="rect">
            <a:avLst/>
          </a:prstGeom>
          <a:solidFill>
            <a:schemeClr val="bg1"/>
          </a:solidFill>
        </p:spPr>
        <p:txBody>
          <a:bodyPr wrap="square" rtlCol="0">
            <a:spAutoFit/>
          </a:bodyPr>
          <a:lstStyle/>
          <a:p>
            <a:endParaRPr lang="sv-SE" sz="1350" dirty="0"/>
          </a:p>
        </p:txBody>
      </p:sp>
      <p:pic>
        <p:nvPicPr>
          <p:cNvPr id="10" name="Picture 8" descr="95021068_bcf3224a31">
            <a:extLst>
              <a:ext uri="{FF2B5EF4-FFF2-40B4-BE49-F238E27FC236}">
                <a16:creationId xmlns:a16="http://schemas.microsoft.com/office/drawing/2014/main" id="{5F5FC6E4-286D-4DBA-B35A-76DE1397A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 y="1267307"/>
            <a:ext cx="4807884" cy="264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1876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62BF66E-DD11-46CE-B2CB-4FDD8A3CA013}"/>
              </a:ext>
            </a:extLst>
          </p:cNvPr>
          <p:cNvSpPr>
            <a:spLocks noGrp="1"/>
          </p:cNvSpPr>
          <p:nvPr>
            <p:ph type="ctrTitle"/>
          </p:nvPr>
        </p:nvSpPr>
        <p:spPr/>
        <p:txBody>
          <a:bodyPr/>
          <a:lstStyle/>
          <a:p>
            <a:r>
              <a:rPr lang="sv-SE" dirty="0"/>
              <a:t>Varför Nationellt vårdprogram?</a:t>
            </a:r>
          </a:p>
        </p:txBody>
      </p:sp>
      <p:sp>
        <p:nvSpPr>
          <p:cNvPr id="4" name="Platshållare för text 3">
            <a:extLst>
              <a:ext uri="{FF2B5EF4-FFF2-40B4-BE49-F238E27FC236}">
                <a16:creationId xmlns:a16="http://schemas.microsoft.com/office/drawing/2014/main" id="{B9856732-D10F-426A-BF52-6D38A44EF79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7706991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62BF66E-DD11-46CE-B2CB-4FDD8A3CA013}"/>
              </a:ext>
            </a:extLst>
          </p:cNvPr>
          <p:cNvSpPr>
            <a:spLocks noGrp="1"/>
          </p:cNvSpPr>
          <p:nvPr>
            <p:ph type="ctrTitle"/>
          </p:nvPr>
        </p:nvSpPr>
        <p:spPr/>
        <p:txBody>
          <a:bodyPr/>
          <a:lstStyle/>
          <a:p>
            <a:r>
              <a:rPr lang="sv-SE" dirty="0"/>
              <a:t>Varför Nationellt vårdprogram?</a:t>
            </a:r>
          </a:p>
        </p:txBody>
      </p:sp>
      <p:sp>
        <p:nvSpPr>
          <p:cNvPr id="4" name="Platshållare för text 3">
            <a:extLst>
              <a:ext uri="{FF2B5EF4-FFF2-40B4-BE49-F238E27FC236}">
                <a16:creationId xmlns:a16="http://schemas.microsoft.com/office/drawing/2014/main" id="{B9856732-D10F-426A-BF52-6D38A44EF794}"/>
              </a:ext>
            </a:extLst>
          </p:cNvPr>
          <p:cNvSpPr>
            <a:spLocks noGrp="1"/>
          </p:cNvSpPr>
          <p:nvPr>
            <p:ph type="body" sz="quarter" idx="10"/>
          </p:nvPr>
        </p:nvSpPr>
        <p:spPr/>
        <p:txBody>
          <a:bodyPr/>
          <a:lstStyle/>
          <a:p>
            <a:r>
              <a:rPr lang="sv-SE" dirty="0"/>
              <a:t>Minska dubbelarbete</a:t>
            </a:r>
          </a:p>
          <a:p>
            <a:r>
              <a:rPr lang="sv-SE" dirty="0"/>
              <a:t>Jämlik vård</a:t>
            </a:r>
          </a:p>
          <a:p>
            <a:r>
              <a:rPr lang="sv-SE" dirty="0"/>
              <a:t>Bästa tillgängliga kunskap</a:t>
            </a:r>
          </a:p>
        </p:txBody>
      </p:sp>
    </p:spTree>
    <p:extLst>
      <p:ext uri="{BB962C8B-B14F-4D97-AF65-F5344CB8AC3E}">
        <p14:creationId xmlns:p14="http://schemas.microsoft.com/office/powerpoint/2010/main" val="34865150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2">
            <a:extLst>
              <a:ext uri="{FF2B5EF4-FFF2-40B4-BE49-F238E27FC236}">
                <a16:creationId xmlns:a16="http://schemas.microsoft.com/office/drawing/2014/main" id="{FABBED0E-6257-4206-A82F-18B3DAC52788}"/>
              </a:ext>
            </a:extLst>
          </p:cNvPr>
          <p:cNvGraphicFramePr>
            <a:graphicFrameLocks noGrp="1"/>
          </p:cNvGraphicFramePr>
          <p:nvPr>
            <p:ph idx="1"/>
          </p:nvPr>
        </p:nvGraphicFramePr>
        <p:xfrm>
          <a:off x="3485280" y="1360635"/>
          <a:ext cx="4154214" cy="3911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ktangel med rundade hörn 4"/>
          <p:cNvSpPr/>
          <p:nvPr/>
        </p:nvSpPr>
        <p:spPr>
          <a:xfrm>
            <a:off x="299539" y="1360635"/>
            <a:ext cx="2821874" cy="3911204"/>
          </a:xfrm>
          <a:prstGeom prst="roundRect">
            <a:avLst>
              <a:gd name="adj" fmla="val 148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sv-SE" sz="2100" dirty="0">
                <a:solidFill>
                  <a:srgbClr val="FFFFFF"/>
                </a:solidFill>
              </a:rPr>
              <a:t>Varför NAG</a:t>
            </a:r>
          </a:p>
          <a:p>
            <a:pPr lvl="1"/>
            <a:r>
              <a:rPr lang="sv-SE" sz="2100" dirty="0">
                <a:solidFill>
                  <a:srgbClr val="FFFFFF"/>
                </a:solidFill>
              </a:rPr>
              <a:t>handledsfraktur?</a:t>
            </a:r>
            <a:endParaRPr lang="sv-SE" sz="2100" dirty="0"/>
          </a:p>
        </p:txBody>
      </p:sp>
    </p:spTree>
    <p:extLst>
      <p:ext uri="{BB962C8B-B14F-4D97-AF65-F5344CB8AC3E}">
        <p14:creationId xmlns:p14="http://schemas.microsoft.com/office/powerpoint/2010/main" val="34771573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0CC4F9-F432-4EE0-806C-2BBA6A766999}"/>
              </a:ext>
            </a:extLst>
          </p:cNvPr>
          <p:cNvSpPr>
            <a:spLocks noGrp="1"/>
          </p:cNvSpPr>
          <p:nvPr>
            <p:ph type="title"/>
          </p:nvPr>
        </p:nvSpPr>
        <p:spPr>
          <a:xfrm>
            <a:off x="212541" y="1168408"/>
            <a:ext cx="2057400" cy="2057400"/>
          </a:xfrm>
          <a:prstGeom prst="ellipse">
            <a:avLst/>
          </a:prstGeom>
          <a:solidFill>
            <a:srgbClr val="C00000"/>
          </a:solidFill>
          <a:ln w="174625" cmpd="thinThick">
            <a:noFill/>
          </a:ln>
        </p:spPr>
        <p:txBody>
          <a:bodyPr vert="horz" lIns="68580" tIns="34290" rIns="68580" bIns="34290" rtlCol="0" anchor="ctr">
            <a:normAutofit/>
          </a:bodyPr>
          <a:lstStyle/>
          <a:p>
            <a:pPr algn="ctr"/>
            <a:r>
              <a:rPr lang="en-US" sz="1350" dirty="0">
                <a:solidFill>
                  <a:srgbClr val="FFFFFF"/>
                </a:solidFill>
              </a:rPr>
              <a:t>NAG handledsfraktur</a:t>
            </a:r>
          </a:p>
        </p:txBody>
      </p:sp>
      <p:graphicFrame>
        <p:nvGraphicFramePr>
          <p:cNvPr id="4" name="Platshållare för innehåll 3">
            <a:extLst>
              <a:ext uri="{FF2B5EF4-FFF2-40B4-BE49-F238E27FC236}">
                <a16:creationId xmlns:a16="http://schemas.microsoft.com/office/drawing/2014/main" id="{62155F58-05CB-4C7F-B0C3-57C8F6A182B7}"/>
              </a:ext>
            </a:extLst>
          </p:cNvPr>
          <p:cNvGraphicFramePr>
            <a:graphicFrameLocks noGrp="1"/>
          </p:cNvGraphicFramePr>
          <p:nvPr>
            <p:ph idx="1"/>
          </p:nvPr>
        </p:nvGraphicFramePr>
        <p:xfrm>
          <a:off x="2592324" y="1123208"/>
          <a:ext cx="6473801" cy="3998551"/>
        </p:xfrm>
        <a:graphic>
          <a:graphicData uri="http://schemas.openxmlformats.org/drawingml/2006/table">
            <a:tbl>
              <a:tblPr firstRow="1" firstCol="1" bandRow="1">
                <a:tableStyleId>{5C22544A-7EE6-4342-B048-85BDC9FD1C3A}</a:tableStyleId>
              </a:tblPr>
              <a:tblGrid>
                <a:gridCol w="1316132">
                  <a:extLst>
                    <a:ext uri="{9D8B030D-6E8A-4147-A177-3AD203B41FA5}">
                      <a16:colId xmlns:a16="http://schemas.microsoft.com/office/drawing/2014/main" val="1265567043"/>
                    </a:ext>
                  </a:extLst>
                </a:gridCol>
                <a:gridCol w="878300">
                  <a:extLst>
                    <a:ext uri="{9D8B030D-6E8A-4147-A177-3AD203B41FA5}">
                      <a16:colId xmlns:a16="http://schemas.microsoft.com/office/drawing/2014/main" val="1398514556"/>
                    </a:ext>
                  </a:extLst>
                </a:gridCol>
                <a:gridCol w="805483">
                  <a:extLst>
                    <a:ext uri="{9D8B030D-6E8A-4147-A177-3AD203B41FA5}">
                      <a16:colId xmlns:a16="http://schemas.microsoft.com/office/drawing/2014/main" val="2504908084"/>
                    </a:ext>
                  </a:extLst>
                </a:gridCol>
                <a:gridCol w="893495">
                  <a:extLst>
                    <a:ext uri="{9D8B030D-6E8A-4147-A177-3AD203B41FA5}">
                      <a16:colId xmlns:a16="http://schemas.microsoft.com/office/drawing/2014/main" val="4028088955"/>
                    </a:ext>
                  </a:extLst>
                </a:gridCol>
                <a:gridCol w="870727">
                  <a:extLst>
                    <a:ext uri="{9D8B030D-6E8A-4147-A177-3AD203B41FA5}">
                      <a16:colId xmlns:a16="http://schemas.microsoft.com/office/drawing/2014/main" val="2214590092"/>
                    </a:ext>
                  </a:extLst>
                </a:gridCol>
                <a:gridCol w="865043">
                  <a:extLst>
                    <a:ext uri="{9D8B030D-6E8A-4147-A177-3AD203B41FA5}">
                      <a16:colId xmlns:a16="http://schemas.microsoft.com/office/drawing/2014/main" val="3670658029"/>
                    </a:ext>
                  </a:extLst>
                </a:gridCol>
                <a:gridCol w="844622">
                  <a:extLst>
                    <a:ext uri="{9D8B030D-6E8A-4147-A177-3AD203B41FA5}">
                      <a16:colId xmlns:a16="http://schemas.microsoft.com/office/drawing/2014/main" val="99888564"/>
                    </a:ext>
                  </a:extLst>
                </a:gridCol>
              </a:tblGrid>
              <a:tr h="334134">
                <a:tc>
                  <a:txBody>
                    <a:bodyPr/>
                    <a:lstStyle/>
                    <a:p>
                      <a:pPr>
                        <a:lnSpc>
                          <a:spcPct val="107000"/>
                        </a:lnSpc>
                        <a:spcAft>
                          <a:spcPts val="0"/>
                        </a:spcAft>
                      </a:pPr>
                      <a:r>
                        <a:rPr lang="sv-SE" sz="900" dirty="0">
                          <a:effectLst/>
                          <a:latin typeface="+mn-lt"/>
                        </a:rPr>
                        <a:t>Kompetenser</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a:effectLst/>
                          <a:latin typeface="+mn-lt"/>
                        </a:rPr>
                        <a:t>Norra</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dirty="0">
                          <a:effectLst/>
                          <a:latin typeface="+mn-lt"/>
                        </a:rPr>
                        <a:t>Uppsala Örebro</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a:effectLst/>
                          <a:latin typeface="+mn-lt"/>
                        </a:rPr>
                        <a:t>Stockholm-Gotland</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a:effectLst/>
                          <a:latin typeface="+mn-lt"/>
                        </a:rPr>
                        <a:t>Västra</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a:effectLst/>
                          <a:latin typeface="+mn-lt"/>
                        </a:rPr>
                        <a:t>Sydöstra</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dirty="0">
                          <a:effectLst/>
                          <a:latin typeface="+mn-lt"/>
                        </a:rPr>
                        <a:t>Södra</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3846921424"/>
                  </a:ext>
                </a:extLst>
              </a:tr>
              <a:tr h="893607">
                <a:tc>
                  <a:txBody>
                    <a:bodyPr/>
                    <a:lstStyle/>
                    <a:p>
                      <a:pPr>
                        <a:lnSpc>
                          <a:spcPct val="107000"/>
                        </a:lnSpc>
                        <a:spcAft>
                          <a:spcPts val="0"/>
                        </a:spcAft>
                      </a:pPr>
                      <a:r>
                        <a:rPr lang="sv-SE" sz="900" dirty="0">
                          <a:effectLst/>
                          <a:latin typeface="+mn-lt"/>
                        </a:rPr>
                        <a:t>Specialistläkare</a:t>
                      </a: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Mats </a:t>
                      </a:r>
                      <a:r>
                        <a:rPr lang="sv-SE" sz="900" b="0" i="0" dirty="0" err="1">
                          <a:solidFill>
                            <a:schemeClr val="tx1"/>
                          </a:solidFill>
                          <a:effectLst/>
                          <a:latin typeface="+mn-lt"/>
                          <a:ea typeface="Calibri" panose="020F0502020204030204" pitchFamily="34" charset="0"/>
                          <a:cs typeface="Times New Roman" panose="02020603050405020304" pitchFamily="18" charset="0"/>
                        </a:rPr>
                        <a:t>Wadsten</a:t>
                      </a:r>
                      <a:r>
                        <a:rPr lang="sv-SE" sz="900" b="0" i="0" dirty="0">
                          <a:solidFill>
                            <a:schemeClr val="tx1"/>
                          </a:solidFill>
                          <a:effectLst/>
                          <a:latin typeface="+mn-lt"/>
                          <a:ea typeface="Calibri" panose="020F0502020204030204" pitchFamily="34" charset="0"/>
                          <a:cs typeface="Times New Roman" panose="02020603050405020304" pitchFamily="18" charset="0"/>
                        </a:rPr>
                        <a:t>, ortoped/</a:t>
                      </a:r>
                      <a:r>
                        <a:rPr lang="sv-SE" sz="900" b="0" i="0" dirty="0" err="1">
                          <a:solidFill>
                            <a:schemeClr val="tx1"/>
                          </a:solidFill>
                          <a:effectLst/>
                          <a:latin typeface="+mn-lt"/>
                          <a:ea typeface="Calibri" panose="020F0502020204030204" pitchFamily="34" charset="0"/>
                          <a:cs typeface="Times New Roman" panose="02020603050405020304" pitchFamily="18" charset="0"/>
                        </a:rPr>
                        <a:t>handkir</a:t>
                      </a:r>
                      <a:r>
                        <a:rPr lang="sv-SE" sz="900" b="0" i="0" dirty="0">
                          <a:solidFill>
                            <a:schemeClr val="tx1"/>
                          </a:solidFill>
                          <a:effectLst/>
                          <a:latin typeface="+mn-lt"/>
                          <a:ea typeface="Calibri" panose="020F0502020204030204" pitchFamily="34" charset="0"/>
                          <a:cs typeface="Times New Roman" panose="02020603050405020304" pitchFamily="18" charset="0"/>
                        </a:rPr>
                        <a:t>.</a:t>
                      </a:r>
                    </a:p>
                  </a:txBody>
                  <a:tcPr marL="25521" marR="25521"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sv-SE" sz="900" b="0" i="0">
                          <a:solidFill>
                            <a:schemeClr val="tx1"/>
                          </a:solidFill>
                          <a:effectLst/>
                          <a:latin typeface="+mn-lt"/>
                          <a:ea typeface="Calibri" panose="020F0502020204030204" pitchFamily="34" charset="0"/>
                          <a:cs typeface="Times New Roman" panose="02020603050405020304" pitchFamily="18" charset="0"/>
                        </a:rPr>
                        <a:t>Albert Christersson, ortoped</a:t>
                      </a:r>
                    </a:p>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Cecilia Mellstrand Navarro, ortoped/</a:t>
                      </a:r>
                      <a:r>
                        <a:rPr lang="sv-SE" sz="900" b="0" i="0" dirty="0" err="1">
                          <a:solidFill>
                            <a:schemeClr val="tx1"/>
                          </a:solidFill>
                          <a:effectLst/>
                          <a:latin typeface="+mn-lt"/>
                          <a:ea typeface="Calibri" panose="020F0502020204030204" pitchFamily="34" charset="0"/>
                          <a:cs typeface="Times New Roman" panose="02020603050405020304" pitchFamily="18" charset="0"/>
                        </a:rPr>
                        <a:t>handkir</a:t>
                      </a:r>
                      <a:r>
                        <a:rPr lang="sv-SE" sz="900" b="0" i="0">
                          <a:solidFill>
                            <a:schemeClr val="tx1"/>
                          </a:solidFill>
                          <a:effectLst/>
                          <a:latin typeface="+mn-lt"/>
                          <a:ea typeface="Calibri" panose="020F0502020204030204" pitchFamily="34" charset="0"/>
                          <a:cs typeface="Times New Roman" panose="02020603050405020304" pitchFamily="18" charset="0"/>
                        </a:rPr>
                        <a:t>., ordförande</a:t>
                      </a: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a:solidFill>
                            <a:schemeClr val="tx1"/>
                          </a:solidFill>
                          <a:effectLst/>
                          <a:latin typeface="+mn-lt"/>
                          <a:ea typeface="Calibri" panose="020F0502020204030204" pitchFamily="34" charset="0"/>
                          <a:cs typeface="Times New Roman" panose="02020603050405020304" pitchFamily="18" charset="0"/>
                        </a:rPr>
                        <a:t>Jan Hjelm, ortoped</a:t>
                      </a: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Markus Engquist, ortoped</a:t>
                      </a: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Magnus </a:t>
                      </a:r>
                      <a:r>
                        <a:rPr lang="sv-SE" sz="900" b="0" i="0" dirty="0" err="1">
                          <a:solidFill>
                            <a:schemeClr val="tx1"/>
                          </a:solidFill>
                          <a:effectLst/>
                          <a:latin typeface="+mn-lt"/>
                          <a:ea typeface="Calibri" panose="020F0502020204030204" pitchFamily="34" charset="0"/>
                          <a:cs typeface="Times New Roman" panose="02020603050405020304" pitchFamily="18" charset="0"/>
                        </a:rPr>
                        <a:t>Tägil</a:t>
                      </a:r>
                      <a:r>
                        <a:rPr lang="sv-SE" sz="900" b="0" i="0" dirty="0">
                          <a:solidFill>
                            <a:schemeClr val="tx1"/>
                          </a:solidFill>
                          <a:effectLst/>
                          <a:latin typeface="+mn-lt"/>
                          <a:ea typeface="Calibri" panose="020F0502020204030204" pitchFamily="34" charset="0"/>
                          <a:cs typeface="Times New Roman" panose="02020603050405020304" pitchFamily="18" charset="0"/>
                        </a:rPr>
                        <a:t>, ortoped/</a:t>
                      </a:r>
                      <a:r>
                        <a:rPr lang="sv-SE" sz="900" b="0" i="0" dirty="0" err="1">
                          <a:solidFill>
                            <a:schemeClr val="tx1"/>
                          </a:solidFill>
                          <a:effectLst/>
                          <a:latin typeface="+mn-lt"/>
                          <a:ea typeface="Calibri" panose="020F0502020204030204" pitchFamily="34" charset="0"/>
                          <a:cs typeface="Times New Roman" panose="02020603050405020304" pitchFamily="18" charset="0"/>
                        </a:rPr>
                        <a:t>handkir</a:t>
                      </a: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2648676224"/>
                  </a:ext>
                </a:extLst>
              </a:tr>
              <a:tr h="296552">
                <a:tc>
                  <a:txBody>
                    <a:bodyPr/>
                    <a:lstStyle/>
                    <a:p>
                      <a:pPr>
                        <a:lnSpc>
                          <a:spcPct val="107000"/>
                        </a:lnSpc>
                        <a:spcAft>
                          <a:spcPts val="0"/>
                        </a:spcAft>
                      </a:pPr>
                      <a:r>
                        <a:rPr lang="sv-SE" sz="900" dirty="0">
                          <a:effectLst/>
                          <a:latin typeface="+mn-lt"/>
                        </a:rPr>
                        <a:t>Allmänläkare</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Gudrun </a:t>
                      </a:r>
                      <a:r>
                        <a:rPr lang="sv-SE" sz="900" b="0" i="0" dirty="0" err="1">
                          <a:solidFill>
                            <a:schemeClr val="tx1"/>
                          </a:solidFill>
                          <a:effectLst/>
                          <a:latin typeface="+mn-lt"/>
                          <a:ea typeface="Calibri" panose="020F0502020204030204" pitchFamily="34" charset="0"/>
                          <a:cs typeface="Times New Roman" panose="02020603050405020304" pitchFamily="18" charset="0"/>
                        </a:rPr>
                        <a:t>Greim</a:t>
                      </a:r>
                      <a:r>
                        <a:rPr lang="sv-SE" sz="900" b="0" i="0" dirty="0">
                          <a:solidFill>
                            <a:schemeClr val="tx1"/>
                          </a:solidFill>
                          <a:effectLst/>
                          <a:latin typeface="+mn-lt"/>
                          <a:ea typeface="Calibri" panose="020F0502020204030204" pitchFamily="34" charset="0"/>
                          <a:cs typeface="Times New Roman" panose="02020603050405020304" pitchFamily="18" charset="0"/>
                        </a:rPr>
                        <a:t>, </a:t>
                      </a:r>
                      <a:r>
                        <a:rPr lang="sv-SE" sz="900" b="0" i="0" dirty="0" err="1">
                          <a:solidFill>
                            <a:schemeClr val="tx1"/>
                          </a:solidFill>
                          <a:effectLst/>
                          <a:latin typeface="+mn-lt"/>
                          <a:ea typeface="Calibri" panose="020F0502020204030204" pitchFamily="34" charset="0"/>
                          <a:cs typeface="Times New Roman" panose="02020603050405020304" pitchFamily="18" charset="0"/>
                        </a:rPr>
                        <a:t>adjung</a:t>
                      </a:r>
                      <a:r>
                        <a:rPr lang="sv-SE" sz="900" b="0" i="0" dirty="0">
                          <a:solidFill>
                            <a:schemeClr val="tx1"/>
                          </a:solidFill>
                          <a:effectLst/>
                          <a:latin typeface="+mn-lt"/>
                          <a:ea typeface="Calibri" panose="020F0502020204030204" pitchFamily="34" charset="0"/>
                          <a:cs typeface="Times New Roman" panose="02020603050405020304" pitchFamily="18" charset="0"/>
                        </a:rPr>
                        <a:t>.</a:t>
                      </a: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3604935354"/>
                  </a:ext>
                </a:extLst>
              </a:tr>
              <a:tr h="334134">
                <a:tc>
                  <a:txBody>
                    <a:bodyPr/>
                    <a:lstStyle/>
                    <a:p>
                      <a:pPr>
                        <a:lnSpc>
                          <a:spcPct val="107000"/>
                        </a:lnSpc>
                        <a:spcAft>
                          <a:spcPts val="0"/>
                        </a:spcAft>
                      </a:pPr>
                      <a:r>
                        <a:rPr lang="sv-SE" sz="900" dirty="0">
                          <a:effectLst/>
                          <a:latin typeface="+mn-lt"/>
                        </a:rPr>
                        <a:t>Fysioterapeut</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a:solidFill>
                            <a:schemeClr val="tx1"/>
                          </a:solidFill>
                          <a:effectLst/>
                          <a:latin typeface="+mn-lt"/>
                          <a:ea typeface="Calibri" panose="020F0502020204030204" pitchFamily="34" charset="0"/>
                          <a:cs typeface="Times New Roman" panose="02020603050405020304" pitchFamily="18" charset="0"/>
                        </a:rPr>
                        <a:t>Johan Niklasson</a:t>
                      </a: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2296403469"/>
                  </a:ext>
                </a:extLst>
              </a:tr>
              <a:tr h="334134">
                <a:tc>
                  <a:txBody>
                    <a:bodyPr/>
                    <a:lstStyle/>
                    <a:p>
                      <a:pPr>
                        <a:lnSpc>
                          <a:spcPct val="107000"/>
                        </a:lnSpc>
                        <a:spcAft>
                          <a:spcPts val="0"/>
                        </a:spcAft>
                      </a:pPr>
                      <a:r>
                        <a:rPr lang="sv-SE" sz="900" dirty="0">
                          <a:effectLst/>
                          <a:latin typeface="+mn-lt"/>
                        </a:rPr>
                        <a:t>Arbetsterapeut </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a:solidFill>
                            <a:schemeClr val="tx1"/>
                          </a:solidFill>
                          <a:effectLst/>
                          <a:latin typeface="+mn-lt"/>
                          <a:ea typeface="Calibri" panose="020F0502020204030204" pitchFamily="34" charset="0"/>
                          <a:cs typeface="Times New Roman" panose="02020603050405020304" pitchFamily="18" charset="0"/>
                        </a:rPr>
                        <a:t>Agneta Carlsson</a:t>
                      </a: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rPr>
                        <a:t>Sofia </a:t>
                      </a:r>
                      <a:r>
                        <a:rPr lang="sv-SE" sz="900" b="0" i="0" dirty="0" err="1">
                          <a:solidFill>
                            <a:schemeClr val="tx1"/>
                          </a:solidFill>
                          <a:effectLst/>
                          <a:latin typeface="+mn-lt"/>
                        </a:rPr>
                        <a:t>Svärding</a:t>
                      </a:r>
                      <a:endParaRPr lang="sv-SE" sz="900" b="0" i="0" dirty="0">
                        <a:solidFill>
                          <a:schemeClr val="tx1"/>
                        </a:solidFill>
                        <a:effectLst/>
                        <a:latin typeface="+mn-lt"/>
                      </a:endParaRPr>
                    </a:p>
                  </a:txBody>
                  <a:tcPr marL="25521" marR="25521" marT="0" marB="0"/>
                </a:tc>
                <a:tc>
                  <a:txBody>
                    <a:bodyPr/>
                    <a:lstStyle/>
                    <a:p>
                      <a:pPr>
                        <a:lnSpc>
                          <a:spcPct val="107000"/>
                        </a:lnSpc>
                        <a:spcAft>
                          <a:spcPts val="0"/>
                        </a:spcAft>
                      </a:pPr>
                      <a:endParaRPr lang="sv-SE" sz="900" b="0" i="0" strike="sngStrike"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Sarah Nyman</a:t>
                      </a: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3066480283"/>
                  </a:ext>
                </a:extLst>
              </a:tr>
              <a:tr h="448174">
                <a:tc>
                  <a:txBody>
                    <a:bodyPr/>
                    <a:lstStyle/>
                    <a:p>
                      <a:pPr>
                        <a:lnSpc>
                          <a:spcPct val="107000"/>
                        </a:lnSpc>
                        <a:spcAft>
                          <a:spcPts val="0"/>
                        </a:spcAft>
                      </a:pPr>
                      <a:r>
                        <a:rPr lang="sv-SE" sz="900" dirty="0">
                          <a:effectLst/>
                          <a:latin typeface="+mn-lt"/>
                          <a:ea typeface="Calibri" panose="020F0502020204030204" pitchFamily="34" charset="0"/>
                          <a:cs typeface="Times New Roman" panose="02020603050405020304" pitchFamily="18" charset="0"/>
                        </a:rPr>
                        <a:t>Gipstekniker </a:t>
                      </a: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Eva </a:t>
                      </a:r>
                      <a:r>
                        <a:rPr lang="sv-SE" sz="900" b="0" i="0" dirty="0" err="1">
                          <a:solidFill>
                            <a:schemeClr val="tx1"/>
                          </a:solidFill>
                          <a:effectLst/>
                          <a:latin typeface="+mn-lt"/>
                          <a:ea typeface="Calibri" panose="020F0502020204030204" pitchFamily="34" charset="0"/>
                          <a:cs typeface="Times New Roman" panose="02020603050405020304" pitchFamily="18" charset="0"/>
                        </a:rPr>
                        <a:t>Biberg</a:t>
                      </a:r>
                      <a:r>
                        <a:rPr lang="sv-SE" sz="900" b="0" i="0" dirty="0">
                          <a:solidFill>
                            <a:schemeClr val="tx1"/>
                          </a:solidFill>
                          <a:effectLst/>
                          <a:latin typeface="+mn-lt"/>
                          <a:ea typeface="Calibri" panose="020F0502020204030204" pitchFamily="34" charset="0"/>
                          <a:cs typeface="Times New Roman" panose="02020603050405020304" pitchFamily="18" charset="0"/>
                        </a:rPr>
                        <a:t>,</a:t>
                      </a:r>
                    </a:p>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Anna-Karin Krusefeldt</a:t>
                      </a:r>
                    </a:p>
                  </a:txBody>
                  <a:tcPr marL="25521" marR="25521" marT="0" marB="0"/>
                </a:tc>
                <a:tc>
                  <a:txBody>
                    <a:bodyPr/>
                    <a:lstStyle/>
                    <a:p>
                      <a:pPr>
                        <a:lnSpc>
                          <a:spcPct val="107000"/>
                        </a:lnSpc>
                        <a:spcAft>
                          <a:spcPts val="0"/>
                        </a:spcAft>
                      </a:pPr>
                      <a:endParaRPr lang="sv-SE" sz="900" b="0" i="0">
                        <a:solidFill>
                          <a:schemeClr val="tx1"/>
                        </a:solidFill>
                        <a:effectLst/>
                        <a:latin typeface="+mn-lt"/>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976453159"/>
                  </a:ext>
                </a:extLst>
              </a:tr>
              <a:tr h="170570">
                <a:tc>
                  <a:txBody>
                    <a:bodyPr/>
                    <a:lstStyle/>
                    <a:p>
                      <a:pPr>
                        <a:lnSpc>
                          <a:spcPct val="107000"/>
                        </a:lnSpc>
                        <a:spcAft>
                          <a:spcPts val="0"/>
                        </a:spcAft>
                      </a:pPr>
                      <a:r>
                        <a:rPr lang="sv-SE" sz="900" dirty="0">
                          <a:effectLst/>
                          <a:latin typeface="+mn-lt"/>
                        </a:rPr>
                        <a:t>Patientföreträdare </a:t>
                      </a:r>
                      <a:endParaRPr lang="sv-SE" sz="900"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Jenny </a:t>
                      </a:r>
                      <a:r>
                        <a:rPr lang="sv-SE" sz="900" b="0" i="0" dirty="0" err="1">
                          <a:solidFill>
                            <a:schemeClr val="tx1"/>
                          </a:solidFill>
                          <a:effectLst/>
                          <a:latin typeface="+mn-lt"/>
                          <a:ea typeface="Calibri" panose="020F0502020204030204" pitchFamily="34" charset="0"/>
                          <a:cs typeface="Times New Roman" panose="02020603050405020304" pitchFamily="18" charset="0"/>
                        </a:rPr>
                        <a:t>Gannholm</a:t>
                      </a: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a:solidFill>
                            <a:schemeClr val="tx1"/>
                          </a:solidFill>
                          <a:effectLst/>
                          <a:latin typeface="+mn-lt"/>
                          <a:ea typeface="Calibri" panose="020F0502020204030204" pitchFamily="34" charset="0"/>
                          <a:cs typeface="Times New Roman" panose="02020603050405020304" pitchFamily="18" charset="0"/>
                        </a:rPr>
                        <a:t>Kajsa Eriksson</a:t>
                      </a: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2314519134"/>
                  </a:ext>
                </a:extLst>
              </a:tr>
              <a:tr h="170570">
                <a:tc>
                  <a:txBody>
                    <a:bodyPr/>
                    <a:lstStyle/>
                    <a:p>
                      <a:pPr>
                        <a:lnSpc>
                          <a:spcPct val="107000"/>
                        </a:lnSpc>
                        <a:spcAft>
                          <a:spcPts val="0"/>
                        </a:spcAft>
                      </a:pPr>
                      <a:r>
                        <a:rPr lang="sv-SE" sz="900">
                          <a:effectLst/>
                          <a:latin typeface="+mn-lt"/>
                        </a:rPr>
                        <a:t>Akademi*</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2943974304"/>
                  </a:ext>
                </a:extLst>
              </a:tr>
              <a:tr h="170570">
                <a:tc>
                  <a:txBody>
                    <a:bodyPr/>
                    <a:lstStyle/>
                    <a:p>
                      <a:pPr>
                        <a:lnSpc>
                          <a:spcPct val="107000"/>
                        </a:lnSpc>
                        <a:spcAft>
                          <a:spcPts val="0"/>
                        </a:spcAft>
                      </a:pPr>
                      <a:r>
                        <a:rPr lang="sv-SE" sz="900">
                          <a:effectLst/>
                          <a:latin typeface="+mn-lt"/>
                        </a:rPr>
                        <a:t>Processtöd</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r>
                        <a:rPr lang="sv-SE" sz="900" b="0" i="0" dirty="0">
                          <a:solidFill>
                            <a:schemeClr val="tx1"/>
                          </a:solidFill>
                          <a:effectLst/>
                          <a:latin typeface="+mn-lt"/>
                          <a:ea typeface="Calibri" panose="020F0502020204030204" pitchFamily="34" charset="0"/>
                          <a:cs typeface="Times New Roman" panose="02020603050405020304" pitchFamily="18" charset="0"/>
                        </a:rPr>
                        <a:t>Anna Kjellström</a:t>
                      </a: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3514472589"/>
                  </a:ext>
                </a:extLst>
              </a:tr>
              <a:tr h="170570">
                <a:tc>
                  <a:txBody>
                    <a:bodyPr/>
                    <a:lstStyle/>
                    <a:p>
                      <a:pPr>
                        <a:lnSpc>
                          <a:spcPct val="107000"/>
                        </a:lnSpc>
                        <a:spcAft>
                          <a:spcPts val="0"/>
                        </a:spcAft>
                      </a:pPr>
                      <a:r>
                        <a:rPr lang="sv-SE" sz="900">
                          <a:effectLst/>
                          <a:latin typeface="+mn-lt"/>
                        </a:rPr>
                        <a:t> </a:t>
                      </a:r>
                      <a:endParaRPr lang="sv-SE" sz="90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1644515997"/>
                  </a:ext>
                </a:extLst>
              </a:tr>
              <a:tr h="170570">
                <a:tc>
                  <a:txBody>
                    <a:bodyPr/>
                    <a:lstStyle/>
                    <a:p>
                      <a:pPr>
                        <a:lnSpc>
                          <a:spcPct val="107000"/>
                        </a:lnSpc>
                        <a:spcAft>
                          <a:spcPts val="0"/>
                        </a:spcAft>
                      </a:pPr>
                      <a:r>
                        <a:rPr lang="sv-SE" sz="900" b="1" i="1">
                          <a:effectLst/>
                          <a:latin typeface="+mn-lt"/>
                        </a:rPr>
                        <a:t>ADJUNGERADE</a:t>
                      </a:r>
                      <a:endParaRPr lang="sv-SE" sz="900" b="1" i="1">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2489467949"/>
                  </a:ext>
                </a:extLst>
              </a:tr>
              <a:tr h="504969">
                <a:tc>
                  <a:txBody>
                    <a:bodyPr/>
                    <a:lstStyle/>
                    <a:p>
                      <a:pPr>
                        <a:lnSpc>
                          <a:spcPct val="107000"/>
                        </a:lnSpc>
                        <a:spcAft>
                          <a:spcPts val="0"/>
                        </a:spcAft>
                      </a:pPr>
                      <a:r>
                        <a:rPr lang="sv-SE" sz="900" b="1" i="1" dirty="0">
                          <a:effectLst/>
                          <a:latin typeface="+mn-lt"/>
                        </a:rPr>
                        <a:t>Kvalitetsregister</a:t>
                      </a:r>
                      <a:endParaRPr lang="sv-SE" sz="900" b="1" i="1" dirty="0">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sv-SE" sz="900" b="0" i="1" dirty="0">
                          <a:solidFill>
                            <a:schemeClr val="tx1"/>
                          </a:solidFill>
                          <a:effectLst/>
                          <a:latin typeface="+mn-lt"/>
                          <a:ea typeface="Calibri" panose="020F0502020204030204" pitchFamily="34" charset="0"/>
                          <a:cs typeface="Times New Roman" panose="02020603050405020304" pitchFamily="18" charset="0"/>
                        </a:rPr>
                        <a:t>Albert Christersson, frakturregistret</a:t>
                      </a: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tc>
                  <a:txBody>
                    <a:bodyPr/>
                    <a:lstStyle/>
                    <a:p>
                      <a:pPr>
                        <a:lnSpc>
                          <a:spcPct val="107000"/>
                        </a:lnSpc>
                        <a:spcAft>
                          <a:spcPts val="0"/>
                        </a:spcAft>
                      </a:pPr>
                      <a:endParaRPr lang="sv-SE" sz="900" b="0" i="1" dirty="0">
                        <a:solidFill>
                          <a:schemeClr val="tx1"/>
                        </a:solidFill>
                        <a:effectLst/>
                        <a:latin typeface="+mn-lt"/>
                        <a:ea typeface="Calibri" panose="020F0502020204030204" pitchFamily="34" charset="0"/>
                        <a:cs typeface="Times New Roman" panose="02020603050405020304" pitchFamily="18" charset="0"/>
                      </a:endParaRPr>
                    </a:p>
                  </a:txBody>
                  <a:tcPr marL="25521" marR="25521" marT="0" marB="0"/>
                </a:tc>
                <a:extLst>
                  <a:ext uri="{0D108BD9-81ED-4DB2-BD59-A6C34878D82A}">
                    <a16:rowId xmlns:a16="http://schemas.microsoft.com/office/drawing/2014/main" val="3278468394"/>
                  </a:ext>
                </a:extLst>
              </a:tr>
            </a:tbl>
          </a:graphicData>
        </a:graphic>
      </p:graphicFrame>
      <p:pic>
        <p:nvPicPr>
          <p:cNvPr id="6" name="Platshållare för innehåll 6">
            <a:extLst>
              <a:ext uri="{FF2B5EF4-FFF2-40B4-BE49-F238E27FC236}">
                <a16:creationId xmlns:a16="http://schemas.microsoft.com/office/drawing/2014/main" id="{039E7BF5-30AE-4916-91F3-11DCA9B7BCD7}"/>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13" y="3346771"/>
            <a:ext cx="2336506" cy="1752380"/>
          </a:xfrm>
          <a:prstGeom prst="rect">
            <a:avLst/>
          </a:prstGeom>
          <a:effectLst>
            <a:outerShdw blurRad="50800" dist="50800" dir="5400000" algn="ctr" rotWithShape="0">
              <a:srgbClr val="000000">
                <a:alpha val="56000"/>
              </a:srgbClr>
            </a:outerShdw>
          </a:effectLst>
        </p:spPr>
      </p:pic>
    </p:spTree>
    <p:extLst>
      <p:ext uri="{BB962C8B-B14F-4D97-AF65-F5344CB8AC3E}">
        <p14:creationId xmlns:p14="http://schemas.microsoft.com/office/powerpoint/2010/main" val="6460246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532C257-AD6C-4652-A57D-708C78C52707}"/>
              </a:ext>
            </a:extLst>
          </p:cNvPr>
          <p:cNvPicPr>
            <a:picLocks noChangeAspect="1"/>
          </p:cNvPicPr>
          <p:nvPr/>
        </p:nvPicPr>
        <p:blipFill>
          <a:blip r:embed="rId3"/>
          <a:stretch>
            <a:fillRect/>
          </a:stretch>
        </p:blipFill>
        <p:spPr>
          <a:xfrm>
            <a:off x="12452" y="1301780"/>
            <a:ext cx="4445337" cy="3990548"/>
          </a:xfrm>
          <a:prstGeom prst="rect">
            <a:avLst/>
          </a:prstGeom>
        </p:spPr>
      </p:pic>
      <p:sp>
        <p:nvSpPr>
          <p:cNvPr id="13" name="Rubrik 12">
            <a:extLst>
              <a:ext uri="{FF2B5EF4-FFF2-40B4-BE49-F238E27FC236}">
                <a16:creationId xmlns:a16="http://schemas.microsoft.com/office/drawing/2014/main" id="{DEE8EDC8-C761-7C47-80B6-45DEEFC874AD}"/>
              </a:ext>
            </a:extLst>
          </p:cNvPr>
          <p:cNvSpPr>
            <a:spLocks noGrp="1"/>
          </p:cNvSpPr>
          <p:nvPr>
            <p:ph type="ctrTitle"/>
          </p:nvPr>
        </p:nvSpPr>
        <p:spPr>
          <a:xfrm>
            <a:off x="4371976" y="1415131"/>
            <a:ext cx="3601391" cy="737519"/>
          </a:xfrm>
        </p:spPr>
        <p:txBody>
          <a:bodyPr anchor="b">
            <a:noAutofit/>
          </a:bodyPr>
          <a:lstStyle/>
          <a:p>
            <a:r>
              <a:rPr lang="sv-SE" sz="2700" dirty="0"/>
              <a:t>Vad innebär vårdprogrammet för patienterna?</a:t>
            </a:r>
          </a:p>
        </p:txBody>
      </p:sp>
      <p:sp>
        <p:nvSpPr>
          <p:cNvPr id="14" name="Platshållare för text 13">
            <a:extLst>
              <a:ext uri="{FF2B5EF4-FFF2-40B4-BE49-F238E27FC236}">
                <a16:creationId xmlns:a16="http://schemas.microsoft.com/office/drawing/2014/main" id="{478FA9FC-4A68-8B4C-AE38-1074E1489DED}"/>
              </a:ext>
            </a:extLst>
          </p:cNvPr>
          <p:cNvSpPr>
            <a:spLocks noGrp="1"/>
          </p:cNvSpPr>
          <p:nvPr>
            <p:ph type="body" sz="quarter" idx="10"/>
          </p:nvPr>
        </p:nvSpPr>
        <p:spPr>
          <a:xfrm>
            <a:off x="4371976" y="2372039"/>
            <a:ext cx="3691826" cy="2920289"/>
          </a:xfrm>
        </p:spPr>
        <p:txBody>
          <a:bodyPr>
            <a:normAutofit/>
          </a:bodyPr>
          <a:lstStyle/>
          <a:p>
            <a:r>
              <a:rPr lang="sv-SE" dirty="0"/>
              <a:t>Patienten bedöms utifrån funktion, inte ålder</a:t>
            </a:r>
          </a:p>
          <a:p>
            <a:endParaRPr lang="sv-SE" dirty="0"/>
          </a:p>
        </p:txBody>
      </p:sp>
      <p:sp>
        <p:nvSpPr>
          <p:cNvPr id="6" name="textruta 5">
            <a:extLst>
              <a:ext uri="{FF2B5EF4-FFF2-40B4-BE49-F238E27FC236}">
                <a16:creationId xmlns:a16="http://schemas.microsoft.com/office/drawing/2014/main" id="{BFE5B204-FE62-4B6E-BC9E-51F1706C8845}"/>
              </a:ext>
            </a:extLst>
          </p:cNvPr>
          <p:cNvSpPr txBox="1"/>
          <p:nvPr/>
        </p:nvSpPr>
        <p:spPr>
          <a:xfrm>
            <a:off x="4103236" y="5678527"/>
            <a:ext cx="3615911" cy="196208"/>
          </a:xfrm>
          <a:prstGeom prst="rect">
            <a:avLst/>
          </a:prstGeom>
          <a:noFill/>
        </p:spPr>
        <p:txBody>
          <a:bodyPr wrap="square" rtlCol="0">
            <a:spAutoFit/>
          </a:bodyPr>
          <a:lstStyle/>
          <a:p>
            <a:r>
              <a:rPr lang="sv-SE" sz="675" dirty="0"/>
              <a:t>FOTO: ISTOCK PHOTO</a:t>
            </a:r>
          </a:p>
        </p:txBody>
      </p:sp>
    </p:spTree>
    <p:extLst>
      <p:ext uri="{BB962C8B-B14F-4D97-AF65-F5344CB8AC3E}">
        <p14:creationId xmlns:p14="http://schemas.microsoft.com/office/powerpoint/2010/main" val="36425855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DEE8EDC8-C761-7C47-80B6-45DEEFC874AD}"/>
              </a:ext>
            </a:extLst>
          </p:cNvPr>
          <p:cNvSpPr>
            <a:spLocks noGrp="1"/>
          </p:cNvSpPr>
          <p:nvPr>
            <p:ph type="ctrTitle"/>
          </p:nvPr>
        </p:nvSpPr>
        <p:spPr>
          <a:xfrm>
            <a:off x="4371976" y="1415131"/>
            <a:ext cx="3601391" cy="737519"/>
          </a:xfrm>
        </p:spPr>
        <p:txBody>
          <a:bodyPr anchor="b">
            <a:noAutofit/>
          </a:bodyPr>
          <a:lstStyle/>
          <a:p>
            <a:r>
              <a:rPr lang="sv-SE" sz="2700" dirty="0"/>
              <a:t>Vad innebär vårdprogrammet för vården?</a:t>
            </a:r>
          </a:p>
        </p:txBody>
      </p:sp>
      <p:sp>
        <p:nvSpPr>
          <p:cNvPr id="14" name="Platshållare för text 13">
            <a:extLst>
              <a:ext uri="{FF2B5EF4-FFF2-40B4-BE49-F238E27FC236}">
                <a16:creationId xmlns:a16="http://schemas.microsoft.com/office/drawing/2014/main" id="{478FA9FC-4A68-8B4C-AE38-1074E1489DED}"/>
              </a:ext>
            </a:extLst>
          </p:cNvPr>
          <p:cNvSpPr>
            <a:spLocks noGrp="1"/>
          </p:cNvSpPr>
          <p:nvPr>
            <p:ph type="body" sz="quarter" idx="10"/>
          </p:nvPr>
        </p:nvSpPr>
        <p:spPr>
          <a:xfrm>
            <a:off x="4371976" y="2372039"/>
            <a:ext cx="3691826" cy="2920289"/>
          </a:xfrm>
        </p:spPr>
        <p:txBody>
          <a:bodyPr>
            <a:normAutofit fontScale="77500" lnSpcReduction="20000"/>
          </a:bodyPr>
          <a:lstStyle/>
          <a:p>
            <a:r>
              <a:rPr lang="sv-SE" dirty="0"/>
              <a:t>Tidig planering för operation för utvalda frakturmönster</a:t>
            </a:r>
          </a:p>
          <a:p>
            <a:r>
              <a:rPr lang="sv-SE" dirty="0"/>
              <a:t>Minimera omotiverad väntan på operation</a:t>
            </a:r>
          </a:p>
          <a:p>
            <a:r>
              <a:rPr lang="sv-SE" dirty="0"/>
              <a:t>Individanpassad rehabilitering med etablerade kontaktvägar</a:t>
            </a:r>
          </a:p>
          <a:p>
            <a:endParaRPr lang="sv-SE" dirty="0"/>
          </a:p>
        </p:txBody>
      </p:sp>
      <p:sp>
        <p:nvSpPr>
          <p:cNvPr id="6" name="textruta 5">
            <a:extLst>
              <a:ext uri="{FF2B5EF4-FFF2-40B4-BE49-F238E27FC236}">
                <a16:creationId xmlns:a16="http://schemas.microsoft.com/office/drawing/2014/main" id="{BFE5B204-FE62-4B6E-BC9E-51F1706C8845}"/>
              </a:ext>
            </a:extLst>
          </p:cNvPr>
          <p:cNvSpPr txBox="1"/>
          <p:nvPr/>
        </p:nvSpPr>
        <p:spPr>
          <a:xfrm>
            <a:off x="4103236" y="5678527"/>
            <a:ext cx="3615911" cy="196208"/>
          </a:xfrm>
          <a:prstGeom prst="rect">
            <a:avLst/>
          </a:prstGeom>
          <a:noFill/>
        </p:spPr>
        <p:txBody>
          <a:bodyPr wrap="square" rtlCol="0">
            <a:spAutoFit/>
          </a:bodyPr>
          <a:lstStyle/>
          <a:p>
            <a:r>
              <a:rPr lang="sv-SE" sz="675" dirty="0"/>
              <a:t>FOTO: ISTOCK PHOTO</a:t>
            </a:r>
          </a:p>
        </p:txBody>
      </p:sp>
      <p:pic>
        <p:nvPicPr>
          <p:cNvPr id="7" name="Picture 2">
            <a:extLst>
              <a:ext uri="{FF2B5EF4-FFF2-40B4-BE49-F238E27FC236}">
                <a16:creationId xmlns:a16="http://schemas.microsoft.com/office/drawing/2014/main" id="{36BD201D-C8F5-4505-8620-DA5CFEB1F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18" y="1692520"/>
            <a:ext cx="4154540" cy="320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143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783EEC-5FFA-4D7B-B906-7A12C563C3AE}"/>
              </a:ext>
            </a:extLst>
          </p:cNvPr>
          <p:cNvSpPr>
            <a:spLocks noGrp="1"/>
          </p:cNvSpPr>
          <p:nvPr>
            <p:ph type="ctrTitle"/>
          </p:nvPr>
        </p:nvSpPr>
        <p:spPr/>
        <p:txBody>
          <a:bodyPr/>
          <a:lstStyle/>
          <a:p>
            <a:r>
              <a:rPr lang="sv-SE" dirty="0"/>
              <a:t>Var finns vårdprogrammet?</a:t>
            </a:r>
          </a:p>
        </p:txBody>
      </p:sp>
      <p:sp>
        <p:nvSpPr>
          <p:cNvPr id="3" name="Platshållare för text 2">
            <a:extLst>
              <a:ext uri="{FF2B5EF4-FFF2-40B4-BE49-F238E27FC236}">
                <a16:creationId xmlns:a16="http://schemas.microsoft.com/office/drawing/2014/main" id="{78A70AD2-4D9B-4939-83F7-F2D63A1FC8B8}"/>
              </a:ext>
            </a:extLst>
          </p:cNvPr>
          <p:cNvSpPr>
            <a:spLocks noGrp="1"/>
          </p:cNvSpPr>
          <p:nvPr>
            <p:ph type="body" sz="quarter" idx="10"/>
          </p:nvPr>
        </p:nvSpPr>
        <p:spPr/>
        <p:txBody>
          <a:bodyPr/>
          <a:lstStyle/>
          <a:p>
            <a:r>
              <a:rPr lang="sv-SE" b="1" dirty="0">
                <a:solidFill>
                  <a:schemeClr val="accent1"/>
                </a:solidFill>
              </a:rPr>
              <a:t>Publicerades april 2021</a:t>
            </a:r>
          </a:p>
          <a:p>
            <a:r>
              <a:rPr lang="sv-SE" b="1" dirty="0">
                <a:solidFill>
                  <a:schemeClr val="accent1"/>
                </a:solidFill>
              </a:rPr>
              <a:t>Finns i sin helhet på </a:t>
            </a:r>
            <a:r>
              <a:rPr lang="sv-SE" u="sng" dirty="0">
                <a:hlinkClick r:id="rId2"/>
              </a:rPr>
              <a:t>https://nationelltklinisktkunskapsstod.se/vardprogramochvardforlopp</a:t>
            </a:r>
            <a:endParaRPr lang="sv-SE" b="1" dirty="0">
              <a:solidFill>
                <a:schemeClr val="accent1"/>
              </a:solidFill>
            </a:endParaRPr>
          </a:p>
          <a:p>
            <a:endParaRPr lang="sv-SE" dirty="0"/>
          </a:p>
        </p:txBody>
      </p:sp>
    </p:spTree>
    <p:extLst>
      <p:ext uri="{BB962C8B-B14F-4D97-AF65-F5344CB8AC3E}">
        <p14:creationId xmlns:p14="http://schemas.microsoft.com/office/powerpoint/2010/main" val="15211474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DB881E-84B1-4363-B325-F53E25915426}"/>
              </a:ext>
            </a:extLst>
          </p:cNvPr>
          <p:cNvSpPr>
            <a:spLocks noGrp="1"/>
          </p:cNvSpPr>
          <p:nvPr>
            <p:ph type="title"/>
          </p:nvPr>
        </p:nvSpPr>
        <p:spPr/>
        <p:txBody>
          <a:bodyPr>
            <a:normAutofit fontScale="90000"/>
          </a:bodyPr>
          <a:lstStyle/>
          <a:p>
            <a:pPr>
              <a:spcAft>
                <a:spcPts val="900"/>
              </a:spcAft>
            </a:pPr>
            <a:r>
              <a:rPr lang="sv-SE" dirty="0">
                <a:solidFill>
                  <a:srgbClr val="3B807D"/>
                </a:solidFill>
              </a:rPr>
              <a:t>Arbetsplanering från SKR</a:t>
            </a:r>
            <a:br>
              <a:rPr lang="sv-SE" dirty="0">
                <a:solidFill>
                  <a:srgbClr val="3B807D"/>
                </a:solidFill>
              </a:rPr>
            </a:br>
            <a:r>
              <a:rPr lang="sv-SE" b="0" dirty="0">
                <a:solidFill>
                  <a:srgbClr val="3B807D"/>
                </a:solidFill>
              </a:rPr>
              <a:t>Generiskt ramverk 1.2</a:t>
            </a:r>
          </a:p>
        </p:txBody>
      </p:sp>
      <p:pic>
        <p:nvPicPr>
          <p:cNvPr id="1026" name="Bildobjekt 3">
            <a:extLst>
              <a:ext uri="{FF2B5EF4-FFF2-40B4-BE49-F238E27FC236}">
                <a16:creationId xmlns:a16="http://schemas.microsoft.com/office/drawing/2014/main" id="{AE15C5C8-57D6-4E6E-A805-67ADCB3FF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
          <a:stretch/>
        </p:blipFill>
        <p:spPr bwMode="auto">
          <a:xfrm>
            <a:off x="628650" y="2247186"/>
            <a:ext cx="7652336" cy="247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419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ECD27-45E3-C3DE-1473-C8BEF5F34FD7}"/>
              </a:ext>
            </a:extLst>
          </p:cNvPr>
          <p:cNvSpPr>
            <a:spLocks noGrp="1"/>
          </p:cNvSpPr>
          <p:nvPr>
            <p:ph type="ctrTitle"/>
          </p:nvPr>
        </p:nvSpPr>
        <p:spPr/>
        <p:txBody>
          <a:bodyPr/>
          <a:lstStyle/>
          <a:p>
            <a:endParaRPr lang="sv-SE"/>
          </a:p>
        </p:txBody>
      </p:sp>
      <p:sp>
        <p:nvSpPr>
          <p:cNvPr id="3" name="Platshållare för diagram 2">
            <a:extLst>
              <a:ext uri="{FF2B5EF4-FFF2-40B4-BE49-F238E27FC236}">
                <a16:creationId xmlns:a16="http://schemas.microsoft.com/office/drawing/2014/main" id="{24E8E8EA-821A-5FCD-3F5F-FA8EAB11D2A5}"/>
              </a:ext>
            </a:extLst>
          </p:cNvPr>
          <p:cNvSpPr>
            <a:spLocks noGrp="1"/>
          </p:cNvSpPr>
          <p:nvPr>
            <p:ph type="chart" sz="quarter" idx="10"/>
          </p:nvPr>
        </p:nvSpPr>
        <p:spPr/>
      </p:sp>
      <p:pic>
        <p:nvPicPr>
          <p:cNvPr id="5" name="Bildobjekt 4">
            <a:extLst>
              <a:ext uri="{FF2B5EF4-FFF2-40B4-BE49-F238E27FC236}">
                <a16:creationId xmlns:a16="http://schemas.microsoft.com/office/drawing/2014/main" id="{A4ED5CE7-32B5-387D-657E-0FD82FF593E1}"/>
              </a:ext>
            </a:extLst>
          </p:cNvPr>
          <p:cNvPicPr>
            <a:picLocks noChangeAspect="1"/>
          </p:cNvPicPr>
          <p:nvPr/>
        </p:nvPicPr>
        <p:blipFill rotWithShape="1">
          <a:blip r:embed="rId2"/>
          <a:srcRect l="13462" t="30926" r="37116" b="10556"/>
          <a:stretch/>
        </p:blipFill>
        <p:spPr>
          <a:xfrm>
            <a:off x="1230923" y="1226527"/>
            <a:ext cx="6353127" cy="4231298"/>
          </a:xfrm>
          <a:prstGeom prst="rect">
            <a:avLst/>
          </a:prstGeom>
        </p:spPr>
      </p:pic>
      <p:sp>
        <p:nvSpPr>
          <p:cNvPr id="6" name="Rektangel 5">
            <a:extLst>
              <a:ext uri="{FF2B5EF4-FFF2-40B4-BE49-F238E27FC236}">
                <a16:creationId xmlns:a16="http://schemas.microsoft.com/office/drawing/2014/main" id="{40D75049-9D0F-F09C-54B5-6ED258929C45}"/>
              </a:ext>
            </a:extLst>
          </p:cNvPr>
          <p:cNvSpPr/>
          <p:nvPr/>
        </p:nvSpPr>
        <p:spPr>
          <a:xfrm>
            <a:off x="1345224" y="1319881"/>
            <a:ext cx="1248508" cy="768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405950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184561"/>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4241841A-00E5-284D-AF63-E04AEE97F79C}"/>
              </a:ext>
            </a:extLst>
          </p:cNvPr>
          <p:cNvSpPr txBox="1"/>
          <p:nvPr/>
        </p:nvSpPr>
        <p:spPr>
          <a:xfrm>
            <a:off x="2699792" y="450027"/>
            <a:ext cx="3437864" cy="769441"/>
          </a:xfrm>
          <a:prstGeom prst="rect">
            <a:avLst/>
          </a:prstGeom>
          <a:noFill/>
        </p:spPr>
        <p:txBody>
          <a:bodyPr wrap="none" rtlCol="0">
            <a:spAutoFit/>
          </a:bodyPr>
          <a:lstStyle/>
          <a:p>
            <a:r>
              <a:rPr lang="sv-SE" sz="4400" dirty="0">
                <a:solidFill>
                  <a:schemeClr val="tx2"/>
                </a:solidFill>
              </a:rPr>
              <a:t>Arbetsprocess</a:t>
            </a:r>
          </a:p>
        </p:txBody>
      </p:sp>
      <p:sp>
        <p:nvSpPr>
          <p:cNvPr id="3" name="textruta 2">
            <a:extLst>
              <a:ext uri="{FF2B5EF4-FFF2-40B4-BE49-F238E27FC236}">
                <a16:creationId xmlns:a16="http://schemas.microsoft.com/office/drawing/2014/main" id="{51EB2F7F-7D5D-B147-B9E5-E7F564F19C8D}"/>
              </a:ext>
            </a:extLst>
          </p:cNvPr>
          <p:cNvSpPr txBox="1"/>
          <p:nvPr/>
        </p:nvSpPr>
        <p:spPr>
          <a:xfrm>
            <a:off x="211062" y="1394157"/>
            <a:ext cx="8721875" cy="5262979"/>
          </a:xfrm>
          <a:prstGeom prst="rect">
            <a:avLst/>
          </a:prstGeom>
          <a:noFill/>
        </p:spPr>
        <p:txBody>
          <a:bodyPr wrap="none" rtlCol="0">
            <a:spAutoFit/>
          </a:bodyPr>
          <a:lstStyle/>
          <a:p>
            <a:r>
              <a:rPr lang="sv-SE" sz="2800" dirty="0"/>
              <a:t>2015 hölls möte med myndigheter, register, industri m </a:t>
            </a:r>
            <a:r>
              <a:rPr lang="sv-SE" sz="2800" dirty="0" err="1"/>
              <a:t>fl</a:t>
            </a:r>
            <a:endParaRPr lang="sv-SE" sz="2800" dirty="0"/>
          </a:p>
          <a:p>
            <a:endParaRPr lang="sv-SE" sz="2800" dirty="0"/>
          </a:p>
          <a:p>
            <a:r>
              <a:rPr lang="sv-SE" sz="2800" dirty="0"/>
              <a:t>Alla överens om att men inte hur och inte alls vem som </a:t>
            </a:r>
          </a:p>
          <a:p>
            <a:r>
              <a:rPr lang="sv-SE" sz="2800" dirty="0"/>
              <a:t>skulle betala</a:t>
            </a:r>
          </a:p>
          <a:p>
            <a:endParaRPr lang="sv-SE" sz="2800" dirty="0"/>
          </a:p>
          <a:p>
            <a:r>
              <a:rPr lang="sv-SE" sz="2800" dirty="0"/>
              <a:t>Vi beslöt agera ändå så från 2020</a:t>
            </a:r>
          </a:p>
          <a:p>
            <a:endParaRPr lang="sv-SE" sz="2800" dirty="0"/>
          </a:p>
          <a:p>
            <a:r>
              <a:rPr lang="sv-SE" sz="2800" dirty="0"/>
              <a:t>Zoom-arbetsgrupp från Västerbotten och Västra Götaland  </a:t>
            </a:r>
          </a:p>
          <a:p>
            <a:endParaRPr lang="sv-SE" sz="2800" dirty="0"/>
          </a:p>
          <a:p>
            <a:r>
              <a:rPr lang="sv-SE" sz="2800" dirty="0"/>
              <a:t>			- Vad vill vi uppnå? </a:t>
            </a:r>
          </a:p>
          <a:p>
            <a:endParaRPr lang="sv-SE" sz="2800" dirty="0"/>
          </a:p>
          <a:p>
            <a:r>
              <a:rPr lang="sv-SE" sz="2800" dirty="0"/>
              <a:t>			- Hur kan vi göra det?</a:t>
            </a:r>
          </a:p>
        </p:txBody>
      </p:sp>
    </p:spTree>
    <p:extLst>
      <p:ext uri="{BB962C8B-B14F-4D97-AF65-F5344CB8AC3E}">
        <p14:creationId xmlns:p14="http://schemas.microsoft.com/office/powerpoint/2010/main" val="28161116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3B63C7E-B6E2-9F73-DB4C-D8BB6444730F}"/>
              </a:ext>
            </a:extLst>
          </p:cNvPr>
          <p:cNvSpPr>
            <a:spLocks noGrp="1"/>
          </p:cNvSpPr>
          <p:nvPr>
            <p:ph type="title"/>
          </p:nvPr>
        </p:nvSpPr>
        <p:spPr/>
        <p:txBody>
          <a:bodyPr/>
          <a:lstStyle/>
          <a:p>
            <a:r>
              <a:rPr lang="sv-SE" dirty="0"/>
              <a:t>Uppföljning via Frakturregistret</a:t>
            </a:r>
          </a:p>
        </p:txBody>
      </p:sp>
      <p:sp>
        <p:nvSpPr>
          <p:cNvPr id="7" name="Platshållare för innehåll 6">
            <a:extLst>
              <a:ext uri="{FF2B5EF4-FFF2-40B4-BE49-F238E27FC236}">
                <a16:creationId xmlns:a16="http://schemas.microsoft.com/office/drawing/2014/main" id="{607648C0-6B99-7A9D-9482-EB6782813A3E}"/>
              </a:ext>
            </a:extLst>
          </p:cNvPr>
          <p:cNvSpPr>
            <a:spLocks noGrp="1"/>
          </p:cNvSpPr>
          <p:nvPr>
            <p:ph idx="1"/>
          </p:nvPr>
        </p:nvSpPr>
        <p:spPr/>
        <p:txBody>
          <a:bodyPr/>
          <a:lstStyle/>
          <a:p>
            <a:r>
              <a:rPr lang="sv-SE" dirty="0"/>
              <a:t>Sedan 2021 är frakturregistret anpassat till det nationella vårdprogrammet</a:t>
            </a:r>
          </a:p>
          <a:p>
            <a:endParaRPr lang="sv-SE" dirty="0"/>
          </a:p>
        </p:txBody>
      </p:sp>
      <p:pic>
        <p:nvPicPr>
          <p:cNvPr id="9" name="Bildobjekt 8">
            <a:extLst>
              <a:ext uri="{FF2B5EF4-FFF2-40B4-BE49-F238E27FC236}">
                <a16:creationId xmlns:a16="http://schemas.microsoft.com/office/drawing/2014/main" id="{A0111072-624D-D4A6-C0CB-5699B0A2211F}"/>
              </a:ext>
            </a:extLst>
          </p:cNvPr>
          <p:cNvPicPr>
            <a:picLocks noChangeAspect="1"/>
          </p:cNvPicPr>
          <p:nvPr/>
        </p:nvPicPr>
        <p:blipFill>
          <a:blip r:embed="rId2"/>
          <a:stretch>
            <a:fillRect/>
          </a:stretch>
        </p:blipFill>
        <p:spPr>
          <a:xfrm>
            <a:off x="4369777" y="2978802"/>
            <a:ext cx="5802923" cy="3264144"/>
          </a:xfrm>
          <a:prstGeom prst="rect">
            <a:avLst/>
          </a:prstGeom>
        </p:spPr>
      </p:pic>
    </p:spTree>
    <p:extLst>
      <p:ext uri="{BB962C8B-B14F-4D97-AF65-F5344CB8AC3E}">
        <p14:creationId xmlns:p14="http://schemas.microsoft.com/office/powerpoint/2010/main" val="9368539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6A681F-FA48-0302-50BE-1A993496DC40}"/>
              </a:ext>
            </a:extLst>
          </p:cNvPr>
          <p:cNvSpPr>
            <a:spLocks noGrp="1"/>
          </p:cNvSpPr>
          <p:nvPr>
            <p:ph type="title"/>
          </p:nvPr>
        </p:nvSpPr>
        <p:spPr/>
        <p:txBody>
          <a:bodyPr/>
          <a:lstStyle/>
          <a:p>
            <a:r>
              <a:rPr lang="sv-SE" dirty="0"/>
              <a:t>Uppföljning via Frakturregistret</a:t>
            </a:r>
          </a:p>
        </p:txBody>
      </p:sp>
      <p:pic>
        <p:nvPicPr>
          <p:cNvPr id="5" name="Platshållare för innehåll 4">
            <a:extLst>
              <a:ext uri="{FF2B5EF4-FFF2-40B4-BE49-F238E27FC236}">
                <a16:creationId xmlns:a16="http://schemas.microsoft.com/office/drawing/2014/main" id="{190D8A1E-28ED-672E-58BC-E76349EB0430}"/>
              </a:ext>
            </a:extLst>
          </p:cNvPr>
          <p:cNvPicPr>
            <a:picLocks noGrp="1" noChangeAspect="1"/>
          </p:cNvPicPr>
          <p:nvPr>
            <p:ph idx="1"/>
          </p:nvPr>
        </p:nvPicPr>
        <p:blipFill>
          <a:blip r:embed="rId2"/>
          <a:stretch>
            <a:fillRect/>
          </a:stretch>
        </p:blipFill>
        <p:spPr>
          <a:xfrm>
            <a:off x="1283677" y="1891262"/>
            <a:ext cx="6930617" cy="3898472"/>
          </a:xfrm>
        </p:spPr>
      </p:pic>
    </p:spTree>
    <p:extLst>
      <p:ext uri="{BB962C8B-B14F-4D97-AF65-F5344CB8AC3E}">
        <p14:creationId xmlns:p14="http://schemas.microsoft.com/office/powerpoint/2010/main" val="10069642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4661E-3EEE-42D2-A9FA-05828BCA6113}"/>
              </a:ext>
            </a:extLst>
          </p:cNvPr>
          <p:cNvSpPr>
            <a:spLocks noGrp="1"/>
          </p:cNvSpPr>
          <p:nvPr>
            <p:ph type="ctrTitle"/>
          </p:nvPr>
        </p:nvSpPr>
        <p:spPr/>
        <p:txBody>
          <a:bodyPr/>
          <a:lstStyle/>
          <a:p>
            <a:r>
              <a:rPr lang="sv-SE" dirty="0"/>
              <a:t>Uppföljning via Frakturregistret</a:t>
            </a:r>
          </a:p>
        </p:txBody>
      </p:sp>
      <p:pic>
        <p:nvPicPr>
          <p:cNvPr id="5" name="Bildobjekt 4">
            <a:extLst>
              <a:ext uri="{FF2B5EF4-FFF2-40B4-BE49-F238E27FC236}">
                <a16:creationId xmlns:a16="http://schemas.microsoft.com/office/drawing/2014/main" id="{9A753E38-3A9A-8434-EDDC-4B43EBDEDD4E}"/>
              </a:ext>
            </a:extLst>
          </p:cNvPr>
          <p:cNvPicPr>
            <a:picLocks noChangeAspect="1"/>
          </p:cNvPicPr>
          <p:nvPr/>
        </p:nvPicPr>
        <p:blipFill rotWithShape="1">
          <a:blip r:embed="rId2"/>
          <a:srcRect t="6838" r="28366"/>
          <a:stretch/>
        </p:blipFill>
        <p:spPr>
          <a:xfrm>
            <a:off x="741557" y="983824"/>
            <a:ext cx="6858000" cy="5016926"/>
          </a:xfrm>
          <a:prstGeom prst="rect">
            <a:avLst/>
          </a:prstGeom>
        </p:spPr>
      </p:pic>
    </p:spTree>
    <p:extLst>
      <p:ext uri="{BB962C8B-B14F-4D97-AF65-F5344CB8AC3E}">
        <p14:creationId xmlns:p14="http://schemas.microsoft.com/office/powerpoint/2010/main" val="15024185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347591-5FFC-4889-69AB-7389849D7C88}"/>
              </a:ext>
            </a:extLst>
          </p:cNvPr>
          <p:cNvSpPr>
            <a:spLocks noGrp="1"/>
          </p:cNvSpPr>
          <p:nvPr>
            <p:ph type="ctrTitle"/>
          </p:nvPr>
        </p:nvSpPr>
        <p:spPr/>
        <p:txBody>
          <a:bodyPr/>
          <a:lstStyle/>
          <a:p>
            <a:r>
              <a:rPr lang="sv-SE" dirty="0"/>
              <a:t>Uppföljning via Frakturregistret</a:t>
            </a:r>
          </a:p>
        </p:txBody>
      </p:sp>
      <p:sp>
        <p:nvSpPr>
          <p:cNvPr id="3" name="Platshållare för text 2">
            <a:extLst>
              <a:ext uri="{FF2B5EF4-FFF2-40B4-BE49-F238E27FC236}">
                <a16:creationId xmlns:a16="http://schemas.microsoft.com/office/drawing/2014/main" id="{389AFD4E-0C1A-31F7-F51E-B17E24B6E8F3}"/>
              </a:ext>
            </a:extLst>
          </p:cNvPr>
          <p:cNvSpPr>
            <a:spLocks noGrp="1"/>
          </p:cNvSpPr>
          <p:nvPr>
            <p:ph type="body" sz="quarter" idx="10"/>
          </p:nvPr>
        </p:nvSpPr>
        <p:spPr/>
        <p:txBody>
          <a:bodyPr/>
          <a:lstStyle/>
          <a:p>
            <a:r>
              <a:rPr lang="sv-SE" dirty="0"/>
              <a:t>Tidig kontakt NAG arbetsgrupp och Frakturregistret</a:t>
            </a:r>
          </a:p>
          <a:p>
            <a:r>
              <a:rPr lang="sv-SE" dirty="0"/>
              <a:t>Många omgångar korrektur</a:t>
            </a:r>
          </a:p>
          <a:p>
            <a:r>
              <a:rPr lang="sv-SE" dirty="0"/>
              <a:t>Tydlighet</a:t>
            </a:r>
          </a:p>
          <a:p>
            <a:r>
              <a:rPr lang="sv-SE" dirty="0"/>
              <a:t>Användarvänligt</a:t>
            </a:r>
          </a:p>
          <a:p>
            <a:r>
              <a:rPr lang="sv-SE" dirty="0"/>
              <a:t>Uppdateringar och revisioner? </a:t>
            </a:r>
          </a:p>
          <a:p>
            <a:r>
              <a:rPr lang="sv-SE"/>
              <a:t>Meningsfullt</a:t>
            </a:r>
          </a:p>
          <a:p>
            <a:endParaRPr lang="sv-SE" dirty="0"/>
          </a:p>
          <a:p>
            <a:endParaRPr lang="sv-SE" dirty="0"/>
          </a:p>
        </p:txBody>
      </p:sp>
    </p:spTree>
    <p:extLst>
      <p:ext uri="{BB962C8B-B14F-4D97-AF65-F5344CB8AC3E}">
        <p14:creationId xmlns:p14="http://schemas.microsoft.com/office/powerpoint/2010/main" val="387654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184561"/>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4241841A-00E5-284D-AF63-E04AEE97F79C}"/>
              </a:ext>
            </a:extLst>
          </p:cNvPr>
          <p:cNvSpPr txBox="1"/>
          <p:nvPr/>
        </p:nvSpPr>
        <p:spPr>
          <a:xfrm>
            <a:off x="2699792" y="450027"/>
            <a:ext cx="3437864" cy="769441"/>
          </a:xfrm>
          <a:prstGeom prst="rect">
            <a:avLst/>
          </a:prstGeom>
          <a:noFill/>
        </p:spPr>
        <p:txBody>
          <a:bodyPr wrap="none" rtlCol="0">
            <a:spAutoFit/>
          </a:bodyPr>
          <a:lstStyle/>
          <a:p>
            <a:r>
              <a:rPr lang="sv-SE" sz="4400" dirty="0">
                <a:solidFill>
                  <a:schemeClr val="tx2"/>
                </a:solidFill>
              </a:rPr>
              <a:t>Arbetsprocess</a:t>
            </a:r>
          </a:p>
        </p:txBody>
      </p:sp>
      <p:sp>
        <p:nvSpPr>
          <p:cNvPr id="4" name="textruta 3">
            <a:extLst>
              <a:ext uri="{FF2B5EF4-FFF2-40B4-BE49-F238E27FC236}">
                <a16:creationId xmlns:a16="http://schemas.microsoft.com/office/drawing/2014/main" id="{66D56B8E-E4E0-B8B7-C5F8-710673C9E265}"/>
              </a:ext>
            </a:extLst>
          </p:cNvPr>
          <p:cNvSpPr txBox="1"/>
          <p:nvPr/>
        </p:nvSpPr>
        <p:spPr>
          <a:xfrm>
            <a:off x="539552" y="1597833"/>
            <a:ext cx="7538730" cy="3970318"/>
          </a:xfrm>
          <a:prstGeom prst="rect">
            <a:avLst/>
          </a:prstGeom>
          <a:noFill/>
        </p:spPr>
        <p:txBody>
          <a:bodyPr wrap="none" rtlCol="0">
            <a:spAutoFit/>
          </a:bodyPr>
          <a:lstStyle/>
          <a:p>
            <a:r>
              <a:rPr lang="sv-SE" sz="2800" dirty="0"/>
              <a:t>Prenumeration på extern produktkatalog</a:t>
            </a:r>
          </a:p>
          <a:p>
            <a:endParaRPr lang="sv-SE" sz="2800" dirty="0"/>
          </a:p>
          <a:p>
            <a:r>
              <a:rPr lang="sv-SE" sz="2800" dirty="0"/>
              <a:t>Direktregistrering till Frakturregistret, ej via någon </a:t>
            </a:r>
          </a:p>
          <a:p>
            <a:r>
              <a:rPr lang="sv-SE" sz="2800" dirty="0"/>
              <a:t>programvara/företagslösning</a:t>
            </a:r>
          </a:p>
          <a:p>
            <a:endParaRPr lang="sv-SE" sz="2800" dirty="0"/>
          </a:p>
          <a:p>
            <a:r>
              <a:rPr lang="sv-SE" sz="2800" dirty="0"/>
              <a:t>Styrgruppsbeslut hösten 2022</a:t>
            </a:r>
          </a:p>
          <a:p>
            <a:endParaRPr lang="sv-SE" sz="2800" dirty="0"/>
          </a:p>
          <a:p>
            <a:r>
              <a:rPr lang="sv-SE" sz="2800" dirty="0"/>
              <a:t>Bygge av lösningen på frakturregistersidan och </a:t>
            </a:r>
          </a:p>
          <a:p>
            <a:r>
              <a:rPr lang="sv-SE" sz="2800" dirty="0"/>
              <a:t>integrationslösning mot produktkatalogen pågår</a:t>
            </a:r>
          </a:p>
        </p:txBody>
      </p:sp>
    </p:spTree>
    <p:extLst>
      <p:ext uri="{BB962C8B-B14F-4D97-AF65-F5344CB8AC3E}">
        <p14:creationId xmlns:p14="http://schemas.microsoft.com/office/powerpoint/2010/main" val="412334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078464"/>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48C92D57-D52B-EA4B-96E0-650105531C18}"/>
              </a:ext>
            </a:extLst>
          </p:cNvPr>
          <p:cNvSpPr txBox="1"/>
          <p:nvPr/>
        </p:nvSpPr>
        <p:spPr>
          <a:xfrm>
            <a:off x="2415426" y="539821"/>
            <a:ext cx="4915769" cy="769441"/>
          </a:xfrm>
          <a:prstGeom prst="rect">
            <a:avLst/>
          </a:prstGeom>
          <a:noFill/>
        </p:spPr>
        <p:txBody>
          <a:bodyPr wrap="none" rtlCol="0">
            <a:spAutoFit/>
          </a:bodyPr>
          <a:lstStyle/>
          <a:p>
            <a:r>
              <a:rPr lang="sv-SE" sz="4400" dirty="0">
                <a:solidFill>
                  <a:schemeClr val="tx2"/>
                </a:solidFill>
              </a:rPr>
              <a:t>Planerad utformning</a:t>
            </a:r>
          </a:p>
        </p:txBody>
      </p:sp>
      <p:sp>
        <p:nvSpPr>
          <p:cNvPr id="3" name="textruta 2">
            <a:extLst>
              <a:ext uri="{FF2B5EF4-FFF2-40B4-BE49-F238E27FC236}">
                <a16:creationId xmlns:a16="http://schemas.microsoft.com/office/drawing/2014/main" id="{FCDA87FD-5E27-AE4C-80A6-449025AADA5D}"/>
              </a:ext>
            </a:extLst>
          </p:cNvPr>
          <p:cNvSpPr txBox="1"/>
          <p:nvPr/>
        </p:nvSpPr>
        <p:spPr>
          <a:xfrm>
            <a:off x="750014" y="1355228"/>
            <a:ext cx="8313045" cy="5170646"/>
          </a:xfrm>
          <a:prstGeom prst="rect">
            <a:avLst/>
          </a:prstGeom>
          <a:noFill/>
        </p:spPr>
        <p:txBody>
          <a:bodyPr wrap="none" rtlCol="0">
            <a:spAutoFit/>
          </a:bodyPr>
          <a:lstStyle/>
          <a:p>
            <a:r>
              <a:rPr lang="sv-SE" sz="2400" dirty="0"/>
              <a:t>Undersköterska på operationssal </a:t>
            </a:r>
          </a:p>
          <a:p>
            <a:pPr marL="342900" indent="-342900">
              <a:buFontTx/>
              <a:buChar char="-"/>
            </a:pPr>
            <a:r>
              <a:rPr lang="sv-SE" sz="2400" dirty="0"/>
              <a:t>loggar in i Frakturregistret</a:t>
            </a:r>
          </a:p>
          <a:p>
            <a:pPr marL="342900" indent="-342900">
              <a:buFontTx/>
              <a:buChar char="-"/>
            </a:pPr>
            <a:r>
              <a:rPr lang="sv-SE" sz="2400" dirty="0"/>
              <a:t>Anger patientens </a:t>
            </a:r>
            <a:r>
              <a:rPr lang="sv-SE" sz="2400" dirty="0" err="1"/>
              <a:t>pnr</a:t>
            </a:r>
            <a:r>
              <a:rPr lang="sv-SE" sz="2400" dirty="0"/>
              <a:t> </a:t>
            </a:r>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endParaRPr lang="sv-SE" sz="2400" dirty="0"/>
          </a:p>
          <a:p>
            <a:pPr marL="342900" indent="-342900">
              <a:buFontTx/>
              <a:buChar char="-"/>
            </a:pPr>
            <a:r>
              <a:rPr lang="sv-SE" sz="2400" dirty="0"/>
              <a:t>Ställer sig under Implantatregistrering i rutan ”Ny registrering”</a:t>
            </a:r>
          </a:p>
          <a:p>
            <a:endParaRPr lang="sv-SE" sz="2400" dirty="0"/>
          </a:p>
          <a:p>
            <a:endParaRPr lang="sv-SE" dirty="0"/>
          </a:p>
        </p:txBody>
      </p:sp>
      <p:pic>
        <p:nvPicPr>
          <p:cNvPr id="5" name="Bildobjekt 4">
            <a:extLst>
              <a:ext uri="{FF2B5EF4-FFF2-40B4-BE49-F238E27FC236}">
                <a16:creationId xmlns:a16="http://schemas.microsoft.com/office/drawing/2014/main" id="{4C5D6C8D-90B8-CDBE-4ABC-C65D7D8A3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134" y="2794951"/>
            <a:ext cx="5593585" cy="2327818"/>
          </a:xfrm>
          <a:prstGeom prst="rect">
            <a:avLst/>
          </a:prstGeom>
        </p:spPr>
      </p:pic>
    </p:spTree>
    <p:extLst>
      <p:ext uri="{BB962C8B-B14F-4D97-AF65-F5344CB8AC3E}">
        <p14:creationId xmlns:p14="http://schemas.microsoft.com/office/powerpoint/2010/main" val="371362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078464"/>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3" name="textruta 2">
            <a:extLst>
              <a:ext uri="{FF2B5EF4-FFF2-40B4-BE49-F238E27FC236}">
                <a16:creationId xmlns:a16="http://schemas.microsoft.com/office/drawing/2014/main" id="{FCDA87FD-5E27-AE4C-80A6-449025AADA5D}"/>
              </a:ext>
            </a:extLst>
          </p:cNvPr>
          <p:cNvSpPr txBox="1"/>
          <p:nvPr/>
        </p:nvSpPr>
        <p:spPr>
          <a:xfrm>
            <a:off x="535423" y="3732856"/>
            <a:ext cx="8252387" cy="2585323"/>
          </a:xfrm>
          <a:prstGeom prst="rect">
            <a:avLst/>
          </a:prstGeom>
          <a:noFill/>
        </p:spPr>
        <p:txBody>
          <a:bodyPr wrap="none" rtlCol="0">
            <a:spAutoFit/>
          </a:bodyPr>
          <a:lstStyle/>
          <a:p>
            <a:endParaRPr lang="sv-SE" sz="2400" dirty="0"/>
          </a:p>
          <a:p>
            <a:pPr marL="342900" indent="-342900">
              <a:buFontTx/>
              <a:buChar char="-"/>
            </a:pPr>
            <a:r>
              <a:rPr lang="sv-SE" sz="2400" dirty="0"/>
              <a:t>I Frakturregistret kopplas dessa implantat automatiskt till den </a:t>
            </a:r>
          </a:p>
          <a:p>
            <a:r>
              <a:rPr lang="sv-SE" sz="2400" dirty="0"/>
              <a:t>     operation som senare registreras på samma datum</a:t>
            </a:r>
          </a:p>
          <a:p>
            <a:endParaRPr lang="sv-SE" sz="2400" dirty="0"/>
          </a:p>
          <a:p>
            <a:pPr marL="342900" indent="-342900">
              <a:buFontTx/>
              <a:buChar char="-"/>
            </a:pPr>
            <a:r>
              <a:rPr lang="sv-SE" sz="2400" dirty="0"/>
              <a:t>Om flera operationer görs samma datum får implantaten </a:t>
            </a:r>
          </a:p>
          <a:p>
            <a:r>
              <a:rPr lang="sv-SE" sz="2400" dirty="0"/>
              <a:t>     fördelas rätt manuellt</a:t>
            </a:r>
          </a:p>
          <a:p>
            <a:endParaRPr lang="sv-SE" dirty="0"/>
          </a:p>
        </p:txBody>
      </p:sp>
      <p:pic>
        <p:nvPicPr>
          <p:cNvPr id="10" name="Bildobjekt 9">
            <a:extLst>
              <a:ext uri="{FF2B5EF4-FFF2-40B4-BE49-F238E27FC236}">
                <a16:creationId xmlns:a16="http://schemas.microsoft.com/office/drawing/2014/main" id="{D45F9347-4FA0-C35C-9E54-4C050E792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359" y="423043"/>
            <a:ext cx="6022351" cy="3334689"/>
          </a:xfrm>
          <a:prstGeom prst="rect">
            <a:avLst/>
          </a:prstGeom>
        </p:spPr>
      </p:pic>
    </p:spTree>
    <p:extLst>
      <p:ext uri="{BB962C8B-B14F-4D97-AF65-F5344CB8AC3E}">
        <p14:creationId xmlns:p14="http://schemas.microsoft.com/office/powerpoint/2010/main" val="964597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03552"/>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pic>
        <p:nvPicPr>
          <p:cNvPr id="5" name="Bildobjekt 4">
            <a:extLst>
              <a:ext uri="{FF2B5EF4-FFF2-40B4-BE49-F238E27FC236}">
                <a16:creationId xmlns:a16="http://schemas.microsoft.com/office/drawing/2014/main" id="{99F3399F-023A-DB3E-5157-FAD66DE8F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46863"/>
            <a:ext cx="3330031" cy="4052479"/>
          </a:xfrm>
          <a:prstGeom prst="rect">
            <a:avLst/>
          </a:prstGeom>
        </p:spPr>
      </p:pic>
      <p:pic>
        <p:nvPicPr>
          <p:cNvPr id="11" name="Bildobjekt 10">
            <a:extLst>
              <a:ext uri="{FF2B5EF4-FFF2-40B4-BE49-F238E27FC236}">
                <a16:creationId xmlns:a16="http://schemas.microsoft.com/office/drawing/2014/main" id="{DCCA7CBA-46C6-16D6-79EB-C8DB8F652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66848" y="765533"/>
            <a:ext cx="3550704" cy="2663028"/>
          </a:xfrm>
          <a:prstGeom prst="rect">
            <a:avLst/>
          </a:prstGeom>
        </p:spPr>
      </p:pic>
      <p:pic>
        <p:nvPicPr>
          <p:cNvPr id="13" name="Bildobjekt 12">
            <a:extLst>
              <a:ext uri="{FF2B5EF4-FFF2-40B4-BE49-F238E27FC236}">
                <a16:creationId xmlns:a16="http://schemas.microsoft.com/office/drawing/2014/main" id="{442D8119-30AA-C9A6-5FAC-CEE811E68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140716" y="1895496"/>
            <a:ext cx="2413000" cy="4559300"/>
          </a:xfrm>
          <a:prstGeom prst="rect">
            <a:avLst/>
          </a:prstGeom>
        </p:spPr>
      </p:pic>
      <p:sp>
        <p:nvSpPr>
          <p:cNvPr id="16" name="textruta 15">
            <a:extLst>
              <a:ext uri="{FF2B5EF4-FFF2-40B4-BE49-F238E27FC236}">
                <a16:creationId xmlns:a16="http://schemas.microsoft.com/office/drawing/2014/main" id="{95B5450D-95AC-BEF8-8074-46251D84905F}"/>
              </a:ext>
            </a:extLst>
          </p:cNvPr>
          <p:cNvSpPr txBox="1"/>
          <p:nvPr/>
        </p:nvSpPr>
        <p:spPr>
          <a:xfrm>
            <a:off x="1115616" y="5780386"/>
            <a:ext cx="5410455" cy="646331"/>
          </a:xfrm>
          <a:prstGeom prst="rect">
            <a:avLst/>
          </a:prstGeom>
          <a:noFill/>
        </p:spPr>
        <p:txBody>
          <a:bodyPr wrap="none" rtlCol="0">
            <a:spAutoFit/>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]C1200324091374153050102212813912200162929332</a:t>
            </a:r>
          </a:p>
          <a:p>
            <a:endParaRPr lang="sv-SE" dirty="0"/>
          </a:p>
        </p:txBody>
      </p:sp>
    </p:spTree>
    <p:extLst>
      <p:ext uri="{BB962C8B-B14F-4D97-AF65-F5344CB8AC3E}">
        <p14:creationId xmlns:p14="http://schemas.microsoft.com/office/powerpoint/2010/main" val="201643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103552"/>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pic>
        <p:nvPicPr>
          <p:cNvPr id="14" name="Bildobjekt 13">
            <a:extLst>
              <a:ext uri="{FF2B5EF4-FFF2-40B4-BE49-F238E27FC236}">
                <a16:creationId xmlns:a16="http://schemas.microsoft.com/office/drawing/2014/main" id="{55B9FEF3-257C-B1A3-08BA-BCF5E0814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102" y="692696"/>
            <a:ext cx="7691796" cy="4551220"/>
          </a:xfrm>
          <a:prstGeom prst="rect">
            <a:avLst/>
          </a:prstGeom>
        </p:spPr>
      </p:pic>
    </p:spTree>
    <p:extLst>
      <p:ext uri="{BB962C8B-B14F-4D97-AF65-F5344CB8AC3E}">
        <p14:creationId xmlns:p14="http://schemas.microsoft.com/office/powerpoint/2010/main" val="557430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6165304"/>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48C92D57-D52B-EA4B-96E0-650105531C18}"/>
              </a:ext>
            </a:extLst>
          </p:cNvPr>
          <p:cNvSpPr txBox="1"/>
          <p:nvPr/>
        </p:nvSpPr>
        <p:spPr>
          <a:xfrm>
            <a:off x="2411760" y="332656"/>
            <a:ext cx="4691797" cy="769441"/>
          </a:xfrm>
          <a:prstGeom prst="rect">
            <a:avLst/>
          </a:prstGeom>
          <a:noFill/>
        </p:spPr>
        <p:txBody>
          <a:bodyPr wrap="none" rtlCol="0">
            <a:spAutoFit/>
          </a:bodyPr>
          <a:lstStyle/>
          <a:p>
            <a:r>
              <a:rPr lang="sv-SE" sz="4400" dirty="0">
                <a:solidFill>
                  <a:schemeClr val="tx2"/>
                </a:solidFill>
              </a:rPr>
              <a:t>Praktisk utformning</a:t>
            </a:r>
          </a:p>
        </p:txBody>
      </p:sp>
      <p:sp>
        <p:nvSpPr>
          <p:cNvPr id="3" name="textruta 2">
            <a:extLst>
              <a:ext uri="{FF2B5EF4-FFF2-40B4-BE49-F238E27FC236}">
                <a16:creationId xmlns:a16="http://schemas.microsoft.com/office/drawing/2014/main" id="{FCDA87FD-5E27-AE4C-80A6-449025AADA5D}"/>
              </a:ext>
            </a:extLst>
          </p:cNvPr>
          <p:cNvSpPr txBox="1"/>
          <p:nvPr/>
        </p:nvSpPr>
        <p:spPr>
          <a:xfrm>
            <a:off x="395536" y="1340768"/>
            <a:ext cx="8088689" cy="4401205"/>
          </a:xfrm>
          <a:prstGeom prst="rect">
            <a:avLst/>
          </a:prstGeom>
          <a:noFill/>
        </p:spPr>
        <p:txBody>
          <a:bodyPr wrap="none" rtlCol="0">
            <a:spAutoFit/>
          </a:bodyPr>
          <a:lstStyle/>
          <a:p>
            <a:r>
              <a:rPr lang="sv-SE" sz="2800" dirty="0"/>
              <a:t>När implantatets streckkod scannats returneras direkt </a:t>
            </a:r>
          </a:p>
          <a:p>
            <a:r>
              <a:rPr lang="sv-SE" sz="2800" dirty="0"/>
              <a:t>ett </a:t>
            </a:r>
            <a:r>
              <a:rPr lang="sv-SE" sz="2800" dirty="0" err="1"/>
              <a:t>textsvar</a:t>
            </a:r>
            <a:r>
              <a:rPr lang="sv-SE" sz="2800" dirty="0"/>
              <a:t> som syns för den som scannar</a:t>
            </a:r>
          </a:p>
          <a:p>
            <a:endParaRPr lang="sv-SE" sz="2800" dirty="0"/>
          </a:p>
          <a:p>
            <a:r>
              <a:rPr lang="sv-SE" sz="2800" dirty="0"/>
              <a:t>Där framgår något som identifierar att rätt implantat </a:t>
            </a:r>
          </a:p>
          <a:p>
            <a:r>
              <a:rPr lang="sv-SE" sz="2800" dirty="0"/>
              <a:t>scannats, t ex ”Kort gammaspik”</a:t>
            </a:r>
          </a:p>
          <a:p>
            <a:endParaRPr lang="sv-SE" sz="2800" dirty="0"/>
          </a:p>
          <a:p>
            <a:r>
              <a:rPr lang="sv-SE" sz="2800" dirty="0"/>
              <a:t>Det som returnerar information om streckkodens </a:t>
            </a:r>
          </a:p>
          <a:p>
            <a:r>
              <a:rPr lang="sv-SE" sz="2800" dirty="0"/>
              <a:t>betydelse är en koppling till GS1-databasen som </a:t>
            </a:r>
          </a:p>
          <a:p>
            <a:r>
              <a:rPr lang="sv-SE" sz="2800" dirty="0"/>
              <a:t>uppdateras dygnsvis av GS-1 organisationen.</a:t>
            </a:r>
          </a:p>
          <a:p>
            <a:endParaRPr lang="sv-SE" sz="2800" dirty="0"/>
          </a:p>
        </p:txBody>
      </p:sp>
    </p:spTree>
    <p:extLst>
      <p:ext uri="{BB962C8B-B14F-4D97-AF65-F5344CB8AC3E}">
        <p14:creationId xmlns:p14="http://schemas.microsoft.com/office/powerpoint/2010/main" val="1071033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382" y="6237312"/>
            <a:ext cx="1026418" cy="279660"/>
          </a:xfrm>
          <a:prstGeom prst="rect">
            <a:avLst/>
          </a:prstGeom>
        </p:spPr>
      </p:pic>
      <p:sp>
        <p:nvSpPr>
          <p:cNvPr id="5" name="Rubrik 4"/>
          <p:cNvSpPr>
            <a:spLocks noGrp="1"/>
          </p:cNvSpPr>
          <p:nvPr>
            <p:ph type="title"/>
          </p:nvPr>
        </p:nvSpPr>
        <p:spPr>
          <a:xfrm>
            <a:off x="457200" y="341028"/>
            <a:ext cx="8229600" cy="1143000"/>
          </a:xfrm>
        </p:spPr>
        <p:txBody>
          <a:bodyPr>
            <a:normAutofit fontScale="90000"/>
          </a:bodyPr>
          <a:lstStyle/>
          <a:p>
            <a:r>
              <a:rPr lang="sv-SE" dirty="0">
                <a:solidFill>
                  <a:srgbClr val="000090"/>
                </a:solidFill>
              </a:rPr>
              <a:t>Några gränser passerades i måndags</a:t>
            </a:r>
          </a:p>
        </p:txBody>
      </p:sp>
      <p:pic>
        <p:nvPicPr>
          <p:cNvPr id="7" name="Bildobjekt 6">
            <a:extLst>
              <a:ext uri="{FF2B5EF4-FFF2-40B4-BE49-F238E27FC236}">
                <a16:creationId xmlns:a16="http://schemas.microsoft.com/office/drawing/2014/main" id="{4EAB7E1F-48EF-237B-C566-D85D09763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865586"/>
            <a:ext cx="7772400" cy="3126827"/>
          </a:xfrm>
          <a:prstGeom prst="rect">
            <a:avLst/>
          </a:prstGeom>
        </p:spPr>
      </p:pic>
    </p:spTree>
    <p:extLst>
      <p:ext uri="{BB962C8B-B14F-4D97-AF65-F5344CB8AC3E}">
        <p14:creationId xmlns:p14="http://schemas.microsoft.com/office/powerpoint/2010/main" val="3725893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DB2CDB-50E5-7FF0-D550-BEF2547034C4}"/>
              </a:ext>
            </a:extLst>
          </p:cNvPr>
          <p:cNvSpPr>
            <a:spLocks noGrp="1"/>
          </p:cNvSpPr>
          <p:nvPr>
            <p:ph type="title"/>
          </p:nvPr>
        </p:nvSpPr>
        <p:spPr/>
        <p:txBody>
          <a:bodyPr/>
          <a:lstStyle/>
          <a:p>
            <a:r>
              <a:rPr lang="sv-SE" dirty="0">
                <a:solidFill>
                  <a:srgbClr val="002060"/>
                </a:solidFill>
              </a:rPr>
              <a:t>Funderingar/farhågor</a:t>
            </a:r>
          </a:p>
        </p:txBody>
      </p:sp>
      <p:sp>
        <p:nvSpPr>
          <p:cNvPr id="3" name="Platshållare för innehåll 2">
            <a:extLst>
              <a:ext uri="{FF2B5EF4-FFF2-40B4-BE49-F238E27FC236}">
                <a16:creationId xmlns:a16="http://schemas.microsoft.com/office/drawing/2014/main" id="{09AF5470-0501-48CA-85DC-5ED5C6B423D2}"/>
              </a:ext>
            </a:extLst>
          </p:cNvPr>
          <p:cNvSpPr>
            <a:spLocks noGrp="1"/>
          </p:cNvSpPr>
          <p:nvPr>
            <p:ph idx="1"/>
          </p:nvPr>
        </p:nvSpPr>
        <p:spPr>
          <a:xfrm>
            <a:off x="457200" y="2015425"/>
            <a:ext cx="8229600" cy="4525963"/>
          </a:xfrm>
        </p:spPr>
        <p:txBody>
          <a:bodyPr/>
          <a:lstStyle/>
          <a:p>
            <a:pPr marL="0" indent="0">
              <a:buNone/>
            </a:pPr>
            <a:r>
              <a:rPr lang="sv-SE" dirty="0"/>
              <a:t>Kommer befintliga scanners att fungera?</a:t>
            </a:r>
          </a:p>
          <a:p>
            <a:pPr marL="0" indent="0">
              <a:buNone/>
            </a:pPr>
            <a:r>
              <a:rPr lang="sv-SE" dirty="0"/>
              <a:t>Kommer alla företags streckkoder gå att läsa? </a:t>
            </a:r>
          </a:p>
          <a:p>
            <a:pPr marL="0" indent="0">
              <a:buNone/>
            </a:pPr>
            <a:r>
              <a:rPr lang="sv-SE" dirty="0"/>
              <a:t>Kommer undersköterskorna att göra sitt jobb?</a:t>
            </a:r>
          </a:p>
          <a:p>
            <a:pPr marL="0" indent="0">
              <a:buNone/>
            </a:pPr>
            <a:r>
              <a:rPr lang="sv-SE" dirty="0"/>
              <a:t>Kommer texterna som returneras att vara begripliga?</a:t>
            </a:r>
          </a:p>
        </p:txBody>
      </p:sp>
      <p:pic>
        <p:nvPicPr>
          <p:cNvPr id="4" name="Bildobjekt 3">
            <a:extLst>
              <a:ext uri="{FF2B5EF4-FFF2-40B4-BE49-F238E27FC236}">
                <a16:creationId xmlns:a16="http://schemas.microsoft.com/office/drawing/2014/main" id="{4D8E8CBF-8090-5856-5966-59286FD84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6103552"/>
            <a:ext cx="1588305" cy="432753"/>
          </a:xfrm>
          <a:prstGeom prst="rect">
            <a:avLst/>
          </a:prstGeom>
        </p:spPr>
      </p:pic>
    </p:spTree>
    <p:extLst>
      <p:ext uri="{BB962C8B-B14F-4D97-AF65-F5344CB8AC3E}">
        <p14:creationId xmlns:p14="http://schemas.microsoft.com/office/powerpoint/2010/main" val="3749634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5998818"/>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BFD1D49D-9761-A349-8A7C-201055408E43}"/>
              </a:ext>
            </a:extLst>
          </p:cNvPr>
          <p:cNvSpPr txBox="1"/>
          <p:nvPr/>
        </p:nvSpPr>
        <p:spPr>
          <a:xfrm>
            <a:off x="1321514" y="554234"/>
            <a:ext cx="5998309" cy="769441"/>
          </a:xfrm>
          <a:prstGeom prst="rect">
            <a:avLst/>
          </a:prstGeom>
          <a:noFill/>
        </p:spPr>
        <p:txBody>
          <a:bodyPr wrap="none" rtlCol="0">
            <a:spAutoFit/>
          </a:bodyPr>
          <a:lstStyle/>
          <a:p>
            <a:r>
              <a:rPr lang="sv-SE" sz="4400" dirty="0">
                <a:solidFill>
                  <a:schemeClr val="tx2"/>
                </a:solidFill>
              </a:rPr>
              <a:t>Planerad implementering</a:t>
            </a:r>
          </a:p>
        </p:txBody>
      </p:sp>
      <p:sp>
        <p:nvSpPr>
          <p:cNvPr id="3" name="textruta 2">
            <a:extLst>
              <a:ext uri="{FF2B5EF4-FFF2-40B4-BE49-F238E27FC236}">
                <a16:creationId xmlns:a16="http://schemas.microsoft.com/office/drawing/2014/main" id="{FA99A128-2B84-664D-8061-89CA3F939D55}"/>
              </a:ext>
            </a:extLst>
          </p:cNvPr>
          <p:cNvSpPr txBox="1"/>
          <p:nvPr/>
        </p:nvSpPr>
        <p:spPr>
          <a:xfrm>
            <a:off x="277285" y="1460328"/>
            <a:ext cx="8548430" cy="4401205"/>
          </a:xfrm>
          <a:prstGeom prst="rect">
            <a:avLst/>
          </a:prstGeom>
          <a:noFill/>
        </p:spPr>
        <p:txBody>
          <a:bodyPr wrap="none" rtlCol="0">
            <a:spAutoFit/>
          </a:bodyPr>
          <a:lstStyle/>
          <a:p>
            <a:r>
              <a:rPr lang="sv-SE" sz="2800" dirty="0"/>
              <a:t>Bygge av frakturregisterlösningen höst/vinter 2022-2023</a:t>
            </a:r>
          </a:p>
          <a:p>
            <a:endParaRPr lang="sv-SE" sz="2800" dirty="0"/>
          </a:p>
          <a:p>
            <a:r>
              <a:rPr lang="sv-SE" sz="2800" dirty="0"/>
              <a:t>Hela strukturen byggs från start</a:t>
            </a:r>
          </a:p>
          <a:p>
            <a:endParaRPr lang="sv-SE" sz="2800" dirty="0"/>
          </a:p>
          <a:p>
            <a:r>
              <a:rPr lang="sv-SE" sz="2800" dirty="0"/>
              <a:t>Pilotprojekt i Västerbotten och enbart för höftfraktur-</a:t>
            </a:r>
          </a:p>
          <a:p>
            <a:r>
              <a:rPr lang="sv-SE" sz="2800" dirty="0"/>
              <a:t>implantat (ej proteser)</a:t>
            </a:r>
          </a:p>
          <a:p>
            <a:endParaRPr lang="sv-SE" sz="2800" dirty="0"/>
          </a:p>
          <a:p>
            <a:r>
              <a:rPr lang="sv-SE" sz="2800" dirty="0"/>
              <a:t>Därefter utvidgning till troligen Sahlgrenska fler implantat</a:t>
            </a:r>
          </a:p>
          <a:p>
            <a:endParaRPr lang="sv-SE" sz="2800" dirty="0"/>
          </a:p>
          <a:p>
            <a:r>
              <a:rPr lang="sv-SE" sz="2800" dirty="0"/>
              <a:t>Breddinförande om pilotprojekten faller väl ut</a:t>
            </a:r>
          </a:p>
        </p:txBody>
      </p:sp>
    </p:spTree>
    <p:extLst>
      <p:ext uri="{BB962C8B-B14F-4D97-AF65-F5344CB8AC3E}">
        <p14:creationId xmlns:p14="http://schemas.microsoft.com/office/powerpoint/2010/main" val="50020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0965290" y="4900076"/>
            <a:ext cx="184666" cy="461665"/>
          </a:xfrm>
          <a:prstGeom prst="rect">
            <a:avLst/>
          </a:prstGeom>
          <a:noFill/>
        </p:spPr>
        <p:txBody>
          <a:bodyPr wrap="none" rtlCol="0">
            <a:spAutoFit/>
          </a:bodyPr>
          <a:lstStyle/>
          <a:p>
            <a:endParaRPr lang="sv-SE"/>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6237312"/>
            <a:ext cx="1588305" cy="432753"/>
          </a:xfrm>
          <a:prstGeom prst="rect">
            <a:avLst/>
          </a:prstGeom>
        </p:spPr>
      </p:pic>
      <p:sp>
        <p:nvSpPr>
          <p:cNvPr id="8" name="textruta 7"/>
          <p:cNvSpPr txBox="1"/>
          <p:nvPr/>
        </p:nvSpPr>
        <p:spPr>
          <a:xfrm>
            <a:off x="7442200" y="4343400"/>
            <a:ext cx="184666" cy="461665"/>
          </a:xfrm>
          <a:prstGeom prst="rect">
            <a:avLst/>
          </a:prstGeom>
          <a:noFill/>
        </p:spPr>
        <p:txBody>
          <a:bodyPr wrap="none" rtlCol="0">
            <a:spAutoFit/>
          </a:bodyPr>
          <a:lstStyle/>
          <a:p>
            <a:endParaRPr lang="sv-SE" dirty="0"/>
          </a:p>
        </p:txBody>
      </p:sp>
      <p:sp>
        <p:nvSpPr>
          <p:cNvPr id="2" name="textruta 1">
            <a:extLst>
              <a:ext uri="{FF2B5EF4-FFF2-40B4-BE49-F238E27FC236}">
                <a16:creationId xmlns:a16="http://schemas.microsoft.com/office/drawing/2014/main" id="{BFD1D49D-9761-A349-8A7C-201055408E43}"/>
              </a:ext>
            </a:extLst>
          </p:cNvPr>
          <p:cNvSpPr txBox="1"/>
          <p:nvPr/>
        </p:nvSpPr>
        <p:spPr>
          <a:xfrm>
            <a:off x="1321514" y="554234"/>
            <a:ext cx="3289683" cy="769441"/>
          </a:xfrm>
          <a:prstGeom prst="rect">
            <a:avLst/>
          </a:prstGeom>
          <a:noFill/>
        </p:spPr>
        <p:txBody>
          <a:bodyPr wrap="none" rtlCol="0">
            <a:spAutoFit/>
          </a:bodyPr>
          <a:lstStyle/>
          <a:p>
            <a:r>
              <a:rPr lang="sv-SE" sz="4400" dirty="0">
                <a:solidFill>
                  <a:schemeClr val="tx2"/>
                </a:solidFill>
              </a:rPr>
              <a:t>Scannerenkät</a:t>
            </a:r>
          </a:p>
        </p:txBody>
      </p:sp>
      <p:sp>
        <p:nvSpPr>
          <p:cNvPr id="3" name="textruta 2">
            <a:extLst>
              <a:ext uri="{FF2B5EF4-FFF2-40B4-BE49-F238E27FC236}">
                <a16:creationId xmlns:a16="http://schemas.microsoft.com/office/drawing/2014/main" id="{FA99A128-2B84-664D-8061-89CA3F939D55}"/>
              </a:ext>
            </a:extLst>
          </p:cNvPr>
          <p:cNvSpPr txBox="1"/>
          <p:nvPr/>
        </p:nvSpPr>
        <p:spPr>
          <a:xfrm>
            <a:off x="277285" y="1460328"/>
            <a:ext cx="8603061" cy="2677656"/>
          </a:xfrm>
          <a:prstGeom prst="rect">
            <a:avLst/>
          </a:prstGeom>
          <a:noFill/>
        </p:spPr>
        <p:txBody>
          <a:bodyPr wrap="none" rtlCol="0">
            <a:spAutoFit/>
          </a:bodyPr>
          <a:lstStyle/>
          <a:p>
            <a:r>
              <a:rPr lang="sv-SE" sz="2800" dirty="0"/>
              <a:t>Vi behöver få veta ifall era operationssalar har streckkods-</a:t>
            </a:r>
          </a:p>
          <a:p>
            <a:r>
              <a:rPr lang="sv-SE" sz="2800" dirty="0"/>
              <a:t>Läsare/scanners</a:t>
            </a:r>
          </a:p>
          <a:p>
            <a:endParaRPr lang="sv-SE" sz="2800" dirty="0"/>
          </a:p>
          <a:p>
            <a:r>
              <a:rPr lang="sv-SE" sz="2800" dirty="0"/>
              <a:t>Åk hem och besvara vår enkät, tack !!!</a:t>
            </a:r>
          </a:p>
          <a:p>
            <a:endParaRPr lang="sv-SE" sz="2800" dirty="0"/>
          </a:p>
          <a:p>
            <a:r>
              <a:rPr lang="sv-SE" sz="2800" dirty="0"/>
              <a:t>Påminnelse kommer inom några dagar</a:t>
            </a:r>
          </a:p>
        </p:txBody>
      </p:sp>
    </p:spTree>
    <p:extLst>
      <p:ext uri="{BB962C8B-B14F-4D97-AF65-F5344CB8AC3E}">
        <p14:creationId xmlns:p14="http://schemas.microsoft.com/office/powerpoint/2010/main" val="2796961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8536" y="6370980"/>
            <a:ext cx="1372141" cy="373856"/>
          </a:xfrm>
          <a:prstGeom prst="rect">
            <a:avLst/>
          </a:prstGeom>
        </p:spPr>
      </p:pic>
      <p:sp>
        <p:nvSpPr>
          <p:cNvPr id="5" name="Platshållare för innehåll 4">
            <a:extLst>
              <a:ext uri="{FF2B5EF4-FFF2-40B4-BE49-F238E27FC236}">
                <a16:creationId xmlns:a16="http://schemas.microsoft.com/office/drawing/2014/main" id="{4D020B2E-E561-8E44-816D-938B62EC1EA1}"/>
              </a:ext>
            </a:extLst>
          </p:cNvPr>
          <p:cNvSpPr>
            <a:spLocks noGrp="1"/>
          </p:cNvSpPr>
          <p:nvPr>
            <p:ph idx="1"/>
          </p:nvPr>
        </p:nvSpPr>
        <p:spPr>
          <a:xfrm>
            <a:off x="479695" y="1388177"/>
            <a:ext cx="7692705" cy="3480983"/>
          </a:xfrm>
        </p:spPr>
        <p:txBody>
          <a:bodyPr>
            <a:normAutofit/>
          </a:bodyPr>
          <a:lstStyle/>
          <a:p>
            <a:pPr marL="0" indent="0">
              <a:buNone/>
            </a:pPr>
            <a:r>
              <a:rPr lang="sv-SE" sz="2400" dirty="0"/>
              <a:t>Vi analyserar registrering av frakturdiagnoser (ICD-10-koder) i SFR jämfört med Patientregistret (Socialstyrelsen) årligen sedan 2017</a:t>
            </a:r>
          </a:p>
          <a:p>
            <a:pPr marL="0" indent="0">
              <a:buNone/>
            </a:pPr>
            <a:endParaRPr lang="sv-SE" sz="2400" dirty="0"/>
          </a:p>
          <a:p>
            <a:pPr marL="0" indent="0">
              <a:buNone/>
            </a:pPr>
            <a:r>
              <a:rPr lang="sv-SE" sz="2400" dirty="0"/>
              <a:t>Vi använder en algoritm som beskrivits i detalj i en vetenskaplig publikation</a:t>
            </a:r>
          </a:p>
        </p:txBody>
      </p:sp>
      <p:sp>
        <p:nvSpPr>
          <p:cNvPr id="2" name="textruta 1">
            <a:extLst>
              <a:ext uri="{FF2B5EF4-FFF2-40B4-BE49-F238E27FC236}">
                <a16:creationId xmlns:a16="http://schemas.microsoft.com/office/drawing/2014/main" id="{611FBA27-8A29-AB4D-9B27-05D162D7FDBF}"/>
              </a:ext>
            </a:extLst>
          </p:cNvPr>
          <p:cNvSpPr txBox="1"/>
          <p:nvPr/>
        </p:nvSpPr>
        <p:spPr>
          <a:xfrm>
            <a:off x="569088" y="389872"/>
            <a:ext cx="8174867" cy="584775"/>
          </a:xfrm>
          <a:prstGeom prst="rect">
            <a:avLst/>
          </a:prstGeom>
          <a:noFill/>
        </p:spPr>
        <p:txBody>
          <a:bodyPr wrap="none" rtlCol="0">
            <a:spAutoFit/>
          </a:bodyPr>
          <a:lstStyle/>
          <a:p>
            <a:r>
              <a:rPr lang="sv-SE" sz="3200" dirty="0">
                <a:solidFill>
                  <a:srgbClr val="002060"/>
                </a:solidFill>
              </a:rPr>
              <a:t>Först lite om Täckningsgradsanalyserna för 2021</a:t>
            </a:r>
          </a:p>
        </p:txBody>
      </p:sp>
      <p:pic>
        <p:nvPicPr>
          <p:cNvPr id="6" name="Bildobjekt 5" descr="En bild som visar text&#10;&#10;Automatiskt genererad beskrivning">
            <a:extLst>
              <a:ext uri="{FF2B5EF4-FFF2-40B4-BE49-F238E27FC236}">
                <a16:creationId xmlns:a16="http://schemas.microsoft.com/office/drawing/2014/main" id="{10EB9F09-ADA6-3548-AB02-7152C055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4007701"/>
            <a:ext cx="4864509" cy="2521428"/>
          </a:xfrm>
          <a:prstGeom prst="rect">
            <a:avLst/>
          </a:prstGeom>
        </p:spPr>
      </p:pic>
    </p:spTree>
    <p:extLst>
      <p:ext uri="{BB962C8B-B14F-4D97-AF65-F5344CB8AC3E}">
        <p14:creationId xmlns:p14="http://schemas.microsoft.com/office/powerpoint/2010/main" val="416800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529" y="6293178"/>
            <a:ext cx="1372141" cy="373856"/>
          </a:xfrm>
          <a:prstGeom prst="rect">
            <a:avLst/>
          </a:prstGeom>
        </p:spPr>
      </p:pic>
      <p:sp>
        <p:nvSpPr>
          <p:cNvPr id="5" name="Platshållare för innehåll 4">
            <a:extLst>
              <a:ext uri="{FF2B5EF4-FFF2-40B4-BE49-F238E27FC236}">
                <a16:creationId xmlns:a16="http://schemas.microsoft.com/office/drawing/2014/main" id="{4D020B2E-E561-8E44-816D-938B62EC1EA1}"/>
              </a:ext>
            </a:extLst>
          </p:cNvPr>
          <p:cNvSpPr>
            <a:spLocks noGrp="1"/>
          </p:cNvSpPr>
          <p:nvPr>
            <p:ph idx="1"/>
          </p:nvPr>
        </p:nvSpPr>
        <p:spPr>
          <a:xfrm>
            <a:off x="323528" y="1340768"/>
            <a:ext cx="8229600" cy="4525963"/>
          </a:xfrm>
        </p:spPr>
        <p:txBody>
          <a:bodyPr>
            <a:normAutofit fontScale="92500" lnSpcReduction="20000"/>
          </a:bodyPr>
          <a:lstStyle/>
          <a:p>
            <a:pPr marL="0" indent="0">
              <a:buNone/>
            </a:pPr>
            <a:r>
              <a:rPr lang="sv-SE" dirty="0"/>
              <a:t>Våra registerdata ska ge en korrekt bild av verkligheten och inte bara bli ett stickprov</a:t>
            </a:r>
          </a:p>
          <a:p>
            <a:pPr marL="0" indent="0">
              <a:buNone/>
            </a:pPr>
            <a:endParaRPr lang="sv-SE" dirty="0"/>
          </a:p>
          <a:p>
            <a:pPr marL="0" indent="0">
              <a:buNone/>
            </a:pPr>
            <a:r>
              <a:rPr lang="sv-SE" dirty="0"/>
              <a:t>Vi kan påverka detta genom idogt arbete med primärregistreringar och fungerande efterregistreringar</a:t>
            </a:r>
          </a:p>
          <a:p>
            <a:pPr marL="0" indent="0">
              <a:buNone/>
            </a:pPr>
            <a:endParaRPr lang="sv-SE" dirty="0"/>
          </a:p>
          <a:p>
            <a:pPr marL="0" indent="0">
              <a:buNone/>
            </a:pPr>
            <a:r>
              <a:rPr lang="sv-SE" dirty="0"/>
              <a:t>De nivåer vi uppnår nu är mycket imponerande på många kliniker! Vi kommer </a:t>
            </a:r>
            <a:r>
              <a:rPr lang="sv-SE" dirty="0" err="1"/>
              <a:t>pga</a:t>
            </a:r>
            <a:r>
              <a:rPr lang="sv-SE" dirty="0"/>
              <a:t> algoritmen sällan att nå 100 %.</a:t>
            </a:r>
          </a:p>
          <a:p>
            <a:pPr marL="0" indent="0">
              <a:buNone/>
            </a:pPr>
            <a:endParaRPr lang="sv-SE" dirty="0"/>
          </a:p>
        </p:txBody>
      </p:sp>
      <p:sp>
        <p:nvSpPr>
          <p:cNvPr id="2" name="textruta 1">
            <a:extLst>
              <a:ext uri="{FF2B5EF4-FFF2-40B4-BE49-F238E27FC236}">
                <a16:creationId xmlns:a16="http://schemas.microsoft.com/office/drawing/2014/main" id="{05EEF12C-A6AE-2A4D-99F9-CB4F4B1D3549}"/>
              </a:ext>
            </a:extLst>
          </p:cNvPr>
          <p:cNvSpPr txBox="1"/>
          <p:nvPr/>
        </p:nvSpPr>
        <p:spPr>
          <a:xfrm>
            <a:off x="563358" y="377894"/>
            <a:ext cx="8123442" cy="707886"/>
          </a:xfrm>
          <a:prstGeom prst="rect">
            <a:avLst/>
          </a:prstGeom>
          <a:noFill/>
        </p:spPr>
        <p:txBody>
          <a:bodyPr wrap="none" rtlCol="0">
            <a:spAutoFit/>
          </a:bodyPr>
          <a:lstStyle/>
          <a:p>
            <a:r>
              <a:rPr lang="sv-SE" sz="4000" dirty="0">
                <a:solidFill>
                  <a:srgbClr val="002060"/>
                </a:solidFill>
              </a:rPr>
              <a:t>Varför är en hög täckningsgrad viktig? </a:t>
            </a:r>
          </a:p>
        </p:txBody>
      </p:sp>
    </p:spTree>
    <p:extLst>
      <p:ext uri="{BB962C8B-B14F-4D97-AF65-F5344CB8AC3E}">
        <p14:creationId xmlns:p14="http://schemas.microsoft.com/office/powerpoint/2010/main" val="1574739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sp>
        <p:nvSpPr>
          <p:cNvPr id="5" name="Platshållare för innehåll 4">
            <a:extLst>
              <a:ext uri="{FF2B5EF4-FFF2-40B4-BE49-F238E27FC236}">
                <a16:creationId xmlns:a16="http://schemas.microsoft.com/office/drawing/2014/main" id="{4D020B2E-E561-8E44-816D-938B62EC1EA1}"/>
              </a:ext>
            </a:extLst>
          </p:cNvPr>
          <p:cNvSpPr>
            <a:spLocks noGrp="1"/>
          </p:cNvSpPr>
          <p:nvPr>
            <p:ph idx="1"/>
          </p:nvPr>
        </p:nvSpPr>
        <p:spPr/>
        <p:txBody>
          <a:bodyPr>
            <a:normAutofit fontScale="77500" lnSpcReduction="20000"/>
          </a:bodyPr>
          <a:lstStyle/>
          <a:p>
            <a:pPr marL="0" indent="0">
              <a:buNone/>
            </a:pPr>
            <a:r>
              <a:rPr lang="sv-SE" dirty="0"/>
              <a:t>För barn: 		Lårbensfrakturer och 					Överarmsfrakturer</a:t>
            </a:r>
          </a:p>
          <a:p>
            <a:pPr marL="0" indent="0">
              <a:buNone/>
            </a:pPr>
            <a:endParaRPr lang="sv-SE" dirty="0"/>
          </a:p>
          <a:p>
            <a:pPr marL="0" indent="0">
              <a:buNone/>
            </a:pPr>
            <a:r>
              <a:rPr lang="sv-SE" dirty="0"/>
              <a:t>För vuxna: 		</a:t>
            </a:r>
            <a:r>
              <a:rPr lang="sv-SE" dirty="0" err="1"/>
              <a:t>Klavikelfrakturer</a:t>
            </a:r>
            <a:endParaRPr lang="sv-SE" dirty="0"/>
          </a:p>
          <a:p>
            <a:pPr marL="0" indent="0">
              <a:buNone/>
            </a:pPr>
            <a:r>
              <a:rPr lang="sv-SE" dirty="0"/>
              <a:t>			Överarmsfrakturer</a:t>
            </a:r>
          </a:p>
          <a:p>
            <a:pPr marL="0" indent="0">
              <a:buNone/>
            </a:pPr>
            <a:r>
              <a:rPr lang="sv-SE" dirty="0"/>
              <a:t>			Underarmsfrakturer</a:t>
            </a:r>
          </a:p>
          <a:p>
            <a:pPr marL="0" indent="0">
              <a:buNone/>
            </a:pPr>
            <a:r>
              <a:rPr lang="sv-SE" dirty="0"/>
              <a:t>			Hand- och Handledsfrakturer</a:t>
            </a:r>
          </a:p>
          <a:p>
            <a:pPr marL="0" indent="0">
              <a:buNone/>
            </a:pPr>
            <a:r>
              <a:rPr lang="sv-SE" dirty="0"/>
              <a:t>			Lårbensfrakturer</a:t>
            </a:r>
          </a:p>
          <a:p>
            <a:pPr marL="0" indent="0">
              <a:buNone/>
            </a:pPr>
            <a:r>
              <a:rPr lang="sv-SE" dirty="0"/>
              <a:t>			Underbensfrakturer</a:t>
            </a:r>
          </a:p>
          <a:p>
            <a:pPr marL="0" indent="0">
              <a:buNone/>
            </a:pPr>
            <a:r>
              <a:rPr lang="sv-SE" dirty="0"/>
              <a:t>			Fot- och Fotledsfrakturer</a:t>
            </a:r>
          </a:p>
          <a:p>
            <a:pPr marL="0" indent="0">
              <a:buNone/>
            </a:pPr>
            <a:r>
              <a:rPr lang="sv-SE" dirty="0"/>
              <a:t>			Bäcken- och </a:t>
            </a:r>
            <a:r>
              <a:rPr lang="sv-SE" dirty="0" err="1"/>
              <a:t>acetabulumfrakturer</a:t>
            </a:r>
            <a:r>
              <a:rPr lang="sv-SE" dirty="0"/>
              <a:t>		</a:t>
            </a:r>
          </a:p>
          <a:p>
            <a:pPr marL="0" indent="0">
              <a:buNone/>
            </a:pPr>
            <a:endParaRPr lang="sv-SE" dirty="0"/>
          </a:p>
        </p:txBody>
      </p:sp>
      <p:sp>
        <p:nvSpPr>
          <p:cNvPr id="2" name="textruta 1">
            <a:extLst>
              <a:ext uri="{FF2B5EF4-FFF2-40B4-BE49-F238E27FC236}">
                <a16:creationId xmlns:a16="http://schemas.microsoft.com/office/drawing/2014/main" id="{BED80D61-0D85-3841-95F2-B8B0816C6851}"/>
              </a:ext>
            </a:extLst>
          </p:cNvPr>
          <p:cNvSpPr txBox="1"/>
          <p:nvPr/>
        </p:nvSpPr>
        <p:spPr>
          <a:xfrm>
            <a:off x="1831057" y="439449"/>
            <a:ext cx="5481885" cy="584775"/>
          </a:xfrm>
          <a:prstGeom prst="rect">
            <a:avLst/>
          </a:prstGeom>
          <a:noFill/>
        </p:spPr>
        <p:txBody>
          <a:bodyPr wrap="none" rtlCol="0">
            <a:spAutoFit/>
          </a:bodyPr>
          <a:lstStyle/>
          <a:p>
            <a:r>
              <a:rPr lang="sv-SE" sz="3200" dirty="0">
                <a:solidFill>
                  <a:srgbClr val="002060"/>
                </a:solidFill>
              </a:rPr>
              <a:t>Vilka frakturtyper analyserar vi?</a:t>
            </a:r>
          </a:p>
        </p:txBody>
      </p:sp>
    </p:spTree>
    <p:extLst>
      <p:ext uri="{BB962C8B-B14F-4D97-AF65-F5344CB8AC3E}">
        <p14:creationId xmlns:p14="http://schemas.microsoft.com/office/powerpoint/2010/main" val="204656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sp>
        <p:nvSpPr>
          <p:cNvPr id="7" name="textruta 6">
            <a:extLst>
              <a:ext uri="{FF2B5EF4-FFF2-40B4-BE49-F238E27FC236}">
                <a16:creationId xmlns:a16="http://schemas.microsoft.com/office/drawing/2014/main" id="{984F68DB-F910-CD25-EBEE-8B19CEBBEC33}"/>
              </a:ext>
            </a:extLst>
          </p:cNvPr>
          <p:cNvSpPr txBox="1"/>
          <p:nvPr/>
        </p:nvSpPr>
        <p:spPr>
          <a:xfrm>
            <a:off x="755576" y="288829"/>
            <a:ext cx="8686800" cy="1231106"/>
          </a:xfrm>
          <a:prstGeom prst="rect">
            <a:avLst/>
          </a:prstGeom>
          <a:noFill/>
        </p:spPr>
        <p:txBody>
          <a:bodyPr wrap="square" rtlCol="0">
            <a:spAutoFit/>
          </a:bodyPr>
          <a:lstStyle/>
          <a:p>
            <a:r>
              <a:rPr lang="sv-SE" sz="2800" dirty="0">
                <a:solidFill>
                  <a:srgbClr val="002060"/>
                </a:solidFill>
              </a:rPr>
              <a:t>Alla analyserna finns på: </a:t>
            </a:r>
          </a:p>
          <a:p>
            <a:r>
              <a:rPr lang="sv-SE" sz="2800" dirty="0">
                <a:solidFill>
                  <a:srgbClr val="002060"/>
                </a:solidFill>
              </a:rPr>
              <a:t>SFR/Om Registret/Täckningsgradsanalys</a:t>
            </a:r>
          </a:p>
          <a:p>
            <a:endParaRPr lang="sv-SE" dirty="0"/>
          </a:p>
        </p:txBody>
      </p:sp>
      <p:graphicFrame>
        <p:nvGraphicFramePr>
          <p:cNvPr id="8" name="Diagram 7">
            <a:extLst>
              <a:ext uri="{FF2B5EF4-FFF2-40B4-BE49-F238E27FC236}">
                <a16:creationId xmlns:a16="http://schemas.microsoft.com/office/drawing/2014/main" id="{B74B4C97-2F4D-46DA-B2AE-CE23BF1520ED}"/>
              </a:ext>
            </a:extLst>
          </p:cNvPr>
          <p:cNvGraphicFramePr>
            <a:graphicFrameLocks/>
          </p:cNvGraphicFramePr>
          <p:nvPr>
            <p:extLst>
              <p:ext uri="{D42A27DB-BD31-4B8C-83A1-F6EECF244321}">
                <p14:modId xmlns:p14="http://schemas.microsoft.com/office/powerpoint/2010/main" val="1610822584"/>
              </p:ext>
            </p:extLst>
          </p:nvPr>
        </p:nvGraphicFramePr>
        <p:xfrm>
          <a:off x="729619" y="2348880"/>
          <a:ext cx="3168352" cy="25853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F95EE7E9-B0D5-470B-B72D-7782B8F679E4}"/>
              </a:ext>
            </a:extLst>
          </p:cNvPr>
          <p:cNvGraphicFramePr>
            <a:graphicFrameLocks/>
          </p:cNvGraphicFramePr>
          <p:nvPr>
            <p:extLst>
              <p:ext uri="{D42A27DB-BD31-4B8C-83A1-F6EECF244321}">
                <p14:modId xmlns:p14="http://schemas.microsoft.com/office/powerpoint/2010/main" val="3377727385"/>
              </p:ext>
            </p:extLst>
          </p:nvPr>
        </p:nvGraphicFramePr>
        <p:xfrm>
          <a:off x="4572000" y="1844824"/>
          <a:ext cx="4248472" cy="4248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336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2942" y="6381328"/>
            <a:ext cx="864096" cy="235433"/>
          </a:xfrm>
          <a:prstGeom prst="rect">
            <a:avLst/>
          </a:prstGeom>
        </p:spPr>
      </p:pic>
      <p:pic>
        <p:nvPicPr>
          <p:cNvPr id="7" name="Bildobjekt 6">
            <a:extLst>
              <a:ext uri="{FF2B5EF4-FFF2-40B4-BE49-F238E27FC236}">
                <a16:creationId xmlns:a16="http://schemas.microsoft.com/office/drawing/2014/main" id="{3FEDDF9E-0869-9651-3F97-30FFA51F0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842756"/>
            <a:ext cx="6470595" cy="5538572"/>
          </a:xfrm>
          <a:prstGeom prst="rect">
            <a:avLst/>
          </a:prstGeom>
        </p:spPr>
      </p:pic>
      <p:sp>
        <p:nvSpPr>
          <p:cNvPr id="2" name="textruta 1">
            <a:extLst>
              <a:ext uri="{FF2B5EF4-FFF2-40B4-BE49-F238E27FC236}">
                <a16:creationId xmlns:a16="http://schemas.microsoft.com/office/drawing/2014/main" id="{8E7C1593-E4F0-122A-AC9D-CD3FA24DC0D8}"/>
              </a:ext>
            </a:extLst>
          </p:cNvPr>
          <p:cNvSpPr txBox="1"/>
          <p:nvPr/>
        </p:nvSpPr>
        <p:spPr>
          <a:xfrm>
            <a:off x="1570189" y="215062"/>
            <a:ext cx="6192688" cy="523220"/>
          </a:xfrm>
          <a:prstGeom prst="rect">
            <a:avLst/>
          </a:prstGeom>
          <a:noFill/>
        </p:spPr>
        <p:txBody>
          <a:bodyPr wrap="square" rtlCol="0">
            <a:spAutoFit/>
          </a:bodyPr>
          <a:lstStyle/>
          <a:p>
            <a:r>
              <a:rPr lang="sv-SE" sz="2800" dirty="0">
                <a:solidFill>
                  <a:srgbClr val="002060"/>
                </a:solidFill>
              </a:rPr>
              <a:t>Alla frakturer hos vuxna och barn 2021</a:t>
            </a:r>
          </a:p>
        </p:txBody>
      </p:sp>
    </p:spTree>
    <p:extLst>
      <p:ext uri="{BB962C8B-B14F-4D97-AF65-F5344CB8AC3E}">
        <p14:creationId xmlns:p14="http://schemas.microsoft.com/office/powerpoint/2010/main" val="496511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984C8E15-9AC7-4DE3-3383-94BE0CE0DE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332656"/>
            <a:ext cx="7704856" cy="5904539"/>
          </a:xfrm>
        </p:spPr>
      </p:pic>
    </p:spTree>
    <p:extLst>
      <p:ext uri="{BB962C8B-B14F-4D97-AF65-F5344CB8AC3E}">
        <p14:creationId xmlns:p14="http://schemas.microsoft.com/office/powerpoint/2010/main" val="3654623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98501469-65BF-2FD8-83AF-2B0CE9A752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811318"/>
            <a:ext cx="6192688" cy="5886022"/>
          </a:xfrm>
        </p:spPr>
      </p:pic>
      <p:sp>
        <p:nvSpPr>
          <p:cNvPr id="2" name="textruta 1">
            <a:extLst>
              <a:ext uri="{FF2B5EF4-FFF2-40B4-BE49-F238E27FC236}">
                <a16:creationId xmlns:a16="http://schemas.microsoft.com/office/drawing/2014/main" id="{6FD059FF-0BDF-FFDF-03EF-9232EE71FAEB}"/>
              </a:ext>
            </a:extLst>
          </p:cNvPr>
          <p:cNvSpPr txBox="1"/>
          <p:nvPr/>
        </p:nvSpPr>
        <p:spPr>
          <a:xfrm>
            <a:off x="539552" y="149902"/>
            <a:ext cx="6559296" cy="800219"/>
          </a:xfrm>
          <a:prstGeom prst="rect">
            <a:avLst/>
          </a:prstGeom>
          <a:noFill/>
        </p:spPr>
        <p:txBody>
          <a:bodyPr wrap="none" rtlCol="0">
            <a:spAutoFit/>
          </a:bodyPr>
          <a:lstStyle/>
          <a:p>
            <a:r>
              <a:rPr lang="sv-SE" sz="2800" dirty="0">
                <a:solidFill>
                  <a:srgbClr val="002060"/>
                </a:solidFill>
              </a:rPr>
              <a:t>Alla frakturer hos vuxna 2021 per kroppsdel</a:t>
            </a:r>
          </a:p>
          <a:p>
            <a:endParaRPr lang="sv-SE" dirty="0"/>
          </a:p>
        </p:txBody>
      </p:sp>
    </p:spTree>
    <p:extLst>
      <p:ext uri="{BB962C8B-B14F-4D97-AF65-F5344CB8AC3E}">
        <p14:creationId xmlns:p14="http://schemas.microsoft.com/office/powerpoint/2010/main" val="301200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Rubrik 2">
            <a:extLst>
              <a:ext uri="{FF2B5EF4-FFF2-40B4-BE49-F238E27FC236}">
                <a16:creationId xmlns:a16="http://schemas.microsoft.com/office/drawing/2014/main" id="{311C26D1-C700-646C-A5D8-EDC1C0358ED9}"/>
              </a:ext>
            </a:extLst>
          </p:cNvPr>
          <p:cNvSpPr>
            <a:spLocks noGrp="1"/>
          </p:cNvSpPr>
          <p:nvPr>
            <p:ph type="title"/>
          </p:nvPr>
        </p:nvSpPr>
        <p:spPr>
          <a:xfrm>
            <a:off x="457200" y="195033"/>
            <a:ext cx="8229600" cy="1143000"/>
          </a:xfrm>
        </p:spPr>
        <p:txBody>
          <a:bodyPr>
            <a:normAutofit/>
          </a:bodyPr>
          <a:lstStyle/>
          <a:p>
            <a:r>
              <a:rPr lang="sv-SE" dirty="0">
                <a:solidFill>
                  <a:schemeClr val="tx2"/>
                </a:solidFill>
              </a:rPr>
              <a:t>Vi önskar er alla varmt välkomna!</a:t>
            </a:r>
          </a:p>
        </p:txBody>
      </p:sp>
      <p:sp>
        <p:nvSpPr>
          <p:cNvPr id="10" name="textruta 9">
            <a:extLst>
              <a:ext uri="{FF2B5EF4-FFF2-40B4-BE49-F238E27FC236}">
                <a16:creationId xmlns:a16="http://schemas.microsoft.com/office/drawing/2014/main" id="{7D0A0298-3738-BAA7-CD13-8E0391166658}"/>
              </a:ext>
            </a:extLst>
          </p:cNvPr>
          <p:cNvSpPr txBox="1"/>
          <p:nvPr/>
        </p:nvSpPr>
        <p:spPr>
          <a:xfrm>
            <a:off x="347777" y="1333116"/>
            <a:ext cx="8459749" cy="5170646"/>
          </a:xfrm>
          <a:prstGeom prst="rect">
            <a:avLst/>
          </a:prstGeom>
          <a:noFill/>
        </p:spPr>
        <p:txBody>
          <a:bodyPr wrap="square" rtlCol="0">
            <a:spAutoFit/>
          </a:bodyPr>
          <a:lstStyle/>
          <a:p>
            <a:r>
              <a:rPr lang="sv-SE" sz="2400" dirty="0"/>
              <a:t>Koordinator					Karin Pettersson</a:t>
            </a:r>
          </a:p>
          <a:p>
            <a:endParaRPr lang="sv-SE" sz="2400" dirty="0"/>
          </a:p>
          <a:p>
            <a:r>
              <a:rPr lang="sv-SE" sz="2400" dirty="0"/>
              <a:t>Forskningskoordinator/projektledare		Monica Sjöholm</a:t>
            </a:r>
          </a:p>
          <a:p>
            <a:endParaRPr lang="sv-SE" sz="2400" dirty="0"/>
          </a:p>
          <a:p>
            <a:r>
              <a:rPr lang="sv-SE" sz="2400" dirty="0"/>
              <a:t>Biträdande registerhållare			Olof Wolf</a:t>
            </a:r>
          </a:p>
          <a:p>
            <a:endParaRPr lang="sv-SE" sz="2400" dirty="0"/>
          </a:p>
          <a:p>
            <a:r>
              <a:rPr lang="sv-SE" sz="2400" dirty="0"/>
              <a:t>Registerhållare				Michael Möller</a:t>
            </a:r>
          </a:p>
          <a:p>
            <a:endParaRPr lang="sv-SE" sz="2400" dirty="0"/>
          </a:p>
          <a:p>
            <a:r>
              <a:rPr lang="sv-SE" sz="2400" dirty="0"/>
              <a:t>Övriga i verkställande utskottet:</a:t>
            </a:r>
          </a:p>
          <a:p>
            <a:r>
              <a:rPr lang="sv-SE" sz="2400" dirty="0"/>
              <a:t>						Cecilia </a:t>
            </a:r>
            <a:r>
              <a:rPr lang="sv-SE" sz="2400" dirty="0" err="1"/>
              <a:t>Rogmark</a:t>
            </a:r>
            <a:endParaRPr lang="sv-SE" sz="2400" dirty="0"/>
          </a:p>
          <a:p>
            <a:r>
              <a:rPr lang="sv-SE" sz="2400" dirty="0"/>
              <a:t>						Mikael Sundfeldt</a:t>
            </a:r>
          </a:p>
          <a:p>
            <a:r>
              <a:rPr lang="sv-SE" sz="2400" dirty="0"/>
              <a:t>						Hans-Peter </a:t>
            </a:r>
            <a:r>
              <a:rPr lang="sv-SE" sz="2400" dirty="0" err="1"/>
              <a:t>Bögl</a:t>
            </a:r>
            <a:endParaRPr lang="sv-SE" sz="2400" dirty="0"/>
          </a:p>
          <a:p>
            <a:r>
              <a:rPr lang="sv-SE" sz="2400" dirty="0"/>
              <a:t>						Sebastian </a:t>
            </a:r>
            <a:r>
              <a:rPr lang="sv-SE" sz="2400" dirty="0" err="1"/>
              <a:t>Mukka</a:t>
            </a:r>
            <a:endParaRPr lang="sv-SE" sz="2400" dirty="0"/>
          </a:p>
          <a:p>
            <a:endParaRPr lang="sv-SE" dirty="0"/>
          </a:p>
        </p:txBody>
      </p:sp>
    </p:spTree>
    <p:extLst>
      <p:ext uri="{BB962C8B-B14F-4D97-AF65-F5344CB8AC3E}">
        <p14:creationId xmlns:p14="http://schemas.microsoft.com/office/powerpoint/2010/main" val="2131660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638BE2C3-E668-DE53-BF76-A92F819D74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836712"/>
            <a:ext cx="7634207" cy="5433467"/>
          </a:xfrm>
        </p:spPr>
      </p:pic>
      <p:sp>
        <p:nvSpPr>
          <p:cNvPr id="2" name="textruta 1">
            <a:extLst>
              <a:ext uri="{FF2B5EF4-FFF2-40B4-BE49-F238E27FC236}">
                <a16:creationId xmlns:a16="http://schemas.microsoft.com/office/drawing/2014/main" id="{9C5C5E23-E461-C252-5CFB-3846B12F2F49}"/>
              </a:ext>
            </a:extLst>
          </p:cNvPr>
          <p:cNvSpPr txBox="1"/>
          <p:nvPr/>
        </p:nvSpPr>
        <p:spPr>
          <a:xfrm>
            <a:off x="1042249" y="187711"/>
            <a:ext cx="6559296" cy="800219"/>
          </a:xfrm>
          <a:prstGeom prst="rect">
            <a:avLst/>
          </a:prstGeom>
          <a:noFill/>
        </p:spPr>
        <p:txBody>
          <a:bodyPr wrap="none" rtlCol="0">
            <a:spAutoFit/>
          </a:bodyPr>
          <a:lstStyle/>
          <a:p>
            <a:r>
              <a:rPr lang="sv-SE" sz="2800" dirty="0">
                <a:solidFill>
                  <a:srgbClr val="002060"/>
                </a:solidFill>
              </a:rPr>
              <a:t>Alla frakturer hos vuxna 2021 per kroppsdel</a:t>
            </a:r>
          </a:p>
          <a:p>
            <a:endParaRPr lang="sv-SE" dirty="0"/>
          </a:p>
        </p:txBody>
      </p:sp>
    </p:spTree>
    <p:extLst>
      <p:ext uri="{BB962C8B-B14F-4D97-AF65-F5344CB8AC3E}">
        <p14:creationId xmlns:p14="http://schemas.microsoft.com/office/powerpoint/2010/main" val="3785891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3302" y="6453335"/>
            <a:ext cx="913167" cy="248803"/>
          </a:xfrm>
          <a:prstGeom prst="rect">
            <a:avLst/>
          </a:prstGeom>
        </p:spPr>
      </p:pic>
      <p:pic>
        <p:nvPicPr>
          <p:cNvPr id="9" name="Platshållare för innehåll 8">
            <a:extLst>
              <a:ext uri="{FF2B5EF4-FFF2-40B4-BE49-F238E27FC236}">
                <a16:creationId xmlns:a16="http://schemas.microsoft.com/office/drawing/2014/main" id="{46FD7DD6-FB72-A487-EF98-E534A9D699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23" y="860003"/>
            <a:ext cx="6848457" cy="5700274"/>
          </a:xfrm>
        </p:spPr>
      </p:pic>
      <p:sp>
        <p:nvSpPr>
          <p:cNvPr id="2" name="textruta 1">
            <a:extLst>
              <a:ext uri="{FF2B5EF4-FFF2-40B4-BE49-F238E27FC236}">
                <a16:creationId xmlns:a16="http://schemas.microsoft.com/office/drawing/2014/main" id="{58A52014-C1FF-6CC0-E5DC-F94A922053EF}"/>
              </a:ext>
            </a:extLst>
          </p:cNvPr>
          <p:cNvSpPr txBox="1"/>
          <p:nvPr/>
        </p:nvSpPr>
        <p:spPr>
          <a:xfrm>
            <a:off x="351970" y="155862"/>
            <a:ext cx="8529386" cy="800219"/>
          </a:xfrm>
          <a:prstGeom prst="rect">
            <a:avLst/>
          </a:prstGeom>
          <a:noFill/>
        </p:spPr>
        <p:txBody>
          <a:bodyPr wrap="none" rtlCol="0">
            <a:spAutoFit/>
          </a:bodyPr>
          <a:lstStyle/>
          <a:p>
            <a:r>
              <a:rPr lang="sv-SE" sz="2800" dirty="0">
                <a:solidFill>
                  <a:srgbClr val="002060"/>
                </a:solidFill>
              </a:rPr>
              <a:t>Alla frakturer hos vuxna per kroppsdel och hos barn 2021</a:t>
            </a:r>
          </a:p>
          <a:p>
            <a:endParaRPr lang="sv-SE" dirty="0"/>
          </a:p>
        </p:txBody>
      </p:sp>
    </p:spTree>
    <p:extLst>
      <p:ext uri="{BB962C8B-B14F-4D97-AF65-F5344CB8AC3E}">
        <p14:creationId xmlns:p14="http://schemas.microsoft.com/office/powerpoint/2010/main" val="758404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C1FE195D-E9E3-43FA-7C5B-FB6C54587A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3" y="332656"/>
            <a:ext cx="8277775" cy="5616624"/>
          </a:xfrm>
        </p:spPr>
      </p:pic>
    </p:spTree>
    <p:extLst>
      <p:ext uri="{BB962C8B-B14F-4D97-AF65-F5344CB8AC3E}">
        <p14:creationId xmlns:p14="http://schemas.microsoft.com/office/powerpoint/2010/main" val="1135126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sp>
        <p:nvSpPr>
          <p:cNvPr id="2" name="textruta 1">
            <a:extLst>
              <a:ext uri="{FF2B5EF4-FFF2-40B4-BE49-F238E27FC236}">
                <a16:creationId xmlns:a16="http://schemas.microsoft.com/office/drawing/2014/main" id="{6FC69650-65B3-3C88-6CAC-62273084B43F}"/>
              </a:ext>
            </a:extLst>
          </p:cNvPr>
          <p:cNvSpPr txBox="1"/>
          <p:nvPr/>
        </p:nvSpPr>
        <p:spPr>
          <a:xfrm>
            <a:off x="588890" y="1196752"/>
            <a:ext cx="7966220" cy="2062103"/>
          </a:xfrm>
          <a:prstGeom prst="rect">
            <a:avLst/>
          </a:prstGeom>
          <a:noFill/>
        </p:spPr>
        <p:txBody>
          <a:bodyPr wrap="none" rtlCol="0">
            <a:spAutoFit/>
          </a:bodyPr>
          <a:lstStyle/>
          <a:p>
            <a:r>
              <a:rPr lang="sv-SE" sz="3200" dirty="0">
                <a:solidFill>
                  <a:srgbClr val="002060"/>
                </a:solidFill>
              </a:rPr>
              <a:t>Har det betydelse när frakturerna registreras?</a:t>
            </a:r>
          </a:p>
          <a:p>
            <a:endParaRPr lang="sv-SE" sz="2400" dirty="0"/>
          </a:p>
          <a:p>
            <a:r>
              <a:rPr lang="sv-SE" sz="2400" dirty="0"/>
              <a:t>Tidigt tyder på effektiv process med få efterregistreringar</a:t>
            </a:r>
          </a:p>
          <a:p>
            <a:endParaRPr lang="sv-SE" sz="2400" dirty="0"/>
          </a:p>
          <a:p>
            <a:r>
              <a:rPr lang="sv-SE" sz="2400" dirty="0"/>
              <a:t>Möjliggör promutskick, utnyttjande av kunskapsstöd och </a:t>
            </a:r>
            <a:r>
              <a:rPr lang="sv-SE" sz="2400" dirty="0" err="1"/>
              <a:t>rct:er</a:t>
            </a:r>
            <a:endParaRPr lang="sv-SE" sz="2400" dirty="0"/>
          </a:p>
        </p:txBody>
      </p:sp>
    </p:spTree>
    <p:extLst>
      <p:ext uri="{BB962C8B-B14F-4D97-AF65-F5344CB8AC3E}">
        <p14:creationId xmlns:p14="http://schemas.microsoft.com/office/powerpoint/2010/main" val="196840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55C4C2A9-A1DF-7EAB-506C-82B3876D96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243302"/>
            <a:ext cx="5147749" cy="6371395"/>
          </a:xfrm>
        </p:spPr>
      </p:pic>
      <p:sp>
        <p:nvSpPr>
          <p:cNvPr id="2" name="Ellips 1">
            <a:extLst>
              <a:ext uri="{FF2B5EF4-FFF2-40B4-BE49-F238E27FC236}">
                <a16:creationId xmlns:a16="http://schemas.microsoft.com/office/drawing/2014/main" id="{47AB79CC-95FA-E9E1-1F76-5168E0E1E78F}"/>
              </a:ext>
            </a:extLst>
          </p:cNvPr>
          <p:cNvSpPr/>
          <p:nvPr/>
        </p:nvSpPr>
        <p:spPr>
          <a:xfrm rot="5400000">
            <a:off x="1138102" y="-121876"/>
            <a:ext cx="504054" cy="981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12997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FCC93170-FE58-C0DB-3410-D2274388E8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404664"/>
            <a:ext cx="5966898" cy="4876601"/>
          </a:xfrm>
        </p:spPr>
      </p:pic>
      <p:sp>
        <p:nvSpPr>
          <p:cNvPr id="2" name="Ellips 1">
            <a:extLst>
              <a:ext uri="{FF2B5EF4-FFF2-40B4-BE49-F238E27FC236}">
                <a16:creationId xmlns:a16="http://schemas.microsoft.com/office/drawing/2014/main" id="{9AE747D7-CBB2-1C86-9DBB-93DB49A075FD}"/>
              </a:ext>
            </a:extLst>
          </p:cNvPr>
          <p:cNvSpPr/>
          <p:nvPr/>
        </p:nvSpPr>
        <p:spPr>
          <a:xfrm rot="5400000">
            <a:off x="3576692" y="-1552356"/>
            <a:ext cx="1270536" cy="73448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25748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Hur ökar vi registreringsgraden?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C31FEADE-86A7-763A-8C1E-FBC13A0AC4BF}"/>
              </a:ext>
            </a:extLst>
          </p:cNvPr>
          <p:cNvSpPr txBox="1"/>
          <p:nvPr/>
        </p:nvSpPr>
        <p:spPr>
          <a:xfrm>
            <a:off x="755576" y="1417638"/>
            <a:ext cx="7200800" cy="4431983"/>
          </a:xfrm>
          <a:prstGeom prst="rect">
            <a:avLst/>
          </a:prstGeom>
          <a:noFill/>
        </p:spPr>
        <p:txBody>
          <a:bodyPr wrap="square" rtlCol="0">
            <a:spAutoFit/>
          </a:bodyPr>
          <a:lstStyle/>
          <a:p>
            <a:r>
              <a:rPr lang="sv-SE" sz="2400" dirty="0"/>
              <a:t>De goda exemplen:</a:t>
            </a:r>
          </a:p>
          <a:p>
            <a:endParaRPr lang="sv-SE" sz="2400" dirty="0"/>
          </a:p>
          <a:p>
            <a:r>
              <a:rPr lang="sv-SE" sz="2400" dirty="0"/>
              <a:t>			Alla frakturer	     Lårbensfrakturer</a:t>
            </a:r>
          </a:p>
          <a:p>
            <a:endParaRPr lang="sv-SE" sz="2400" dirty="0"/>
          </a:p>
          <a:p>
            <a:r>
              <a:rPr lang="sv-SE" sz="2400" dirty="0">
                <a:effectLst/>
                <a:ea typeface="Calibri" panose="020F0502020204030204" pitchFamily="34" charset="0"/>
                <a:cs typeface="Times New Roman" panose="02020603050405020304" pitchFamily="18" charset="0"/>
              </a:rPr>
              <a:t>Skellefteå		       91%		94%</a:t>
            </a:r>
            <a:endParaRPr lang="sv-SE" sz="2400" dirty="0">
              <a:effectLst/>
            </a:endParaRPr>
          </a:p>
          <a:p>
            <a:r>
              <a:rPr lang="sv-SE" sz="2400" dirty="0">
                <a:effectLst/>
                <a:ea typeface="Calibri" panose="020F0502020204030204" pitchFamily="34" charset="0"/>
                <a:cs typeface="Times New Roman" panose="02020603050405020304" pitchFamily="18" charset="0"/>
              </a:rPr>
              <a:t>Eksjö			       89%		93%</a:t>
            </a:r>
          </a:p>
          <a:p>
            <a:r>
              <a:rPr lang="sv-SE" sz="2400" dirty="0">
                <a:effectLst/>
                <a:ea typeface="Calibri" panose="020F0502020204030204" pitchFamily="34" charset="0"/>
                <a:cs typeface="Times New Roman" panose="02020603050405020304" pitchFamily="18" charset="0"/>
              </a:rPr>
              <a:t>Mora</a:t>
            </a:r>
            <a:r>
              <a:rPr lang="sv-SE" sz="2400" dirty="0">
                <a:effectLst/>
              </a:rPr>
              <a:t> 			       88% 		96%</a:t>
            </a:r>
          </a:p>
          <a:p>
            <a:r>
              <a:rPr lang="sv-SE" sz="2400" dirty="0">
                <a:effectLst/>
                <a:ea typeface="Calibri" panose="020F0502020204030204" pitchFamily="34" charset="0"/>
                <a:cs typeface="Times New Roman" panose="02020603050405020304" pitchFamily="18" charset="0"/>
              </a:rPr>
              <a:t>Helsingborg		       85%		94%</a:t>
            </a:r>
          </a:p>
          <a:p>
            <a:r>
              <a:rPr lang="sv-SE" sz="2400" dirty="0">
                <a:effectLst/>
                <a:ea typeface="Calibri" panose="020F0502020204030204" pitchFamily="34" charset="0"/>
                <a:cs typeface="Times New Roman" panose="02020603050405020304" pitchFamily="18" charset="0"/>
              </a:rPr>
              <a:t>Karlstad		       85%		92%</a:t>
            </a:r>
          </a:p>
          <a:p>
            <a:r>
              <a:rPr lang="sv-SE" sz="2400" dirty="0">
                <a:effectLst/>
                <a:ea typeface="Calibri" panose="020F0502020204030204" pitchFamily="34" charset="0"/>
                <a:cs typeface="Times New Roman" panose="02020603050405020304" pitchFamily="18" charset="0"/>
              </a:rPr>
              <a:t>NU-sjukvården	       85%		91%</a:t>
            </a:r>
          </a:p>
          <a:p>
            <a:r>
              <a:rPr lang="sv-SE" sz="2400" dirty="0">
                <a:effectLst/>
              </a:rPr>
              <a:t>	</a:t>
            </a:r>
            <a:endParaRPr lang="sv-SE" sz="2400" dirty="0"/>
          </a:p>
          <a:p>
            <a:endParaRPr lang="sv-SE" dirty="0"/>
          </a:p>
        </p:txBody>
      </p:sp>
      <p:sp>
        <p:nvSpPr>
          <p:cNvPr id="4" name="Ellips 3">
            <a:extLst>
              <a:ext uri="{FF2B5EF4-FFF2-40B4-BE49-F238E27FC236}">
                <a16:creationId xmlns:a16="http://schemas.microsoft.com/office/drawing/2014/main" id="{B9B3C4F7-E7D8-5C51-5178-105A65FCDE03}"/>
              </a:ext>
            </a:extLst>
          </p:cNvPr>
          <p:cNvSpPr/>
          <p:nvPr/>
        </p:nvSpPr>
        <p:spPr>
          <a:xfrm rot="5400000">
            <a:off x="3059832" y="3356992"/>
            <a:ext cx="2448270" cy="1440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34597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877869" y="1895958"/>
            <a:ext cx="7111864" cy="3318870"/>
          </a:xfrm>
          <a:prstGeom prst="rect">
            <a:avLst/>
          </a:prstGeom>
        </p:spPr>
      </p:pic>
      <p:sp>
        <p:nvSpPr>
          <p:cNvPr id="3" name="Underrubrik 2"/>
          <p:cNvSpPr>
            <a:spLocks noGrp="1"/>
          </p:cNvSpPr>
          <p:nvPr>
            <p:ph type="subTitle" idx="1"/>
          </p:nvPr>
        </p:nvSpPr>
        <p:spPr>
          <a:xfrm>
            <a:off x="1485899" y="1443297"/>
            <a:ext cx="5908272" cy="561442"/>
          </a:xfrm>
        </p:spPr>
        <p:txBody>
          <a:bodyPr>
            <a:normAutofit lnSpcReduction="10000"/>
          </a:bodyPr>
          <a:lstStyle/>
          <a:p>
            <a:r>
              <a:rPr lang="sv-SE" dirty="0"/>
              <a:t>HÖGLANDSSJUKHUSET EKSJÖ</a:t>
            </a:r>
          </a:p>
        </p:txBody>
      </p:sp>
      <p:pic>
        <p:nvPicPr>
          <p:cNvPr id="4" name="Bildobjekt 3"/>
          <p:cNvPicPr>
            <a:picLocks noChangeAspect="1"/>
          </p:cNvPicPr>
          <p:nvPr/>
        </p:nvPicPr>
        <p:blipFill>
          <a:blip r:embed="rId3"/>
          <a:stretch>
            <a:fillRect/>
          </a:stretch>
        </p:blipFill>
        <p:spPr>
          <a:xfrm>
            <a:off x="6994569" y="4564656"/>
            <a:ext cx="1950516" cy="650172"/>
          </a:xfrm>
          <a:prstGeom prst="rect">
            <a:avLst/>
          </a:prstGeom>
        </p:spPr>
      </p:pic>
      <p:pic>
        <p:nvPicPr>
          <p:cNvPr id="5" name="Bildobjekt 4"/>
          <p:cNvPicPr>
            <a:picLocks noChangeAspect="1"/>
          </p:cNvPicPr>
          <p:nvPr/>
        </p:nvPicPr>
        <p:blipFill>
          <a:blip r:embed="rId4"/>
          <a:stretch>
            <a:fillRect/>
          </a:stretch>
        </p:blipFill>
        <p:spPr>
          <a:xfrm>
            <a:off x="295835" y="3952358"/>
            <a:ext cx="2654538" cy="1874768"/>
          </a:xfrm>
          <a:prstGeom prst="rect">
            <a:avLst/>
          </a:prstGeom>
        </p:spPr>
      </p:pic>
      <p:pic>
        <p:nvPicPr>
          <p:cNvPr id="2" name="Bildobjekt 1"/>
          <p:cNvPicPr>
            <a:picLocks noChangeAspect="1"/>
          </p:cNvPicPr>
          <p:nvPr/>
        </p:nvPicPr>
        <p:blipFill>
          <a:blip r:embed="rId5"/>
          <a:stretch>
            <a:fillRect/>
          </a:stretch>
        </p:blipFill>
        <p:spPr>
          <a:xfrm>
            <a:off x="5437283" y="1895958"/>
            <a:ext cx="1744560" cy="2326081"/>
          </a:xfrm>
          <a:prstGeom prst="rect">
            <a:avLst/>
          </a:prstGeom>
        </p:spPr>
      </p:pic>
      <p:sp>
        <p:nvSpPr>
          <p:cNvPr id="6" name="textruta 5"/>
          <p:cNvSpPr txBox="1"/>
          <p:nvPr/>
        </p:nvSpPr>
        <p:spPr>
          <a:xfrm>
            <a:off x="5846881" y="1866239"/>
            <a:ext cx="960751" cy="507831"/>
          </a:xfrm>
          <a:prstGeom prst="rect">
            <a:avLst/>
          </a:prstGeom>
          <a:solidFill>
            <a:schemeClr val="bg1"/>
          </a:solidFill>
        </p:spPr>
        <p:txBody>
          <a:bodyPr wrap="square" rtlCol="0">
            <a:spAutoFit/>
          </a:bodyPr>
          <a:lstStyle/>
          <a:p>
            <a:r>
              <a:rPr lang="sv-SE" sz="1350" dirty="0"/>
              <a:t>Anette Dolk</a:t>
            </a:r>
          </a:p>
        </p:txBody>
      </p:sp>
      <p:pic>
        <p:nvPicPr>
          <p:cNvPr id="8" name="Bildobjekt 7"/>
          <p:cNvPicPr>
            <a:picLocks noChangeAspect="1"/>
          </p:cNvPicPr>
          <p:nvPr/>
        </p:nvPicPr>
        <p:blipFill>
          <a:blip r:embed="rId6"/>
          <a:stretch>
            <a:fillRect/>
          </a:stretch>
        </p:blipFill>
        <p:spPr>
          <a:xfrm>
            <a:off x="3250170" y="1895958"/>
            <a:ext cx="2070779" cy="2326081"/>
          </a:xfrm>
          <a:prstGeom prst="rect">
            <a:avLst/>
          </a:prstGeom>
        </p:spPr>
      </p:pic>
      <p:sp>
        <p:nvSpPr>
          <p:cNvPr id="9" name="Rektangel 8"/>
          <p:cNvSpPr/>
          <p:nvPr/>
        </p:nvSpPr>
        <p:spPr>
          <a:xfrm>
            <a:off x="3437852" y="1866239"/>
            <a:ext cx="1742465" cy="300082"/>
          </a:xfrm>
          <a:prstGeom prst="rect">
            <a:avLst/>
          </a:prstGeom>
          <a:solidFill>
            <a:schemeClr val="bg1"/>
          </a:solidFill>
        </p:spPr>
        <p:txBody>
          <a:bodyPr wrap="none">
            <a:spAutoFit/>
          </a:bodyPr>
          <a:lstStyle/>
          <a:p>
            <a:r>
              <a:rPr lang="sv-SE" sz="1350" dirty="0"/>
              <a:t>Anna-Karin Viktorsson</a:t>
            </a:r>
          </a:p>
        </p:txBody>
      </p:sp>
    </p:spTree>
    <p:extLst>
      <p:ext uri="{BB962C8B-B14F-4D97-AF65-F5344CB8AC3E}">
        <p14:creationId xmlns:p14="http://schemas.microsoft.com/office/powerpoint/2010/main" val="7098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Tankar vid uppstarten</a:t>
            </a:r>
          </a:p>
        </p:txBody>
      </p:sp>
      <p:sp>
        <p:nvSpPr>
          <p:cNvPr id="3" name="Platshållare för innehåll 2"/>
          <p:cNvSpPr>
            <a:spLocks noGrp="1"/>
          </p:cNvSpPr>
          <p:nvPr>
            <p:ph idx="1"/>
          </p:nvPr>
        </p:nvSpPr>
        <p:spPr/>
        <p:txBody>
          <a:bodyPr>
            <a:normAutofit fontScale="92500" lnSpcReduction="20000"/>
          </a:bodyPr>
          <a:lstStyle/>
          <a:p>
            <a:pPr marL="0" indent="0">
              <a:buNone/>
            </a:pPr>
            <a:r>
              <a:rPr lang="sv-SE" dirty="0"/>
              <a:t>Vilka mål har vi med frakturregistret?</a:t>
            </a:r>
          </a:p>
          <a:p>
            <a:pPr marL="214313" indent="-214313">
              <a:buFontTx/>
              <a:buChar char="-"/>
            </a:pPr>
            <a:r>
              <a:rPr lang="sv-SE" dirty="0"/>
              <a:t>hög täckningsgrad</a:t>
            </a:r>
          </a:p>
          <a:p>
            <a:pPr marL="214313" indent="-214313">
              <a:buFontTx/>
              <a:buChar char="-"/>
            </a:pPr>
            <a:r>
              <a:rPr lang="sv-SE" dirty="0"/>
              <a:t>tillförlitlig registrering</a:t>
            </a:r>
          </a:p>
          <a:p>
            <a:pPr marL="0" indent="0">
              <a:buNone/>
            </a:pPr>
            <a:endParaRPr lang="sv-SE" dirty="0"/>
          </a:p>
          <a:p>
            <a:pPr marL="0" indent="0">
              <a:buNone/>
            </a:pPr>
            <a:r>
              <a:rPr lang="sv-SE" dirty="0"/>
              <a:t>Vad behöver vi göra för att uppnå det?</a:t>
            </a:r>
          </a:p>
          <a:p>
            <a:pPr>
              <a:buFontTx/>
              <a:buChar char="-"/>
            </a:pPr>
            <a:r>
              <a:rPr lang="sv-SE" dirty="0"/>
              <a:t>Det ska vara enkelt att fånga upp patient med fraktur på akuten</a:t>
            </a:r>
          </a:p>
          <a:p>
            <a:pPr>
              <a:buFontTx/>
              <a:buChar char="-"/>
            </a:pPr>
            <a:r>
              <a:rPr lang="sv-SE" dirty="0"/>
              <a:t>Ortopedjouren registrerar </a:t>
            </a:r>
          </a:p>
          <a:p>
            <a:pPr>
              <a:buFontTx/>
              <a:buChar char="-"/>
            </a:pPr>
            <a:r>
              <a:rPr lang="sv-SE" dirty="0"/>
              <a:t>Påminnelse när man missat att registrera</a:t>
            </a:r>
          </a:p>
          <a:p>
            <a:pPr>
              <a:buFontTx/>
              <a:buChar char="-"/>
            </a:pPr>
            <a:r>
              <a:rPr lang="sv-SE" dirty="0"/>
              <a:t>Efterregistreringskontroller 1gg/månad</a:t>
            </a:r>
          </a:p>
          <a:p>
            <a:pPr marL="0" indent="0">
              <a:buNone/>
            </a:pPr>
            <a:endParaRPr lang="sv-SE" dirty="0"/>
          </a:p>
          <a:p>
            <a:endParaRPr lang="sv-SE" dirty="0"/>
          </a:p>
        </p:txBody>
      </p:sp>
    </p:spTree>
    <p:extLst>
      <p:ext uri="{BB962C8B-B14F-4D97-AF65-F5344CB8AC3E}">
        <p14:creationId xmlns:p14="http://schemas.microsoft.com/office/powerpoint/2010/main" val="2050459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623300" y="3755975"/>
            <a:ext cx="1233583" cy="2020976"/>
          </a:xfrm>
          <a:prstGeom prst="rect">
            <a:avLst/>
          </a:prstGeom>
        </p:spPr>
      </p:pic>
      <p:pic>
        <p:nvPicPr>
          <p:cNvPr id="6" name="Bildobjekt 5"/>
          <p:cNvPicPr>
            <a:picLocks noChangeAspect="1"/>
          </p:cNvPicPr>
          <p:nvPr/>
        </p:nvPicPr>
        <p:blipFill>
          <a:blip r:embed="rId3"/>
          <a:stretch>
            <a:fillRect/>
          </a:stretch>
        </p:blipFill>
        <p:spPr>
          <a:xfrm>
            <a:off x="4815095" y="3725445"/>
            <a:ext cx="3042201" cy="1923897"/>
          </a:xfrm>
          <a:prstGeom prst="rect">
            <a:avLst/>
          </a:prstGeom>
        </p:spPr>
      </p:pic>
      <p:pic>
        <p:nvPicPr>
          <p:cNvPr id="8" name="Bildobjekt 7"/>
          <p:cNvPicPr>
            <a:picLocks noChangeAspect="1"/>
          </p:cNvPicPr>
          <p:nvPr/>
        </p:nvPicPr>
        <p:blipFill>
          <a:blip r:embed="rId4"/>
          <a:stretch>
            <a:fillRect/>
          </a:stretch>
        </p:blipFill>
        <p:spPr>
          <a:xfrm>
            <a:off x="5702008" y="4687393"/>
            <a:ext cx="2742353" cy="1194457"/>
          </a:xfrm>
          <a:prstGeom prst="rect">
            <a:avLst/>
          </a:prstGeom>
        </p:spPr>
      </p:pic>
      <p:pic>
        <p:nvPicPr>
          <p:cNvPr id="9" name="Bildobjekt 8"/>
          <p:cNvPicPr>
            <a:picLocks noChangeAspect="1"/>
          </p:cNvPicPr>
          <p:nvPr/>
        </p:nvPicPr>
        <p:blipFill>
          <a:blip r:embed="rId5"/>
          <a:stretch>
            <a:fillRect/>
          </a:stretch>
        </p:blipFill>
        <p:spPr>
          <a:xfrm>
            <a:off x="2690732" y="3717473"/>
            <a:ext cx="1881268" cy="1177644"/>
          </a:xfrm>
          <a:prstGeom prst="rect">
            <a:avLst/>
          </a:prstGeom>
        </p:spPr>
      </p:pic>
      <p:pic>
        <p:nvPicPr>
          <p:cNvPr id="10" name="Bildobjekt 9"/>
          <p:cNvPicPr>
            <a:picLocks noChangeAspect="1"/>
          </p:cNvPicPr>
          <p:nvPr/>
        </p:nvPicPr>
        <p:blipFill>
          <a:blip r:embed="rId6"/>
          <a:stretch>
            <a:fillRect/>
          </a:stretch>
        </p:blipFill>
        <p:spPr>
          <a:xfrm>
            <a:off x="1933902" y="4889480"/>
            <a:ext cx="1817532" cy="908766"/>
          </a:xfrm>
          <a:prstGeom prst="rect">
            <a:avLst/>
          </a:prstGeom>
        </p:spPr>
      </p:pic>
      <p:pic>
        <p:nvPicPr>
          <p:cNvPr id="12" name="Bildobjekt 11"/>
          <p:cNvPicPr>
            <a:picLocks noChangeAspect="1"/>
          </p:cNvPicPr>
          <p:nvPr/>
        </p:nvPicPr>
        <p:blipFill>
          <a:blip r:embed="rId7"/>
          <a:stretch>
            <a:fillRect/>
          </a:stretch>
        </p:blipFill>
        <p:spPr>
          <a:xfrm>
            <a:off x="601828" y="3960158"/>
            <a:ext cx="941712" cy="1858643"/>
          </a:xfrm>
          <a:prstGeom prst="rect">
            <a:avLst/>
          </a:prstGeom>
        </p:spPr>
      </p:pic>
      <p:pic>
        <p:nvPicPr>
          <p:cNvPr id="13" name="Bildobjekt 12"/>
          <p:cNvPicPr>
            <a:picLocks noChangeAspect="1"/>
          </p:cNvPicPr>
          <p:nvPr/>
        </p:nvPicPr>
        <p:blipFill>
          <a:blip r:embed="rId8"/>
          <a:stretch>
            <a:fillRect/>
          </a:stretch>
        </p:blipFill>
        <p:spPr>
          <a:xfrm>
            <a:off x="3751434" y="4048533"/>
            <a:ext cx="1707479" cy="1849421"/>
          </a:xfrm>
          <a:prstGeom prst="rect">
            <a:avLst/>
          </a:prstGeom>
        </p:spPr>
      </p:pic>
      <p:sp>
        <p:nvSpPr>
          <p:cNvPr id="7" name="textruta 6"/>
          <p:cNvSpPr txBox="1"/>
          <p:nvPr/>
        </p:nvSpPr>
        <p:spPr>
          <a:xfrm>
            <a:off x="1072684" y="276590"/>
            <a:ext cx="7027708" cy="3728903"/>
          </a:xfrm>
          <a:prstGeom prst="rect">
            <a:avLst/>
          </a:prstGeom>
          <a:noFill/>
        </p:spPr>
        <p:txBody>
          <a:bodyPr wrap="square" rtlCol="0">
            <a:spAutoFit/>
          </a:bodyPr>
          <a:lstStyle/>
          <a:p>
            <a:r>
              <a:rPr lang="sv-SE" sz="2400" dirty="0"/>
              <a:t>Mellanjourens arbetsuppgifter i Eksjö:</a:t>
            </a:r>
          </a:p>
          <a:p>
            <a:pPr marL="214313" indent="-214313">
              <a:buFontTx/>
              <a:buChar char="-"/>
            </a:pPr>
            <a:r>
              <a:rPr lang="sv-SE" sz="2400" dirty="0"/>
              <a:t>Handleda AT-läkare på akuten</a:t>
            </a:r>
          </a:p>
          <a:p>
            <a:pPr marL="214313" indent="-214313">
              <a:buFontTx/>
              <a:buChar char="-"/>
            </a:pPr>
            <a:r>
              <a:rPr lang="sv-SE" sz="2400" dirty="0"/>
              <a:t>Egna akutpatienter</a:t>
            </a:r>
          </a:p>
          <a:p>
            <a:pPr marL="214313" indent="-214313">
              <a:buFontTx/>
              <a:buChar char="-"/>
            </a:pPr>
            <a:r>
              <a:rPr lang="sv-SE" sz="2400" dirty="0"/>
              <a:t>Inskrivning av </a:t>
            </a:r>
            <a:r>
              <a:rPr lang="sv-SE" sz="2400" dirty="0" err="1"/>
              <a:t>fasttrack</a:t>
            </a:r>
            <a:r>
              <a:rPr lang="sv-SE" sz="2400" dirty="0"/>
              <a:t> på avdelning eller vid </a:t>
            </a:r>
            <a:r>
              <a:rPr lang="sv-SE" sz="2400" dirty="0" err="1"/>
              <a:t>överflytt</a:t>
            </a:r>
            <a:r>
              <a:rPr lang="sv-SE" sz="2400" dirty="0"/>
              <a:t> från annat sjukhus</a:t>
            </a:r>
          </a:p>
          <a:p>
            <a:pPr marL="214313" indent="-214313">
              <a:buFontTx/>
              <a:buChar char="-"/>
            </a:pPr>
            <a:r>
              <a:rPr lang="sv-SE" sz="2400" dirty="0"/>
              <a:t>Traumalarm</a:t>
            </a:r>
          </a:p>
          <a:p>
            <a:pPr marL="214313" indent="-214313">
              <a:buFontTx/>
              <a:buChar char="-"/>
            </a:pPr>
            <a:r>
              <a:rPr lang="sv-SE" sz="2400" dirty="0"/>
              <a:t>Konsult till övriga kliniker (om bakjouren inte är på plats)</a:t>
            </a:r>
          </a:p>
          <a:p>
            <a:pPr marL="214313" indent="-214313">
              <a:buFontTx/>
              <a:buChar char="-"/>
            </a:pPr>
            <a:r>
              <a:rPr lang="sv-SE" sz="2400" dirty="0"/>
              <a:t>Operera självständigt/tillsammans med bakjour</a:t>
            </a:r>
          </a:p>
          <a:p>
            <a:endParaRPr lang="sv-SE" sz="1350" dirty="0"/>
          </a:p>
        </p:txBody>
      </p:sp>
    </p:spTree>
    <p:extLst>
      <p:ext uri="{BB962C8B-B14F-4D97-AF65-F5344CB8AC3E}">
        <p14:creationId xmlns:p14="http://schemas.microsoft.com/office/powerpoint/2010/main" val="22654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548680"/>
            <a:ext cx="8229600" cy="1143000"/>
          </a:xfrm>
        </p:spPr>
        <p:txBody>
          <a:bodyPr/>
          <a:lstStyle/>
          <a:p>
            <a:r>
              <a:rPr lang="sv-SE" dirty="0">
                <a:solidFill>
                  <a:srgbClr val="000090"/>
                </a:solidFill>
              </a:rPr>
              <a:t>Frakturregistret 2020,2021,2022</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EA219B95-CA9F-3466-C9D4-DDE8C7734721}"/>
              </a:ext>
            </a:extLst>
          </p:cNvPr>
          <p:cNvSpPr txBox="1"/>
          <p:nvPr/>
        </p:nvSpPr>
        <p:spPr>
          <a:xfrm>
            <a:off x="755576" y="2438532"/>
            <a:ext cx="7183570" cy="461665"/>
          </a:xfrm>
          <a:prstGeom prst="rect">
            <a:avLst/>
          </a:prstGeom>
          <a:noFill/>
        </p:spPr>
        <p:txBody>
          <a:bodyPr wrap="none" rtlCol="0">
            <a:spAutoFit/>
          </a:bodyPr>
          <a:lstStyle/>
          <a:p>
            <a:r>
              <a:rPr lang="sv-SE" sz="2400" dirty="0"/>
              <a:t>Senaste live-årsmötet var för tre år sedan, i januari 2020</a:t>
            </a:r>
          </a:p>
        </p:txBody>
      </p:sp>
      <p:sp>
        <p:nvSpPr>
          <p:cNvPr id="4" name="textruta 3">
            <a:extLst>
              <a:ext uri="{FF2B5EF4-FFF2-40B4-BE49-F238E27FC236}">
                <a16:creationId xmlns:a16="http://schemas.microsoft.com/office/drawing/2014/main" id="{3DF73328-2422-EA4F-39A5-0268686DC958}"/>
              </a:ext>
            </a:extLst>
          </p:cNvPr>
          <p:cNvSpPr txBox="1"/>
          <p:nvPr/>
        </p:nvSpPr>
        <p:spPr>
          <a:xfrm>
            <a:off x="843864" y="3420227"/>
            <a:ext cx="7456272" cy="2923877"/>
          </a:xfrm>
          <a:prstGeom prst="rect">
            <a:avLst/>
          </a:prstGeom>
          <a:noFill/>
        </p:spPr>
        <p:txBody>
          <a:bodyPr wrap="none" rtlCol="0">
            <a:spAutoFit/>
          </a:bodyPr>
          <a:lstStyle/>
          <a:p>
            <a:r>
              <a:rPr lang="sv-SE" sz="2800" dirty="0"/>
              <a:t>Sedan dess har vi registrerat </a:t>
            </a:r>
            <a:r>
              <a:rPr lang="sv-SE" sz="4000" dirty="0"/>
              <a:t>311 623 </a:t>
            </a:r>
            <a:r>
              <a:rPr lang="sv-SE" sz="2800" dirty="0"/>
              <a:t>frakturer</a:t>
            </a:r>
          </a:p>
          <a:p>
            <a:endParaRPr lang="sv-SE" sz="2800" dirty="0"/>
          </a:p>
          <a:p>
            <a:r>
              <a:rPr lang="sv-SE" sz="2800" dirty="0"/>
              <a:t>och publicerat </a:t>
            </a:r>
            <a:r>
              <a:rPr lang="sv-SE" sz="4000" dirty="0"/>
              <a:t>43</a:t>
            </a:r>
            <a:r>
              <a:rPr lang="sv-SE" sz="2800" dirty="0"/>
              <a:t> vetenskapliga artiklar</a:t>
            </a:r>
          </a:p>
          <a:p>
            <a:endParaRPr lang="sv-SE" sz="2800" dirty="0"/>
          </a:p>
          <a:p>
            <a:endParaRPr lang="sv-SE" sz="2800" dirty="0"/>
          </a:p>
          <a:p>
            <a:r>
              <a:rPr lang="sv-SE" sz="2000" dirty="0"/>
              <a:t>Presentationen läggs på hemsidan efter mötet</a:t>
            </a:r>
          </a:p>
        </p:txBody>
      </p:sp>
    </p:spTree>
    <p:extLst>
      <p:ext uri="{BB962C8B-B14F-4D97-AF65-F5344CB8AC3E}">
        <p14:creationId xmlns:p14="http://schemas.microsoft.com/office/powerpoint/2010/main" val="261412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På akuten</a:t>
            </a:r>
          </a:p>
        </p:txBody>
      </p:sp>
      <p:sp>
        <p:nvSpPr>
          <p:cNvPr id="3" name="Platshållare för innehåll 2"/>
          <p:cNvSpPr>
            <a:spLocks noGrp="1"/>
          </p:cNvSpPr>
          <p:nvPr>
            <p:ph idx="1"/>
          </p:nvPr>
        </p:nvSpPr>
        <p:spPr>
          <a:xfrm>
            <a:off x="3159261" y="2016874"/>
            <a:ext cx="5877235" cy="4004413"/>
          </a:xfrm>
        </p:spPr>
        <p:txBody>
          <a:bodyPr>
            <a:normAutofit fontScale="47500" lnSpcReduction="20000"/>
          </a:bodyPr>
          <a:lstStyle/>
          <a:p>
            <a:r>
              <a:rPr lang="sv-SE" sz="5100" dirty="0"/>
              <a:t>Ortopedansvarig undersköterska/sjuksköterska sätter en </a:t>
            </a:r>
            <a:r>
              <a:rPr lang="sv-SE" sz="5100" dirty="0" err="1"/>
              <a:t>patienklisterlapp</a:t>
            </a:r>
            <a:r>
              <a:rPr lang="sv-SE" sz="5100" dirty="0"/>
              <a:t> på listan hos de patienter som har en fraktur/misstänkt fraktur.</a:t>
            </a:r>
          </a:p>
          <a:p>
            <a:pPr marL="0" indent="0">
              <a:buNone/>
            </a:pPr>
            <a:endParaRPr lang="sv-SE" sz="5100" dirty="0"/>
          </a:p>
          <a:p>
            <a:r>
              <a:rPr lang="sv-SE" sz="5100" dirty="0"/>
              <a:t>Ortopedens mellanjour registrerar frakturerna som de handlagt under jourpasset.</a:t>
            </a:r>
          </a:p>
          <a:p>
            <a:endParaRPr lang="sv-SE" sz="5100" dirty="0"/>
          </a:p>
          <a:p>
            <a:r>
              <a:rPr lang="sv-SE" sz="5100" dirty="0"/>
              <a:t>Anna-Karin följer upp om frakturen är registrerad – om inte skickas en påminnelse till respektive läkare.</a:t>
            </a:r>
          </a:p>
          <a:p>
            <a:pPr marL="0" indent="0">
              <a:buNone/>
            </a:pPr>
            <a:endParaRPr lang="sv-SE" dirty="0"/>
          </a:p>
        </p:txBody>
      </p:sp>
      <p:pic>
        <p:nvPicPr>
          <p:cNvPr id="4" name="Bildobjekt 3"/>
          <p:cNvPicPr>
            <a:picLocks noChangeAspect="1"/>
          </p:cNvPicPr>
          <p:nvPr/>
        </p:nvPicPr>
        <p:blipFill>
          <a:blip r:embed="rId2"/>
          <a:stretch>
            <a:fillRect/>
          </a:stretch>
        </p:blipFill>
        <p:spPr>
          <a:xfrm>
            <a:off x="460349" y="2016875"/>
            <a:ext cx="2586273" cy="3578629"/>
          </a:xfrm>
          <a:prstGeom prst="rect">
            <a:avLst/>
          </a:prstGeom>
        </p:spPr>
      </p:pic>
    </p:spTree>
    <p:extLst>
      <p:ext uri="{BB962C8B-B14F-4D97-AF65-F5344CB8AC3E}">
        <p14:creationId xmlns:p14="http://schemas.microsoft.com/office/powerpoint/2010/main" val="354654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64107" y="2201641"/>
            <a:ext cx="7886700" cy="3263504"/>
          </a:xfrm>
        </p:spPr>
        <p:txBody>
          <a:bodyPr/>
          <a:lstStyle/>
          <a:p>
            <a:pPr>
              <a:buFontTx/>
              <a:buChar char="-"/>
            </a:pPr>
            <a:r>
              <a:rPr lang="sv-SE" dirty="0"/>
              <a:t>Hämta patientlista (det gör jag så fort jag har lite tid över)</a:t>
            </a:r>
          </a:p>
          <a:p>
            <a:pPr>
              <a:buFontTx/>
              <a:buChar char="-"/>
            </a:pPr>
            <a:r>
              <a:rPr lang="sv-SE" dirty="0"/>
              <a:t>En gång i månaden eftersöker jag bland diagnoskoderna på kliniken </a:t>
            </a:r>
            <a:r>
              <a:rPr lang="sv-SE" dirty="0" err="1"/>
              <a:t>mha</a:t>
            </a:r>
            <a:r>
              <a:rPr lang="sv-SE" dirty="0"/>
              <a:t> SFR utsökningskoder</a:t>
            </a:r>
          </a:p>
        </p:txBody>
      </p:sp>
      <p:pic>
        <p:nvPicPr>
          <p:cNvPr id="4" name="Bildobjekt 3"/>
          <p:cNvPicPr>
            <a:picLocks noChangeAspect="1"/>
          </p:cNvPicPr>
          <p:nvPr/>
        </p:nvPicPr>
        <p:blipFill>
          <a:blip r:embed="rId2"/>
          <a:stretch>
            <a:fillRect/>
          </a:stretch>
        </p:blipFill>
        <p:spPr>
          <a:xfrm>
            <a:off x="574227" y="3288723"/>
            <a:ext cx="2723096" cy="2295875"/>
          </a:xfrm>
          <a:prstGeom prst="rect">
            <a:avLst/>
          </a:prstGeom>
        </p:spPr>
      </p:pic>
      <p:pic>
        <p:nvPicPr>
          <p:cNvPr id="5" name="Bildobjekt 4"/>
          <p:cNvPicPr>
            <a:picLocks noChangeAspect="1"/>
          </p:cNvPicPr>
          <p:nvPr/>
        </p:nvPicPr>
        <p:blipFill>
          <a:blip r:embed="rId3"/>
          <a:stretch>
            <a:fillRect/>
          </a:stretch>
        </p:blipFill>
        <p:spPr>
          <a:xfrm>
            <a:off x="2810824" y="3390832"/>
            <a:ext cx="3108189" cy="1738428"/>
          </a:xfrm>
          <a:prstGeom prst="rect">
            <a:avLst/>
          </a:prstGeom>
        </p:spPr>
      </p:pic>
      <p:pic>
        <p:nvPicPr>
          <p:cNvPr id="6" name="Bildobjekt 5"/>
          <p:cNvPicPr>
            <a:picLocks noChangeAspect="1"/>
          </p:cNvPicPr>
          <p:nvPr/>
        </p:nvPicPr>
        <p:blipFill>
          <a:blip r:embed="rId4"/>
          <a:stretch>
            <a:fillRect/>
          </a:stretch>
        </p:blipFill>
        <p:spPr>
          <a:xfrm>
            <a:off x="5919013" y="2902182"/>
            <a:ext cx="2092004" cy="2918516"/>
          </a:xfrm>
          <a:prstGeom prst="rect">
            <a:avLst/>
          </a:prstGeom>
        </p:spPr>
      </p:pic>
      <p:sp>
        <p:nvSpPr>
          <p:cNvPr id="2" name="textruta 1"/>
          <p:cNvSpPr txBox="1"/>
          <p:nvPr/>
        </p:nvSpPr>
        <p:spPr>
          <a:xfrm>
            <a:off x="564107" y="1453844"/>
            <a:ext cx="5737932" cy="600164"/>
          </a:xfrm>
          <a:prstGeom prst="rect">
            <a:avLst/>
          </a:prstGeom>
          <a:noFill/>
        </p:spPr>
        <p:txBody>
          <a:bodyPr wrap="square" rtlCol="0">
            <a:spAutoFit/>
          </a:bodyPr>
          <a:lstStyle/>
          <a:p>
            <a:r>
              <a:rPr lang="sv-SE" sz="3300" dirty="0"/>
              <a:t>Efterregistreringar</a:t>
            </a:r>
          </a:p>
        </p:txBody>
      </p:sp>
    </p:spTree>
    <p:extLst>
      <p:ext uri="{BB962C8B-B14F-4D97-AF65-F5344CB8AC3E}">
        <p14:creationId xmlns:p14="http://schemas.microsoft.com/office/powerpoint/2010/main" val="3999867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607" y="1125335"/>
            <a:ext cx="3380683" cy="4507577"/>
          </a:xfrm>
          <a:prstGeom prst="rect">
            <a:avLst/>
          </a:prstGeom>
        </p:spPr>
      </p:pic>
      <p:pic>
        <p:nvPicPr>
          <p:cNvPr id="6" name="Bildobjekt 5"/>
          <p:cNvPicPr>
            <a:picLocks noChangeAspect="1"/>
          </p:cNvPicPr>
          <p:nvPr/>
        </p:nvPicPr>
        <p:blipFill>
          <a:blip r:embed="rId3"/>
          <a:stretch>
            <a:fillRect/>
          </a:stretch>
        </p:blipFill>
        <p:spPr>
          <a:xfrm>
            <a:off x="794450" y="1555520"/>
            <a:ext cx="1236972" cy="1236972"/>
          </a:xfrm>
          <a:prstGeom prst="rect">
            <a:avLst/>
          </a:prstGeom>
        </p:spPr>
      </p:pic>
      <p:pic>
        <p:nvPicPr>
          <p:cNvPr id="7" name="Bildobjekt 6"/>
          <p:cNvPicPr>
            <a:picLocks noChangeAspect="1"/>
          </p:cNvPicPr>
          <p:nvPr/>
        </p:nvPicPr>
        <p:blipFill>
          <a:blip r:embed="rId4"/>
          <a:stretch>
            <a:fillRect/>
          </a:stretch>
        </p:blipFill>
        <p:spPr>
          <a:xfrm>
            <a:off x="6202659" y="1621761"/>
            <a:ext cx="1464469" cy="1757363"/>
          </a:xfrm>
          <a:prstGeom prst="rect">
            <a:avLst/>
          </a:prstGeom>
        </p:spPr>
      </p:pic>
      <p:pic>
        <p:nvPicPr>
          <p:cNvPr id="10" name="Bildobjekt 9"/>
          <p:cNvPicPr>
            <a:picLocks noChangeAspect="1"/>
          </p:cNvPicPr>
          <p:nvPr/>
        </p:nvPicPr>
        <p:blipFill>
          <a:blip r:embed="rId5"/>
          <a:stretch>
            <a:fillRect/>
          </a:stretch>
        </p:blipFill>
        <p:spPr>
          <a:xfrm>
            <a:off x="7273701" y="3191438"/>
            <a:ext cx="1092994" cy="1185863"/>
          </a:xfrm>
          <a:prstGeom prst="rect">
            <a:avLst/>
          </a:prstGeom>
        </p:spPr>
      </p:pic>
    </p:spTree>
    <p:extLst>
      <p:ext uri="{BB962C8B-B14F-4D97-AF65-F5344CB8AC3E}">
        <p14:creationId xmlns:p14="http://schemas.microsoft.com/office/powerpoint/2010/main" val="904800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FB22D-B780-6852-CE41-DF024BC95827}"/>
              </a:ext>
            </a:extLst>
          </p:cNvPr>
          <p:cNvSpPr>
            <a:spLocks noGrp="1"/>
          </p:cNvSpPr>
          <p:nvPr>
            <p:ph type="ctrTitle"/>
          </p:nvPr>
        </p:nvSpPr>
        <p:spPr/>
        <p:txBody>
          <a:bodyPr/>
          <a:lstStyle/>
          <a:p>
            <a:r>
              <a:rPr lang="sv-SE" dirty="0"/>
              <a:t>Frakturregistret Skellefteå</a:t>
            </a:r>
          </a:p>
        </p:txBody>
      </p:sp>
      <p:sp>
        <p:nvSpPr>
          <p:cNvPr id="6" name="textruta 5">
            <a:extLst>
              <a:ext uri="{FF2B5EF4-FFF2-40B4-BE49-F238E27FC236}">
                <a16:creationId xmlns:a16="http://schemas.microsoft.com/office/drawing/2014/main" id="{78C2A1CD-641B-3031-357A-F470554A6862}"/>
              </a:ext>
            </a:extLst>
          </p:cNvPr>
          <p:cNvSpPr txBox="1"/>
          <p:nvPr/>
        </p:nvSpPr>
        <p:spPr>
          <a:xfrm>
            <a:off x="179512" y="5229201"/>
            <a:ext cx="5616624" cy="646331"/>
          </a:xfrm>
          <a:prstGeom prst="rect">
            <a:avLst/>
          </a:prstGeom>
          <a:noFill/>
        </p:spPr>
        <p:txBody>
          <a:bodyPr wrap="square" rtlCol="0">
            <a:spAutoFit/>
          </a:bodyPr>
          <a:lstStyle/>
          <a:p>
            <a:r>
              <a:rPr lang="sv-SE" dirty="0"/>
              <a:t>Mark Kruse – mark.kruse@regionvasterbotten.se</a:t>
            </a:r>
          </a:p>
          <a:p>
            <a:r>
              <a:rPr lang="sv-SE" dirty="0"/>
              <a:t>Erika Eriksson – erika.eriksson@regionvasterbotten.se</a:t>
            </a:r>
          </a:p>
        </p:txBody>
      </p:sp>
    </p:spTree>
    <p:extLst>
      <p:ext uri="{BB962C8B-B14F-4D97-AF65-F5344CB8AC3E}">
        <p14:creationId xmlns:p14="http://schemas.microsoft.com/office/powerpoint/2010/main" val="3337699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9BA75F3-7884-E014-EAA8-80AF5DBF2F15}"/>
              </a:ext>
            </a:extLst>
          </p:cNvPr>
          <p:cNvSpPr>
            <a:spLocks noGrp="1"/>
          </p:cNvSpPr>
          <p:nvPr>
            <p:ph type="body" sz="quarter" idx="10"/>
          </p:nvPr>
        </p:nvSpPr>
        <p:spPr/>
        <p:txBody>
          <a:bodyPr/>
          <a:lstStyle/>
          <a:p>
            <a:r>
              <a:rPr lang="sv-SE" dirty="0"/>
              <a:t>Rörelseorganens Centrum Västerbotten</a:t>
            </a:r>
          </a:p>
          <a:p>
            <a:r>
              <a:rPr lang="sv-SE" dirty="0"/>
              <a:t>- Skellefteå</a:t>
            </a:r>
          </a:p>
        </p:txBody>
      </p:sp>
      <p:sp>
        <p:nvSpPr>
          <p:cNvPr id="6" name="Platshållare för text 5">
            <a:extLst>
              <a:ext uri="{FF2B5EF4-FFF2-40B4-BE49-F238E27FC236}">
                <a16:creationId xmlns:a16="http://schemas.microsoft.com/office/drawing/2014/main" id="{BFCFA58F-438A-6645-3C10-3CC7F4180C09}"/>
              </a:ext>
            </a:extLst>
          </p:cNvPr>
          <p:cNvSpPr>
            <a:spLocks noGrp="1"/>
          </p:cNvSpPr>
          <p:nvPr>
            <p:ph type="body" sz="quarter" idx="13"/>
          </p:nvPr>
        </p:nvSpPr>
        <p:spPr/>
        <p:txBody>
          <a:bodyPr/>
          <a:lstStyle/>
          <a:p>
            <a:endParaRPr lang="sv-SE"/>
          </a:p>
        </p:txBody>
      </p:sp>
      <p:sp>
        <p:nvSpPr>
          <p:cNvPr id="7" name="textruta 6">
            <a:extLst>
              <a:ext uri="{FF2B5EF4-FFF2-40B4-BE49-F238E27FC236}">
                <a16:creationId xmlns:a16="http://schemas.microsoft.com/office/drawing/2014/main" id="{AC5318C7-FB65-788F-7A28-D2258021AB94}"/>
              </a:ext>
            </a:extLst>
          </p:cNvPr>
          <p:cNvSpPr txBox="1"/>
          <p:nvPr/>
        </p:nvSpPr>
        <p:spPr>
          <a:xfrm>
            <a:off x="414058" y="2135435"/>
            <a:ext cx="8064500" cy="3785652"/>
          </a:xfrm>
          <a:prstGeom prst="rect">
            <a:avLst/>
          </a:prstGeom>
          <a:noFill/>
        </p:spPr>
        <p:txBody>
          <a:bodyPr wrap="square" rtlCol="0">
            <a:spAutoFit/>
          </a:bodyPr>
          <a:lstStyle/>
          <a:p>
            <a:r>
              <a:rPr lang="sv-SE" sz="2400" dirty="0"/>
              <a:t>Länsklinik med verksamhet Umeå (</a:t>
            </a:r>
            <a:r>
              <a:rPr lang="sv-SE" sz="2400" dirty="0" err="1"/>
              <a:t>elektiv</a:t>
            </a:r>
            <a:r>
              <a:rPr lang="sv-SE" sz="2400" dirty="0"/>
              <a:t> verksamhet Lycksele) samt Skellefteå</a:t>
            </a:r>
          </a:p>
          <a:p>
            <a:pPr marL="285750" indent="-285750">
              <a:buFont typeface="Arial" panose="020B0604020202020204" pitchFamily="34" charset="0"/>
              <a:buChar char="•"/>
            </a:pPr>
            <a:r>
              <a:rPr lang="sv-SE" sz="2400" dirty="0"/>
              <a:t>Liten homogen klinik (8 specialister, 11 ST)</a:t>
            </a:r>
          </a:p>
          <a:p>
            <a:pPr marL="285750" indent="-285750">
              <a:buFont typeface="Arial" panose="020B0604020202020204" pitchFamily="34" charset="0"/>
              <a:buChar char="•"/>
            </a:pPr>
            <a:r>
              <a:rPr lang="sv-SE" sz="2400" dirty="0"/>
              <a:t>Återkommande vikarier, tid stafettberoende </a:t>
            </a:r>
          </a:p>
          <a:p>
            <a:pPr marL="285750" indent="-285750">
              <a:buFont typeface="Arial" panose="020B0604020202020204" pitchFamily="34" charset="0"/>
              <a:buChar char="•"/>
            </a:pPr>
            <a:r>
              <a:rPr lang="sv-SE" sz="2400" dirty="0"/>
              <a:t>Primärjour samjour allmänkirurgi; ST ort samt kir, AT läkare.</a:t>
            </a:r>
          </a:p>
          <a:p>
            <a:pPr marL="285750" indent="-285750">
              <a:buFont typeface="Arial" panose="020B0604020202020204" pitchFamily="34" charset="0"/>
              <a:buChar char="•"/>
            </a:pPr>
            <a:r>
              <a:rPr lang="sv-SE" sz="2400" dirty="0"/>
              <a:t>Ingen handkirurgi, ryggkirurgi</a:t>
            </a:r>
          </a:p>
          <a:p>
            <a:pPr marL="285750" indent="-285750">
              <a:buFont typeface="Arial" panose="020B0604020202020204" pitchFamily="34" charset="0"/>
              <a:buChar char="•"/>
            </a:pPr>
            <a:r>
              <a:rPr lang="sv-SE" sz="2400" dirty="0"/>
              <a:t>Ingen plastikkirurgi eller kärlkirurgi på huset</a:t>
            </a:r>
          </a:p>
          <a:p>
            <a:pPr marL="285750" indent="-285750">
              <a:buFont typeface="Arial" panose="020B0604020202020204" pitchFamily="34" charset="0"/>
              <a:buChar char="•"/>
            </a:pPr>
            <a:endParaRPr lang="sv-SE" sz="2400" dirty="0"/>
          </a:p>
          <a:p>
            <a:pPr marL="285750" indent="-285750">
              <a:buFont typeface="Arial" panose="020B0604020202020204" pitchFamily="34" charset="0"/>
              <a:buChar char="•"/>
            </a:pPr>
            <a:r>
              <a:rPr lang="sv-SE" sz="2400" dirty="0"/>
              <a:t>Alla nya läkare (AT, vik, ST) får behörighet, intro under första veckorna samt i klinisk vardag</a:t>
            </a:r>
          </a:p>
        </p:txBody>
      </p:sp>
    </p:spTree>
    <p:extLst>
      <p:ext uri="{BB962C8B-B14F-4D97-AF65-F5344CB8AC3E}">
        <p14:creationId xmlns:p14="http://schemas.microsoft.com/office/powerpoint/2010/main" val="2811518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17A2BB24-55B0-8A79-680E-BDC4EB3FBE75}"/>
              </a:ext>
            </a:extLst>
          </p:cNvPr>
          <p:cNvSpPr>
            <a:spLocks noGrp="1"/>
          </p:cNvSpPr>
          <p:nvPr>
            <p:ph type="body" sz="quarter" idx="11"/>
          </p:nvPr>
        </p:nvSpPr>
        <p:spPr/>
        <p:txBody>
          <a:bodyPr/>
          <a:lstStyle/>
          <a:p>
            <a:endParaRPr lang="sv-SE"/>
          </a:p>
        </p:txBody>
      </p:sp>
      <p:graphicFrame>
        <p:nvGraphicFramePr>
          <p:cNvPr id="7" name="Tabell 6">
            <a:extLst>
              <a:ext uri="{FF2B5EF4-FFF2-40B4-BE49-F238E27FC236}">
                <a16:creationId xmlns:a16="http://schemas.microsoft.com/office/drawing/2014/main" id="{88127591-A25E-188B-2C71-07C854CD441D}"/>
              </a:ext>
            </a:extLst>
          </p:cNvPr>
          <p:cNvGraphicFramePr>
            <a:graphicFrameLocks noGrp="1"/>
          </p:cNvGraphicFramePr>
          <p:nvPr/>
        </p:nvGraphicFramePr>
        <p:xfrm>
          <a:off x="3223026" y="1361363"/>
          <a:ext cx="5232400" cy="962025"/>
        </p:xfrm>
        <a:graphic>
          <a:graphicData uri="http://schemas.openxmlformats.org/drawingml/2006/table">
            <a:tbl>
              <a:tblPr>
                <a:tableStyleId>{5C22544A-7EE6-4342-B048-85BDC9FD1C3A}</a:tableStyleId>
              </a:tblPr>
              <a:tblGrid>
                <a:gridCol w="1117600">
                  <a:extLst>
                    <a:ext uri="{9D8B030D-6E8A-4147-A177-3AD203B41FA5}">
                      <a16:colId xmlns:a16="http://schemas.microsoft.com/office/drawing/2014/main" val="3612794285"/>
                    </a:ext>
                  </a:extLst>
                </a:gridCol>
                <a:gridCol w="914400">
                  <a:extLst>
                    <a:ext uri="{9D8B030D-6E8A-4147-A177-3AD203B41FA5}">
                      <a16:colId xmlns:a16="http://schemas.microsoft.com/office/drawing/2014/main" val="3515919283"/>
                    </a:ext>
                  </a:extLst>
                </a:gridCol>
                <a:gridCol w="609600">
                  <a:extLst>
                    <a:ext uri="{9D8B030D-6E8A-4147-A177-3AD203B41FA5}">
                      <a16:colId xmlns:a16="http://schemas.microsoft.com/office/drawing/2014/main" val="1986317051"/>
                    </a:ext>
                  </a:extLst>
                </a:gridCol>
                <a:gridCol w="609600">
                  <a:extLst>
                    <a:ext uri="{9D8B030D-6E8A-4147-A177-3AD203B41FA5}">
                      <a16:colId xmlns:a16="http://schemas.microsoft.com/office/drawing/2014/main" val="2331069136"/>
                    </a:ext>
                  </a:extLst>
                </a:gridCol>
                <a:gridCol w="762000">
                  <a:extLst>
                    <a:ext uri="{9D8B030D-6E8A-4147-A177-3AD203B41FA5}">
                      <a16:colId xmlns:a16="http://schemas.microsoft.com/office/drawing/2014/main" val="2589979854"/>
                    </a:ext>
                  </a:extLst>
                </a:gridCol>
                <a:gridCol w="1219200">
                  <a:extLst>
                    <a:ext uri="{9D8B030D-6E8A-4147-A177-3AD203B41FA5}">
                      <a16:colId xmlns:a16="http://schemas.microsoft.com/office/drawing/2014/main" val="2877612111"/>
                    </a:ext>
                  </a:extLst>
                </a:gridCol>
              </a:tblGrid>
              <a:tr h="190500">
                <a:tc>
                  <a:txBody>
                    <a:bodyPr/>
                    <a:lstStyle/>
                    <a:p>
                      <a:pPr algn="l" fontAlgn="b"/>
                      <a:r>
                        <a:rPr lang="sv-SE" sz="1100" u="none" strike="noStrike" dirty="0">
                          <a:effectLst/>
                        </a:rPr>
                        <a:t>Personnummer</a:t>
                      </a:r>
                      <a:endParaRPr lang="sv-SE"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Datum</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Sign</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Dia</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Diagnostyp</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v-SE" sz="1100" u="none" strike="noStrike">
                          <a:effectLst/>
                        </a:rPr>
                        <a:t>Anteckning</a:t>
                      </a:r>
                      <a:endParaRPr lang="sv-S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1908648"/>
                  </a:ext>
                </a:extLst>
              </a:tr>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2022-11-10</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S7210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a:effectLst/>
                        </a:rPr>
                        <a:t>Opberättelse</a:t>
                      </a:r>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70581637"/>
                  </a:ext>
                </a:extLst>
              </a:tr>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2022-11-18</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S7210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a:effectLst/>
                        </a:rPr>
                        <a:t>Epikris</a:t>
                      </a:r>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36709276"/>
                  </a:ext>
                </a:extLst>
              </a:tr>
              <a:tr h="390525">
                <a:tc>
                  <a:txBody>
                    <a:bodyPr/>
                    <a:lstStyle/>
                    <a:p>
                      <a:pPr algn="l" fontAlgn="b"/>
                      <a:r>
                        <a:rPr lang="sv-SE" sz="1100" u="none" strike="noStrike">
                          <a:effectLst/>
                        </a:rPr>
                        <a:t>XXXXXXX-XXXX</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2022-11-10</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dirty="0" err="1">
                          <a:effectLst/>
                        </a:rPr>
                        <a:t>regad</a:t>
                      </a:r>
                      <a:endParaRPr lang="sv-SE"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80714055"/>
                  </a:ext>
                </a:extLst>
              </a:tr>
            </a:tbl>
          </a:graphicData>
        </a:graphic>
      </p:graphicFrame>
      <p:graphicFrame>
        <p:nvGraphicFramePr>
          <p:cNvPr id="8" name="Tabell 7">
            <a:extLst>
              <a:ext uri="{FF2B5EF4-FFF2-40B4-BE49-F238E27FC236}">
                <a16:creationId xmlns:a16="http://schemas.microsoft.com/office/drawing/2014/main" id="{0987D2AF-87C3-2FA5-F91E-50DA3C0A01BD}"/>
              </a:ext>
            </a:extLst>
          </p:cNvPr>
          <p:cNvGraphicFramePr>
            <a:graphicFrameLocks noGrp="1"/>
          </p:cNvGraphicFramePr>
          <p:nvPr/>
        </p:nvGraphicFramePr>
        <p:xfrm>
          <a:off x="3223026" y="2453017"/>
          <a:ext cx="5232400" cy="762000"/>
        </p:xfrm>
        <a:graphic>
          <a:graphicData uri="http://schemas.openxmlformats.org/drawingml/2006/table">
            <a:tbl>
              <a:tblPr>
                <a:tableStyleId>{5C22544A-7EE6-4342-B048-85BDC9FD1C3A}</a:tableStyleId>
              </a:tblPr>
              <a:tblGrid>
                <a:gridCol w="1117600">
                  <a:extLst>
                    <a:ext uri="{9D8B030D-6E8A-4147-A177-3AD203B41FA5}">
                      <a16:colId xmlns:a16="http://schemas.microsoft.com/office/drawing/2014/main" val="1448207944"/>
                    </a:ext>
                  </a:extLst>
                </a:gridCol>
                <a:gridCol w="914400">
                  <a:extLst>
                    <a:ext uri="{9D8B030D-6E8A-4147-A177-3AD203B41FA5}">
                      <a16:colId xmlns:a16="http://schemas.microsoft.com/office/drawing/2014/main" val="2208267484"/>
                    </a:ext>
                  </a:extLst>
                </a:gridCol>
                <a:gridCol w="609600">
                  <a:extLst>
                    <a:ext uri="{9D8B030D-6E8A-4147-A177-3AD203B41FA5}">
                      <a16:colId xmlns:a16="http://schemas.microsoft.com/office/drawing/2014/main" val="769496227"/>
                    </a:ext>
                  </a:extLst>
                </a:gridCol>
                <a:gridCol w="609600">
                  <a:extLst>
                    <a:ext uri="{9D8B030D-6E8A-4147-A177-3AD203B41FA5}">
                      <a16:colId xmlns:a16="http://schemas.microsoft.com/office/drawing/2014/main" val="2612053323"/>
                    </a:ext>
                  </a:extLst>
                </a:gridCol>
                <a:gridCol w="762000">
                  <a:extLst>
                    <a:ext uri="{9D8B030D-6E8A-4147-A177-3AD203B41FA5}">
                      <a16:colId xmlns:a16="http://schemas.microsoft.com/office/drawing/2014/main" val="4099025812"/>
                    </a:ext>
                  </a:extLst>
                </a:gridCol>
                <a:gridCol w="1219200">
                  <a:extLst>
                    <a:ext uri="{9D8B030D-6E8A-4147-A177-3AD203B41FA5}">
                      <a16:colId xmlns:a16="http://schemas.microsoft.com/office/drawing/2014/main" val="470102515"/>
                    </a:ext>
                  </a:extLst>
                </a:gridCol>
              </a:tblGrid>
              <a:tr h="190500">
                <a:tc>
                  <a:txBody>
                    <a:bodyPr/>
                    <a:lstStyle/>
                    <a:p>
                      <a:pPr algn="l" fontAlgn="t"/>
                      <a:r>
                        <a:rPr lang="sv-SE" sz="1000" u="none" strike="noStrike">
                          <a:effectLst/>
                        </a:rPr>
                        <a:t>XXXXXXXX-XXXX</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2022-11-08</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S3200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06743877"/>
                  </a:ext>
                </a:extLst>
              </a:tr>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2022-11-22</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S3200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14167620"/>
                  </a:ext>
                </a:extLst>
              </a:tr>
              <a:tr h="381000">
                <a:tc>
                  <a:txBody>
                    <a:bodyPr/>
                    <a:lstStyle/>
                    <a:p>
                      <a:pPr algn="l" fontAlgn="b"/>
                      <a:r>
                        <a:rPr lang="sv-SE" sz="1100" u="none" strike="noStrike" dirty="0">
                          <a:effectLst/>
                          <a:highlight>
                            <a:srgbClr val="FF0000"/>
                          </a:highlight>
                        </a:rPr>
                        <a:t>XXXXXXXZ-XXXX</a:t>
                      </a:r>
                      <a:endParaRPr lang="sv-SE" sz="1100" b="0" i="0" u="none" strike="noStrike" dirty="0">
                        <a:solidFill>
                          <a:srgbClr val="000000"/>
                        </a:solidFill>
                        <a:effectLst/>
                        <a:highlight>
                          <a:srgbClr val="FF0000"/>
                        </a:highlight>
                        <a:latin typeface="Calibri" panose="020F0502020204030204" pitchFamily="34" charset="0"/>
                      </a:endParaRPr>
                    </a:p>
                  </a:txBody>
                  <a:tcPr marL="9525" marR="9525" marT="9525" marB="0" anchor="b"/>
                </a:tc>
                <a:tc>
                  <a:txBody>
                    <a:bodyPr/>
                    <a:lstStyle/>
                    <a:p>
                      <a:pPr algn="r" fontAlgn="b"/>
                      <a:r>
                        <a:rPr lang="sv-SE" sz="1100" u="none" strike="noStrike">
                          <a:effectLst/>
                        </a:rPr>
                        <a:t>2022-10-04</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dirty="0">
                          <a:effectLst/>
                        </a:rPr>
                        <a:t>ej </a:t>
                      </a:r>
                      <a:r>
                        <a:rPr lang="sv-SE" sz="1000" u="none" strike="noStrike" dirty="0" err="1">
                          <a:effectLst/>
                        </a:rPr>
                        <a:t>regad</a:t>
                      </a:r>
                      <a:endParaRPr lang="sv-SE"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71853266"/>
                  </a:ext>
                </a:extLst>
              </a:tr>
            </a:tbl>
          </a:graphicData>
        </a:graphic>
      </p:graphicFrame>
      <p:graphicFrame>
        <p:nvGraphicFramePr>
          <p:cNvPr id="9" name="Tabell 8">
            <a:extLst>
              <a:ext uri="{FF2B5EF4-FFF2-40B4-BE49-F238E27FC236}">
                <a16:creationId xmlns:a16="http://schemas.microsoft.com/office/drawing/2014/main" id="{2FCB06B5-DCEB-EA6B-413A-92596B18B5EA}"/>
              </a:ext>
            </a:extLst>
          </p:cNvPr>
          <p:cNvGraphicFramePr>
            <a:graphicFrameLocks noGrp="1"/>
          </p:cNvGraphicFramePr>
          <p:nvPr/>
        </p:nvGraphicFramePr>
        <p:xfrm>
          <a:off x="3223026" y="3344647"/>
          <a:ext cx="5232400" cy="742950"/>
        </p:xfrm>
        <a:graphic>
          <a:graphicData uri="http://schemas.openxmlformats.org/drawingml/2006/table">
            <a:tbl>
              <a:tblPr>
                <a:tableStyleId>{5C22544A-7EE6-4342-B048-85BDC9FD1C3A}</a:tableStyleId>
              </a:tblPr>
              <a:tblGrid>
                <a:gridCol w="1117600">
                  <a:extLst>
                    <a:ext uri="{9D8B030D-6E8A-4147-A177-3AD203B41FA5}">
                      <a16:colId xmlns:a16="http://schemas.microsoft.com/office/drawing/2014/main" val="1093722728"/>
                    </a:ext>
                  </a:extLst>
                </a:gridCol>
                <a:gridCol w="914400">
                  <a:extLst>
                    <a:ext uri="{9D8B030D-6E8A-4147-A177-3AD203B41FA5}">
                      <a16:colId xmlns:a16="http://schemas.microsoft.com/office/drawing/2014/main" val="3610705009"/>
                    </a:ext>
                  </a:extLst>
                </a:gridCol>
                <a:gridCol w="609600">
                  <a:extLst>
                    <a:ext uri="{9D8B030D-6E8A-4147-A177-3AD203B41FA5}">
                      <a16:colId xmlns:a16="http://schemas.microsoft.com/office/drawing/2014/main" val="2299925821"/>
                    </a:ext>
                  </a:extLst>
                </a:gridCol>
                <a:gridCol w="609600">
                  <a:extLst>
                    <a:ext uri="{9D8B030D-6E8A-4147-A177-3AD203B41FA5}">
                      <a16:colId xmlns:a16="http://schemas.microsoft.com/office/drawing/2014/main" val="697344511"/>
                    </a:ext>
                  </a:extLst>
                </a:gridCol>
                <a:gridCol w="762000">
                  <a:extLst>
                    <a:ext uri="{9D8B030D-6E8A-4147-A177-3AD203B41FA5}">
                      <a16:colId xmlns:a16="http://schemas.microsoft.com/office/drawing/2014/main" val="1253963691"/>
                    </a:ext>
                  </a:extLst>
                </a:gridCol>
                <a:gridCol w="1219200">
                  <a:extLst>
                    <a:ext uri="{9D8B030D-6E8A-4147-A177-3AD203B41FA5}">
                      <a16:colId xmlns:a16="http://schemas.microsoft.com/office/drawing/2014/main" val="1215717371"/>
                    </a:ext>
                  </a:extLst>
                </a:gridCol>
              </a:tblGrid>
              <a:tr h="190500">
                <a:tc>
                  <a:txBody>
                    <a:bodyPr/>
                    <a:lstStyle/>
                    <a:p>
                      <a:pPr algn="l" fontAlgn="t"/>
                      <a:r>
                        <a:rPr lang="sv-SE" sz="1000" u="none" strike="noStrike">
                          <a:effectLst/>
                        </a:rPr>
                        <a:t>XXXXXXXX-XXXX</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2022-11-18</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S420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94087288"/>
                  </a:ext>
                </a:extLst>
              </a:tr>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2022-11-08</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S320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71751652"/>
                  </a:ext>
                </a:extLst>
              </a:tr>
              <a:tr h="361950">
                <a:tc>
                  <a:txBody>
                    <a:bodyPr/>
                    <a:lstStyle/>
                    <a:p>
                      <a:pPr algn="l" fontAlgn="b"/>
                      <a:r>
                        <a:rPr lang="sv-SE" sz="1100" u="none" strike="noStrike" dirty="0">
                          <a:effectLst/>
                        </a:rPr>
                        <a:t>XXXXXXXX-XXXX</a:t>
                      </a:r>
                      <a:endParaRPr lang="sv-SE"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2022-10-23</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dirty="0">
                          <a:effectLst/>
                        </a:rPr>
                        <a:t>2 frakturer </a:t>
                      </a:r>
                      <a:r>
                        <a:rPr lang="sv-SE" sz="1000" u="none" strike="noStrike" dirty="0" err="1">
                          <a:effectLst/>
                        </a:rPr>
                        <a:t>regade</a:t>
                      </a:r>
                      <a:endParaRPr lang="sv-SE"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99614944"/>
                  </a:ext>
                </a:extLst>
              </a:tr>
            </a:tbl>
          </a:graphicData>
        </a:graphic>
      </p:graphicFrame>
      <p:graphicFrame>
        <p:nvGraphicFramePr>
          <p:cNvPr id="10" name="Tabell 9">
            <a:extLst>
              <a:ext uri="{FF2B5EF4-FFF2-40B4-BE49-F238E27FC236}">
                <a16:creationId xmlns:a16="http://schemas.microsoft.com/office/drawing/2014/main" id="{3298E95A-E995-9E76-22AC-6EAE4A751299}"/>
              </a:ext>
            </a:extLst>
          </p:cNvPr>
          <p:cNvGraphicFramePr>
            <a:graphicFrameLocks noGrp="1"/>
          </p:cNvGraphicFramePr>
          <p:nvPr/>
        </p:nvGraphicFramePr>
        <p:xfrm>
          <a:off x="3238270" y="4259003"/>
          <a:ext cx="5232400" cy="571500"/>
        </p:xfrm>
        <a:graphic>
          <a:graphicData uri="http://schemas.openxmlformats.org/drawingml/2006/table">
            <a:tbl>
              <a:tblPr>
                <a:tableStyleId>{5C22544A-7EE6-4342-B048-85BDC9FD1C3A}</a:tableStyleId>
              </a:tblPr>
              <a:tblGrid>
                <a:gridCol w="1117600">
                  <a:extLst>
                    <a:ext uri="{9D8B030D-6E8A-4147-A177-3AD203B41FA5}">
                      <a16:colId xmlns:a16="http://schemas.microsoft.com/office/drawing/2014/main" val="2461613385"/>
                    </a:ext>
                  </a:extLst>
                </a:gridCol>
                <a:gridCol w="914400">
                  <a:extLst>
                    <a:ext uri="{9D8B030D-6E8A-4147-A177-3AD203B41FA5}">
                      <a16:colId xmlns:a16="http://schemas.microsoft.com/office/drawing/2014/main" val="699749841"/>
                    </a:ext>
                  </a:extLst>
                </a:gridCol>
                <a:gridCol w="609600">
                  <a:extLst>
                    <a:ext uri="{9D8B030D-6E8A-4147-A177-3AD203B41FA5}">
                      <a16:colId xmlns:a16="http://schemas.microsoft.com/office/drawing/2014/main" val="676001829"/>
                    </a:ext>
                  </a:extLst>
                </a:gridCol>
                <a:gridCol w="609600">
                  <a:extLst>
                    <a:ext uri="{9D8B030D-6E8A-4147-A177-3AD203B41FA5}">
                      <a16:colId xmlns:a16="http://schemas.microsoft.com/office/drawing/2014/main" val="3454079882"/>
                    </a:ext>
                  </a:extLst>
                </a:gridCol>
                <a:gridCol w="762000">
                  <a:extLst>
                    <a:ext uri="{9D8B030D-6E8A-4147-A177-3AD203B41FA5}">
                      <a16:colId xmlns:a16="http://schemas.microsoft.com/office/drawing/2014/main" val="2419139461"/>
                    </a:ext>
                  </a:extLst>
                </a:gridCol>
                <a:gridCol w="1219200">
                  <a:extLst>
                    <a:ext uri="{9D8B030D-6E8A-4147-A177-3AD203B41FA5}">
                      <a16:colId xmlns:a16="http://schemas.microsoft.com/office/drawing/2014/main" val="2056489862"/>
                    </a:ext>
                  </a:extLst>
                </a:gridCol>
              </a:tblGrid>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2022-11-15</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MKR</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highlight>
                            <a:srgbClr val="FF0000"/>
                          </a:highlight>
                        </a:rPr>
                        <a:t>S1200   </a:t>
                      </a:r>
                      <a:endParaRPr lang="sv-SE" sz="1000" b="0" i="0" u="none" strike="noStrike" dirty="0">
                        <a:solidFill>
                          <a:srgbClr val="000000"/>
                        </a:solidFill>
                        <a:effectLst/>
                        <a:highlight>
                          <a:srgbClr val="FF0000"/>
                        </a:highlight>
                        <a:latin typeface="Arial" panose="020B0604020202020204" pitchFamily="34" charset="0"/>
                      </a:endParaRPr>
                    </a:p>
                  </a:txBody>
                  <a:tcPr marL="9525" marR="9525" marT="9525" marB="0"/>
                </a:tc>
                <a:tc>
                  <a:txBody>
                    <a:bodyPr/>
                    <a:lstStyle/>
                    <a:p>
                      <a:pPr algn="l" fontAlgn="t"/>
                      <a:r>
                        <a:rPr lang="sv-SE" sz="1000" u="none" strike="noStrike">
                          <a:effectLst/>
                        </a:rPr>
                        <a:t>Bi</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94112753"/>
                  </a:ext>
                </a:extLst>
              </a:tr>
              <a:tr h="190500">
                <a:tc>
                  <a:txBody>
                    <a:bodyPr/>
                    <a:lstStyle/>
                    <a:p>
                      <a:pPr algn="l" fontAlgn="t"/>
                      <a:r>
                        <a:rPr lang="sv-SE" sz="1000" u="none" strike="noStrike" dirty="0">
                          <a:effectLst/>
                        </a:rPr>
                        <a:t>XXXXXXXX-XXXX</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a:effectLst/>
                        </a:rPr>
                        <a:t>2022-11-15</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MKR</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S8210 </a:t>
                      </a:r>
                      <a:r>
                        <a:rPr lang="sv-SE" sz="1000" u="none" strike="noStrike" dirty="0">
                          <a:effectLst/>
                          <a:highlight>
                            <a:srgbClr val="FF0000"/>
                          </a:highlight>
                        </a:rPr>
                        <a:t>  </a:t>
                      </a:r>
                      <a:endParaRPr lang="sv-SE" sz="1000" b="0" i="0" u="none" strike="noStrike" dirty="0">
                        <a:solidFill>
                          <a:srgbClr val="000000"/>
                        </a:solidFill>
                        <a:effectLst/>
                        <a:highlight>
                          <a:srgbClr val="FF0000"/>
                        </a:highlight>
                        <a:latin typeface="Arial" panose="020B0604020202020204" pitchFamily="34" charset="0"/>
                      </a:endParaRPr>
                    </a:p>
                  </a:txBody>
                  <a:tcPr marL="9525" marR="9525" marT="9525" marB="0"/>
                </a:tc>
                <a:tc>
                  <a:txBody>
                    <a:bodyPr/>
                    <a:lstStyle/>
                    <a:p>
                      <a:pPr algn="l" fontAlgn="t"/>
                      <a:r>
                        <a:rPr lang="sv-SE" sz="1000" u="none" strike="noStrike">
                          <a:effectLst/>
                        </a:rPr>
                        <a:t>Hu</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b"/>
                      <a:endParaRPr lang="sv-SE"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87148474"/>
                  </a:ext>
                </a:extLst>
              </a:tr>
              <a:tr h="190500">
                <a:tc>
                  <a:txBody>
                    <a:bodyPr/>
                    <a:lstStyle/>
                    <a:p>
                      <a:pPr algn="l" fontAlgn="b"/>
                      <a:r>
                        <a:rPr lang="sv-SE" sz="1100" u="none" strike="noStrike">
                          <a:effectLst/>
                        </a:rPr>
                        <a:t>XXXXXXXX-XXXX</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sv-SE" sz="1100" u="none" strike="noStrike">
                          <a:effectLst/>
                        </a:rPr>
                        <a:t>2022-09-21</a:t>
                      </a:r>
                      <a:endParaRPr lang="sv-SE"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sv-SE" sz="1000" u="none" strike="noStrike">
                          <a:effectLst/>
                        </a:rPr>
                        <a:t> </a:t>
                      </a:r>
                      <a:endParaRPr lang="sv-SE" sz="1000" b="0"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sv-SE" sz="1000" u="none" strike="noStrike" dirty="0">
                          <a:effectLst/>
                        </a:rPr>
                        <a:t> </a:t>
                      </a:r>
                      <a:endParaRPr lang="sv-SE" sz="1000" b="0" i="0" u="none" strike="noStrike" dirty="0">
                        <a:solidFill>
                          <a:srgbClr val="000000"/>
                        </a:solidFill>
                        <a:effectLst/>
                        <a:latin typeface="Arial" panose="020B0604020202020204" pitchFamily="34" charset="0"/>
                      </a:endParaRPr>
                    </a:p>
                  </a:txBody>
                  <a:tcPr marL="9525" marR="9525" marT="9525" marB="0"/>
                </a:tc>
                <a:tc>
                  <a:txBody>
                    <a:bodyPr/>
                    <a:lstStyle/>
                    <a:p>
                      <a:pPr algn="l" fontAlgn="b"/>
                      <a:r>
                        <a:rPr lang="sv-SE" sz="1000" u="none" strike="noStrike" dirty="0">
                          <a:effectLst/>
                        </a:rPr>
                        <a:t>2 frakturer, 1 </a:t>
                      </a:r>
                      <a:r>
                        <a:rPr lang="sv-SE" sz="1000" u="none" strike="noStrike" dirty="0" err="1">
                          <a:effectLst/>
                        </a:rPr>
                        <a:t>regad</a:t>
                      </a:r>
                      <a:endParaRPr lang="sv-SE"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65823863"/>
                  </a:ext>
                </a:extLst>
              </a:tr>
            </a:tbl>
          </a:graphicData>
        </a:graphic>
      </p:graphicFrame>
      <p:sp>
        <p:nvSpPr>
          <p:cNvPr id="12" name="Vänster klammerparentes 11">
            <a:extLst>
              <a:ext uri="{FF2B5EF4-FFF2-40B4-BE49-F238E27FC236}">
                <a16:creationId xmlns:a16="http://schemas.microsoft.com/office/drawing/2014/main" id="{409362D9-A952-ED21-6038-E9382776C22A}"/>
              </a:ext>
            </a:extLst>
          </p:cNvPr>
          <p:cNvSpPr/>
          <p:nvPr/>
        </p:nvSpPr>
        <p:spPr>
          <a:xfrm>
            <a:off x="2987826" y="1361363"/>
            <a:ext cx="144015" cy="9620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textruta 13">
            <a:extLst>
              <a:ext uri="{FF2B5EF4-FFF2-40B4-BE49-F238E27FC236}">
                <a16:creationId xmlns:a16="http://schemas.microsoft.com/office/drawing/2014/main" id="{50D73181-D93F-CC0A-910A-D0764BFBA0AD}"/>
              </a:ext>
            </a:extLst>
          </p:cNvPr>
          <p:cNvSpPr txBox="1"/>
          <p:nvPr/>
        </p:nvSpPr>
        <p:spPr>
          <a:xfrm>
            <a:off x="523190" y="1557382"/>
            <a:ext cx="2572646" cy="646331"/>
          </a:xfrm>
          <a:prstGeom prst="rect">
            <a:avLst/>
          </a:prstGeom>
          <a:noFill/>
        </p:spPr>
        <p:txBody>
          <a:bodyPr wrap="square" rtlCol="0">
            <a:spAutoFit/>
          </a:bodyPr>
          <a:lstStyle/>
          <a:p>
            <a:r>
              <a:rPr lang="sv-SE" dirty="0"/>
              <a:t>Diagnosuttag journal samt SFR klipps ut Excel</a:t>
            </a:r>
          </a:p>
        </p:txBody>
      </p:sp>
      <p:sp>
        <p:nvSpPr>
          <p:cNvPr id="15" name="textruta 14">
            <a:extLst>
              <a:ext uri="{FF2B5EF4-FFF2-40B4-BE49-F238E27FC236}">
                <a16:creationId xmlns:a16="http://schemas.microsoft.com/office/drawing/2014/main" id="{9E1595B4-C028-7B11-F24F-61275883E6EC}"/>
              </a:ext>
            </a:extLst>
          </p:cNvPr>
          <p:cNvSpPr txBox="1"/>
          <p:nvPr/>
        </p:nvSpPr>
        <p:spPr>
          <a:xfrm>
            <a:off x="524536" y="2495185"/>
            <a:ext cx="2572646" cy="646331"/>
          </a:xfrm>
          <a:prstGeom prst="rect">
            <a:avLst/>
          </a:prstGeom>
          <a:noFill/>
        </p:spPr>
        <p:txBody>
          <a:bodyPr wrap="square" rtlCol="0">
            <a:spAutoFit/>
          </a:bodyPr>
          <a:lstStyle/>
          <a:p>
            <a:r>
              <a:rPr lang="sv-SE" dirty="0"/>
              <a:t>Kontroll personnummer jmf registrerat SFR</a:t>
            </a:r>
          </a:p>
        </p:txBody>
      </p:sp>
      <p:sp>
        <p:nvSpPr>
          <p:cNvPr id="16" name="textruta 15">
            <a:extLst>
              <a:ext uri="{FF2B5EF4-FFF2-40B4-BE49-F238E27FC236}">
                <a16:creationId xmlns:a16="http://schemas.microsoft.com/office/drawing/2014/main" id="{8F91E5D8-547A-5A09-C2A2-E60B38CA7B6A}"/>
              </a:ext>
            </a:extLst>
          </p:cNvPr>
          <p:cNvSpPr txBox="1"/>
          <p:nvPr/>
        </p:nvSpPr>
        <p:spPr>
          <a:xfrm>
            <a:off x="523190" y="3764410"/>
            <a:ext cx="2572646" cy="646331"/>
          </a:xfrm>
          <a:prstGeom prst="rect">
            <a:avLst/>
          </a:prstGeom>
          <a:noFill/>
        </p:spPr>
        <p:txBody>
          <a:bodyPr wrap="square" rtlCol="0">
            <a:spAutoFit/>
          </a:bodyPr>
          <a:lstStyle/>
          <a:p>
            <a:r>
              <a:rPr lang="sv-SE" dirty="0"/>
              <a:t>Flertalet frakturer alltid kontroll SFR</a:t>
            </a:r>
          </a:p>
        </p:txBody>
      </p:sp>
      <p:sp>
        <p:nvSpPr>
          <p:cNvPr id="18" name="Vänster klammerparentes 17">
            <a:extLst>
              <a:ext uri="{FF2B5EF4-FFF2-40B4-BE49-F238E27FC236}">
                <a16:creationId xmlns:a16="http://schemas.microsoft.com/office/drawing/2014/main" id="{63CDD32F-6460-DD99-5093-47ABDE63E03C}"/>
              </a:ext>
            </a:extLst>
          </p:cNvPr>
          <p:cNvSpPr/>
          <p:nvPr/>
        </p:nvSpPr>
        <p:spPr>
          <a:xfrm>
            <a:off x="2987825" y="2453017"/>
            <a:ext cx="108012"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Vänster klammerparentes 18">
            <a:extLst>
              <a:ext uri="{FF2B5EF4-FFF2-40B4-BE49-F238E27FC236}">
                <a16:creationId xmlns:a16="http://schemas.microsoft.com/office/drawing/2014/main" id="{27DCD3B1-1A1E-4C8A-03E4-AB9129E65F16}"/>
              </a:ext>
            </a:extLst>
          </p:cNvPr>
          <p:cNvSpPr/>
          <p:nvPr/>
        </p:nvSpPr>
        <p:spPr>
          <a:xfrm>
            <a:off x="2987825" y="3344647"/>
            <a:ext cx="108012" cy="14858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42300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0F364-7BDC-8EF7-8437-DCB0991BB904}"/>
              </a:ext>
            </a:extLst>
          </p:cNvPr>
          <p:cNvSpPr>
            <a:spLocks noGrp="1"/>
          </p:cNvSpPr>
          <p:nvPr>
            <p:ph type="title"/>
          </p:nvPr>
        </p:nvSpPr>
        <p:spPr/>
        <p:txBody>
          <a:bodyPr/>
          <a:lstStyle/>
          <a:p>
            <a:r>
              <a:rPr lang="sv-SE" dirty="0"/>
              <a:t>Efterregistreringar uttag</a:t>
            </a:r>
          </a:p>
        </p:txBody>
      </p:sp>
      <p:sp>
        <p:nvSpPr>
          <p:cNvPr id="3" name="Platshållare för text 2">
            <a:extLst>
              <a:ext uri="{FF2B5EF4-FFF2-40B4-BE49-F238E27FC236}">
                <a16:creationId xmlns:a16="http://schemas.microsoft.com/office/drawing/2014/main" id="{88ACE3FF-2B48-1D4E-C608-0FE5C6CDC215}"/>
              </a:ext>
            </a:extLst>
          </p:cNvPr>
          <p:cNvSpPr>
            <a:spLocks noGrp="1"/>
          </p:cNvSpPr>
          <p:nvPr>
            <p:ph type="body" sz="quarter" idx="10"/>
          </p:nvPr>
        </p:nvSpPr>
        <p:spPr/>
        <p:txBody>
          <a:bodyPr/>
          <a:lstStyle/>
          <a:p>
            <a:r>
              <a:rPr lang="sv-SE" dirty="0"/>
              <a:t>Veckokontroll</a:t>
            </a:r>
          </a:p>
          <a:p>
            <a:r>
              <a:rPr lang="sv-SE" dirty="0"/>
              <a:t>Månadsutdrag; journalsystem, SFR 3månader (återbesök? Plan </a:t>
            </a:r>
            <a:r>
              <a:rPr lang="sv-SE" dirty="0" err="1"/>
              <a:t>op</a:t>
            </a:r>
            <a:r>
              <a:rPr lang="sv-SE" dirty="0"/>
              <a:t>?)</a:t>
            </a:r>
          </a:p>
          <a:p>
            <a:r>
              <a:rPr lang="sv-SE" dirty="0"/>
              <a:t>Kvartalsutdrag</a:t>
            </a:r>
          </a:p>
          <a:p>
            <a:endParaRPr lang="sv-SE" dirty="0"/>
          </a:p>
          <a:p>
            <a:r>
              <a:rPr lang="sv-SE" dirty="0"/>
              <a:t>Årskontroll</a:t>
            </a:r>
          </a:p>
        </p:txBody>
      </p:sp>
      <p:sp>
        <p:nvSpPr>
          <p:cNvPr id="4" name="Platshållare för text 3">
            <a:extLst>
              <a:ext uri="{FF2B5EF4-FFF2-40B4-BE49-F238E27FC236}">
                <a16:creationId xmlns:a16="http://schemas.microsoft.com/office/drawing/2014/main" id="{1151CFD6-B693-1F99-7F91-01E5E0D2682F}"/>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52453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9BA75F3-7884-E014-EAA8-80AF5DBF2F15}"/>
              </a:ext>
            </a:extLst>
          </p:cNvPr>
          <p:cNvSpPr>
            <a:spLocks noGrp="1"/>
          </p:cNvSpPr>
          <p:nvPr>
            <p:ph type="body" sz="quarter" idx="10"/>
          </p:nvPr>
        </p:nvSpPr>
        <p:spPr>
          <a:xfrm>
            <a:off x="575469" y="1412777"/>
            <a:ext cx="7704139" cy="584993"/>
          </a:xfrm>
        </p:spPr>
        <p:txBody>
          <a:bodyPr/>
          <a:lstStyle/>
          <a:p>
            <a:r>
              <a:rPr lang="sv-SE" dirty="0"/>
              <a:t>Utmaningar</a:t>
            </a:r>
          </a:p>
        </p:txBody>
      </p:sp>
      <p:sp>
        <p:nvSpPr>
          <p:cNvPr id="6" name="Platshållare för text 5">
            <a:extLst>
              <a:ext uri="{FF2B5EF4-FFF2-40B4-BE49-F238E27FC236}">
                <a16:creationId xmlns:a16="http://schemas.microsoft.com/office/drawing/2014/main" id="{BFCFA58F-438A-6645-3C10-3CC7F4180C09}"/>
              </a:ext>
            </a:extLst>
          </p:cNvPr>
          <p:cNvSpPr>
            <a:spLocks noGrp="1"/>
          </p:cNvSpPr>
          <p:nvPr>
            <p:ph type="body" sz="quarter" idx="13"/>
          </p:nvPr>
        </p:nvSpPr>
        <p:spPr/>
        <p:txBody>
          <a:bodyPr/>
          <a:lstStyle/>
          <a:p>
            <a:endParaRPr lang="sv-SE"/>
          </a:p>
        </p:txBody>
      </p:sp>
      <p:sp>
        <p:nvSpPr>
          <p:cNvPr id="2" name="textruta 1">
            <a:extLst>
              <a:ext uri="{FF2B5EF4-FFF2-40B4-BE49-F238E27FC236}">
                <a16:creationId xmlns:a16="http://schemas.microsoft.com/office/drawing/2014/main" id="{6E6BB555-8A72-868B-52C8-BFF0A2A5B587}"/>
              </a:ext>
            </a:extLst>
          </p:cNvPr>
          <p:cNvSpPr txBox="1"/>
          <p:nvPr/>
        </p:nvSpPr>
        <p:spPr>
          <a:xfrm>
            <a:off x="827584" y="2204864"/>
            <a:ext cx="7200800" cy="2862322"/>
          </a:xfrm>
          <a:prstGeom prst="rect">
            <a:avLst/>
          </a:prstGeom>
          <a:noFill/>
        </p:spPr>
        <p:txBody>
          <a:bodyPr wrap="square" rtlCol="0">
            <a:spAutoFit/>
          </a:bodyPr>
          <a:lstStyle/>
          <a:p>
            <a:pPr marL="285750" indent="-285750">
              <a:buFont typeface="Arial" panose="020B0604020202020204" pitchFamily="34" charset="0"/>
              <a:buChar char="•"/>
            </a:pPr>
            <a:r>
              <a:rPr lang="sv-SE" dirty="0"/>
              <a:t>Registreringar inom Akutsjukvården/Primärvården (med fr.om. 2022)</a:t>
            </a:r>
          </a:p>
          <a:p>
            <a:pPr marL="285750" indent="-285750">
              <a:buFont typeface="Arial" panose="020B0604020202020204" pitchFamily="34" charset="0"/>
              <a:buChar char="•"/>
            </a:pPr>
            <a:r>
              <a:rPr lang="sv-SE" dirty="0" err="1"/>
              <a:t>Iatrogena</a:t>
            </a:r>
            <a:r>
              <a:rPr lang="sv-SE" dirty="0"/>
              <a:t> (ex </a:t>
            </a:r>
            <a:r>
              <a:rPr lang="sv-SE" dirty="0" err="1"/>
              <a:t>peroperativa</a:t>
            </a:r>
            <a:r>
              <a:rPr lang="sv-SE" dirty="0"/>
              <a:t>) kodade som protesnära (M96.6) </a:t>
            </a:r>
          </a:p>
          <a:p>
            <a:pPr marL="285750" indent="-285750">
              <a:buFont typeface="Arial" panose="020B0604020202020204" pitchFamily="34" charset="0"/>
              <a:buChar char="•"/>
            </a:pPr>
            <a:r>
              <a:rPr lang="sv-SE" dirty="0"/>
              <a:t>Sent utskrivna diktat</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Byte av behandling i tidigt skede</a:t>
            </a:r>
          </a:p>
          <a:p>
            <a:pPr marL="285750" indent="-285750">
              <a:buFont typeface="Arial" panose="020B0604020202020204" pitchFamily="34" charset="0"/>
              <a:buChar char="•"/>
            </a:pPr>
            <a:r>
              <a:rPr lang="sv-SE" dirty="0"/>
              <a:t>Reoperation i sent skede</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Många efterregistreringar – PROM?</a:t>
            </a:r>
          </a:p>
          <a:p>
            <a:r>
              <a:rPr lang="sv-SE" dirty="0"/>
              <a:t>	Flesta renderar även påminnelse/nytt utskick</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2680918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D1DA8D5-C747-9081-7370-17332620BD9F}"/>
              </a:ext>
            </a:extLst>
          </p:cNvPr>
          <p:cNvSpPr>
            <a:spLocks noGrp="1"/>
          </p:cNvSpPr>
          <p:nvPr>
            <p:ph type="title"/>
          </p:nvPr>
        </p:nvSpPr>
        <p:spPr/>
        <p:txBody>
          <a:bodyPr/>
          <a:lstStyle/>
          <a:p>
            <a:r>
              <a:rPr lang="sv-SE" dirty="0"/>
              <a:t>Osteoporos</a:t>
            </a:r>
          </a:p>
        </p:txBody>
      </p:sp>
      <p:sp>
        <p:nvSpPr>
          <p:cNvPr id="6" name="Platshållare för text 5">
            <a:extLst>
              <a:ext uri="{FF2B5EF4-FFF2-40B4-BE49-F238E27FC236}">
                <a16:creationId xmlns:a16="http://schemas.microsoft.com/office/drawing/2014/main" id="{F13EEE09-B5A7-8812-656C-9204EE4751E0}"/>
              </a:ext>
            </a:extLst>
          </p:cNvPr>
          <p:cNvSpPr>
            <a:spLocks noGrp="1"/>
          </p:cNvSpPr>
          <p:nvPr>
            <p:ph type="body" sz="quarter" idx="10"/>
          </p:nvPr>
        </p:nvSpPr>
        <p:spPr/>
        <p:txBody>
          <a:bodyPr/>
          <a:lstStyle/>
          <a:p>
            <a:r>
              <a:rPr lang="sv-SE" dirty="0"/>
              <a:t>Projekt två HC upptagningsområde</a:t>
            </a:r>
          </a:p>
          <a:p>
            <a:r>
              <a:rPr lang="sv-SE" dirty="0"/>
              <a:t>Alla </a:t>
            </a:r>
            <a:r>
              <a:rPr lang="sv-SE" dirty="0" err="1"/>
              <a:t>osteoporosfx</a:t>
            </a:r>
            <a:r>
              <a:rPr lang="sv-SE" dirty="0"/>
              <a:t> direkt till utredning/behandling</a:t>
            </a:r>
          </a:p>
          <a:p>
            <a:r>
              <a:rPr lang="sv-SE" dirty="0"/>
              <a:t>Ansvarig för DEXA gör utdrag ur SFR</a:t>
            </a:r>
          </a:p>
          <a:p>
            <a:endParaRPr lang="sv-SE" dirty="0"/>
          </a:p>
          <a:p>
            <a:r>
              <a:rPr lang="sv-SE" dirty="0"/>
              <a:t>Fr.o.m. 2023 planeras alla i Skellefteå upptagningsområde inkluderas</a:t>
            </a:r>
          </a:p>
          <a:p>
            <a:endParaRPr lang="sv-SE" dirty="0"/>
          </a:p>
        </p:txBody>
      </p:sp>
      <p:sp>
        <p:nvSpPr>
          <p:cNvPr id="7" name="Platshållare för text 6">
            <a:extLst>
              <a:ext uri="{FF2B5EF4-FFF2-40B4-BE49-F238E27FC236}">
                <a16:creationId xmlns:a16="http://schemas.microsoft.com/office/drawing/2014/main" id="{C2243129-B2BD-E515-6DFF-0FBACEA144EE}"/>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081094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2051165" y="2131338"/>
            <a:ext cx="4581017" cy="2576420"/>
          </a:xfrm>
          <a:prstGeom prst="rect">
            <a:avLst/>
          </a:prstGeom>
        </p:spPr>
      </p:pic>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l="12126" t="12458" r="13487" b="12794"/>
          <a:stretch/>
        </p:blipFill>
        <p:spPr>
          <a:xfrm>
            <a:off x="1120309" y="1924419"/>
            <a:ext cx="1247993" cy="1254065"/>
          </a:xfrm>
          <a:prstGeom prst="rect">
            <a:avLst/>
          </a:prstGeom>
        </p:spPr>
      </p:pic>
      <p:pic>
        <p:nvPicPr>
          <p:cNvPr id="6" name="Bildobjekt 5"/>
          <p:cNvPicPr>
            <a:picLocks noChangeAspect="1"/>
          </p:cNvPicPr>
          <p:nvPr/>
        </p:nvPicPr>
        <p:blipFill rotWithShape="1">
          <a:blip r:embed="rId5"/>
          <a:srcRect l="20572" t="12183" r="42351" b="1156"/>
          <a:stretch/>
        </p:blipFill>
        <p:spPr>
          <a:xfrm>
            <a:off x="6508866" y="2912400"/>
            <a:ext cx="1522909" cy="2002276"/>
          </a:xfrm>
          <a:prstGeom prst="rect">
            <a:avLst/>
          </a:prstGeom>
        </p:spPr>
      </p:pic>
    </p:spTree>
    <p:extLst>
      <p:ext uri="{BB962C8B-B14F-4D97-AF65-F5344CB8AC3E}">
        <p14:creationId xmlns:p14="http://schemas.microsoft.com/office/powerpoint/2010/main" val="377453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548680"/>
            <a:ext cx="8229600" cy="1143000"/>
          </a:xfrm>
        </p:spPr>
        <p:txBody>
          <a:bodyPr/>
          <a:lstStyle/>
          <a:p>
            <a:r>
              <a:rPr lang="sv-SE" dirty="0">
                <a:solidFill>
                  <a:srgbClr val="000090"/>
                </a:solidFill>
              </a:rPr>
              <a:t>Frakturregistret 2020,2021,2022</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EA219B95-CA9F-3466-C9D4-DDE8C7734721}"/>
              </a:ext>
            </a:extLst>
          </p:cNvPr>
          <p:cNvSpPr txBox="1"/>
          <p:nvPr/>
        </p:nvSpPr>
        <p:spPr>
          <a:xfrm>
            <a:off x="459752" y="2204864"/>
            <a:ext cx="5691623" cy="523220"/>
          </a:xfrm>
          <a:prstGeom prst="rect">
            <a:avLst/>
          </a:prstGeom>
          <a:noFill/>
        </p:spPr>
        <p:txBody>
          <a:bodyPr wrap="none" rtlCol="0">
            <a:spAutoFit/>
          </a:bodyPr>
          <a:lstStyle/>
          <a:p>
            <a:r>
              <a:rPr lang="sv-SE" sz="2800" dirty="0"/>
              <a:t>Hur sammanfattar man dessa tre år??</a:t>
            </a:r>
          </a:p>
        </p:txBody>
      </p:sp>
      <p:pic>
        <p:nvPicPr>
          <p:cNvPr id="4" name="Bildobjekt 3">
            <a:extLst>
              <a:ext uri="{FF2B5EF4-FFF2-40B4-BE49-F238E27FC236}">
                <a16:creationId xmlns:a16="http://schemas.microsoft.com/office/drawing/2014/main" id="{FD8E49E1-58E7-8770-1EED-E7A9EB509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2924944"/>
            <a:ext cx="3248152" cy="3609058"/>
          </a:xfrm>
          <a:prstGeom prst="rect">
            <a:avLst/>
          </a:prstGeom>
        </p:spPr>
      </p:pic>
    </p:spTree>
    <p:extLst>
      <p:ext uri="{BB962C8B-B14F-4D97-AF65-F5344CB8AC3E}">
        <p14:creationId xmlns:p14="http://schemas.microsoft.com/office/powerpoint/2010/main" val="371114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78802" y="1459075"/>
            <a:ext cx="7357527" cy="369332"/>
          </a:xfrm>
          <a:prstGeom prst="rect">
            <a:avLst/>
          </a:prstGeom>
          <a:noFill/>
        </p:spPr>
        <p:txBody>
          <a:bodyPr wrap="square" rtlCol="0">
            <a:spAutoFit/>
          </a:bodyPr>
          <a:lstStyle/>
          <a:p>
            <a:r>
              <a:rPr lang="sv-SE" dirty="0">
                <a:latin typeface="Atlanta" panose="020B0502020202020204" pitchFamily="34" charset="0"/>
              </a:rPr>
              <a:t>Hur hittar vi frakturerna?</a:t>
            </a:r>
            <a:endParaRPr lang="en-US" dirty="0">
              <a:latin typeface="Atlanta" panose="020B0502020202020204" pitchFamily="34" charset="0"/>
            </a:endParaRPr>
          </a:p>
        </p:txBody>
      </p:sp>
      <p:pic>
        <p:nvPicPr>
          <p:cNvPr id="7" name="Bildobjekt 6"/>
          <p:cNvPicPr>
            <a:picLocks noChangeAspect="1"/>
          </p:cNvPicPr>
          <p:nvPr/>
        </p:nvPicPr>
        <p:blipFill rotWithShape="1">
          <a:blip r:embed="rId3" cstate="print">
            <a:extLst>
              <a:ext uri="{28A0092B-C50C-407E-A947-70E740481C1C}">
                <a14:useLocalDpi xmlns:a14="http://schemas.microsoft.com/office/drawing/2010/main" val="0"/>
              </a:ext>
            </a:extLst>
          </a:blip>
          <a:srcRect r="1807" b="6854"/>
          <a:stretch/>
        </p:blipFill>
        <p:spPr>
          <a:xfrm>
            <a:off x="678802" y="2316747"/>
            <a:ext cx="2263310" cy="3608134"/>
          </a:xfrm>
          <a:prstGeom prst="rect">
            <a:avLst/>
          </a:prstGeom>
        </p:spPr>
      </p:pic>
      <p:sp>
        <p:nvSpPr>
          <p:cNvPr id="8" name="textruta 7"/>
          <p:cNvSpPr txBox="1"/>
          <p:nvPr/>
        </p:nvSpPr>
        <p:spPr>
          <a:xfrm>
            <a:off x="678802" y="1939543"/>
            <a:ext cx="2481350" cy="276999"/>
          </a:xfrm>
          <a:prstGeom prst="rect">
            <a:avLst/>
          </a:prstGeom>
          <a:noFill/>
        </p:spPr>
        <p:txBody>
          <a:bodyPr wrap="square" rtlCol="0">
            <a:spAutoFit/>
          </a:bodyPr>
          <a:lstStyle/>
          <a:p>
            <a:r>
              <a:rPr lang="sv-SE" sz="1200" dirty="0">
                <a:latin typeface="Atlanta" panose="020B0502020202020204" pitchFamily="34" charset="0"/>
              </a:rPr>
              <a:t>Patientlista från Frakturregistret</a:t>
            </a:r>
            <a:endParaRPr lang="en-US" sz="1200" dirty="0">
              <a:latin typeface="Atlanta" panose="020B0502020202020204" pitchFamily="34" charset="0"/>
            </a:endParaRP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604" y="2408950"/>
            <a:ext cx="3385275" cy="2473685"/>
          </a:xfrm>
          <a:prstGeom prst="rect">
            <a:avLst/>
          </a:prstGeom>
        </p:spPr>
      </p:pic>
      <p:pic>
        <p:nvPicPr>
          <p:cNvPr id="10" name="Bildobjekt 9"/>
          <p:cNvPicPr>
            <a:picLocks noChangeAspect="1"/>
          </p:cNvPicPr>
          <p:nvPr/>
        </p:nvPicPr>
        <p:blipFill rotWithShape="1">
          <a:blip r:embed="rId5" cstate="print">
            <a:extLst>
              <a:ext uri="{28A0092B-C50C-407E-A947-70E740481C1C}">
                <a14:useLocalDpi xmlns:a14="http://schemas.microsoft.com/office/drawing/2010/main" val="0"/>
              </a:ext>
            </a:extLst>
          </a:blip>
          <a:srcRect r="1398" b="4980"/>
          <a:stretch/>
        </p:blipFill>
        <p:spPr>
          <a:xfrm>
            <a:off x="6579978" y="2327676"/>
            <a:ext cx="2482386" cy="3510151"/>
          </a:xfrm>
          <a:prstGeom prst="rect">
            <a:avLst/>
          </a:prstGeom>
        </p:spPr>
      </p:pic>
      <p:sp>
        <p:nvSpPr>
          <p:cNvPr id="11" name="textruta 10"/>
          <p:cNvSpPr txBox="1"/>
          <p:nvPr/>
        </p:nvSpPr>
        <p:spPr>
          <a:xfrm>
            <a:off x="6402879" y="1939543"/>
            <a:ext cx="2481350" cy="276999"/>
          </a:xfrm>
          <a:prstGeom prst="rect">
            <a:avLst/>
          </a:prstGeom>
          <a:noFill/>
        </p:spPr>
        <p:txBody>
          <a:bodyPr wrap="square" rtlCol="0">
            <a:spAutoFit/>
          </a:bodyPr>
          <a:lstStyle/>
          <a:p>
            <a:r>
              <a:rPr lang="sv-SE" sz="1200" dirty="0">
                <a:latin typeface="Atlanta" panose="020B0502020202020204" pitchFamily="34" charset="0"/>
              </a:rPr>
              <a:t>Patientlista från BILD</a:t>
            </a:r>
            <a:endParaRPr lang="en-US" sz="1200" dirty="0">
              <a:latin typeface="Atlanta" panose="020B0502020202020204" pitchFamily="34" charset="0"/>
            </a:endParaRPr>
          </a:p>
        </p:txBody>
      </p:sp>
    </p:spTree>
    <p:extLst>
      <p:ext uri="{BB962C8B-B14F-4D97-AF65-F5344CB8AC3E}">
        <p14:creationId xmlns:p14="http://schemas.microsoft.com/office/powerpoint/2010/main" val="1466091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22" y="1904862"/>
            <a:ext cx="3398603" cy="3372895"/>
          </a:xfrm>
          <a:prstGeom prst="rect">
            <a:avLst/>
          </a:prstGeom>
        </p:spPr>
      </p:pic>
      <p:sp>
        <p:nvSpPr>
          <p:cNvPr id="3" name="textruta 2"/>
          <p:cNvSpPr txBox="1"/>
          <p:nvPr/>
        </p:nvSpPr>
        <p:spPr>
          <a:xfrm>
            <a:off x="701254" y="1409363"/>
            <a:ext cx="9197933" cy="369332"/>
          </a:xfrm>
          <a:prstGeom prst="rect">
            <a:avLst/>
          </a:prstGeom>
          <a:noFill/>
        </p:spPr>
        <p:txBody>
          <a:bodyPr wrap="square" rtlCol="0">
            <a:spAutoFit/>
          </a:bodyPr>
          <a:lstStyle/>
          <a:p>
            <a:r>
              <a:rPr lang="sv-SE" dirty="0">
                <a:latin typeface="Atlanta" panose="020B0502020202020204" pitchFamily="34" charset="0"/>
              </a:rPr>
              <a:t>Bevakning</a:t>
            </a:r>
            <a:endParaRPr lang="en-US" dirty="0">
              <a:latin typeface="Atlanta" panose="020B0502020202020204" pitchFamily="34" charset="0"/>
            </a:endParaRPr>
          </a:p>
        </p:txBody>
      </p:sp>
      <p:pic>
        <p:nvPicPr>
          <p:cNvPr id="5" name="Bildobjekt 4"/>
          <p:cNvPicPr>
            <a:picLocks noChangeAspect="1"/>
          </p:cNvPicPr>
          <p:nvPr/>
        </p:nvPicPr>
        <p:blipFill rotWithShape="1">
          <a:blip r:embed="rId4" cstate="print">
            <a:extLst>
              <a:ext uri="{28A0092B-C50C-407E-A947-70E740481C1C}">
                <a14:useLocalDpi xmlns:a14="http://schemas.microsoft.com/office/drawing/2010/main" val="0"/>
              </a:ext>
            </a:extLst>
          </a:blip>
          <a:srcRect l="21849" t="9887" r="3596"/>
          <a:stretch/>
        </p:blipFill>
        <p:spPr>
          <a:xfrm>
            <a:off x="4771480" y="1904862"/>
            <a:ext cx="4222043" cy="3372895"/>
          </a:xfrm>
          <a:prstGeom prst="rect">
            <a:avLst/>
          </a:prstGeom>
        </p:spPr>
      </p:pic>
      <p:pic>
        <p:nvPicPr>
          <p:cNvPr id="4" name="Bildobjek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4833" y="4249556"/>
            <a:ext cx="1468812" cy="1468812"/>
          </a:xfrm>
          <a:prstGeom prst="rect">
            <a:avLst/>
          </a:prstGeom>
        </p:spPr>
      </p:pic>
    </p:spTree>
    <p:extLst>
      <p:ext uri="{BB962C8B-B14F-4D97-AF65-F5344CB8AC3E}">
        <p14:creationId xmlns:p14="http://schemas.microsoft.com/office/powerpoint/2010/main" val="3522036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521770" y="5226720"/>
            <a:ext cx="5082268" cy="398884"/>
          </a:xfrm>
        </p:spPr>
        <p:txBody>
          <a:bodyPr>
            <a:normAutofit/>
          </a:bodyPr>
          <a:lstStyle/>
          <a:p>
            <a:pPr marL="0" indent="0">
              <a:buNone/>
            </a:pPr>
            <a:r>
              <a:rPr lang="en-US" sz="525" dirty="0"/>
              <a:t>https://slf.se/sylf/moderna-lakare/mora-lasarett-basta-at-ort-2020/</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70" y="3800141"/>
            <a:ext cx="2139869" cy="1426579"/>
          </a:xfrm>
          <a:prstGeom prst="rect">
            <a:avLst/>
          </a:prstGeom>
        </p:spPr>
      </p:pic>
      <p:sp>
        <p:nvSpPr>
          <p:cNvPr id="5" name="textruta 4"/>
          <p:cNvSpPr txBox="1"/>
          <p:nvPr/>
        </p:nvSpPr>
        <p:spPr>
          <a:xfrm>
            <a:off x="644352" y="1542161"/>
            <a:ext cx="7792259" cy="369332"/>
          </a:xfrm>
          <a:prstGeom prst="rect">
            <a:avLst/>
          </a:prstGeom>
          <a:noFill/>
        </p:spPr>
        <p:txBody>
          <a:bodyPr wrap="square" rtlCol="0">
            <a:spAutoFit/>
          </a:bodyPr>
          <a:lstStyle/>
          <a:p>
            <a:r>
              <a:rPr lang="sv-SE" dirty="0">
                <a:latin typeface="Atlanta" panose="020B0502020202020204" pitchFamily="34" charset="0"/>
                <a:ea typeface="Verdana" panose="020B0604030504040204" pitchFamily="34" charset="0"/>
              </a:rPr>
              <a:t>Introduktion nya användare</a:t>
            </a:r>
            <a:endParaRPr lang="en-US" dirty="0">
              <a:latin typeface="Atlanta" panose="020B0502020202020204" pitchFamily="34" charset="0"/>
              <a:ea typeface="Verdana" panose="020B0604030504040204" pitchFamily="34" charset="0"/>
            </a:endParaRPr>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52" y="2463838"/>
            <a:ext cx="5573150" cy="2347478"/>
          </a:xfrm>
          <a:prstGeom prst="rect">
            <a:avLst/>
          </a:prstGeom>
        </p:spPr>
      </p:pic>
      <p:pic>
        <p:nvPicPr>
          <p:cNvPr id="7" name="Bildobjekt 6"/>
          <p:cNvPicPr>
            <a:picLocks noChangeAspect="1"/>
          </p:cNvPicPr>
          <p:nvPr/>
        </p:nvPicPr>
        <p:blipFill>
          <a:blip r:embed="rId5"/>
          <a:stretch>
            <a:fillRect/>
          </a:stretch>
        </p:blipFill>
        <p:spPr>
          <a:xfrm>
            <a:off x="3964782" y="2560272"/>
            <a:ext cx="1735931" cy="1011180"/>
          </a:xfrm>
          <a:prstGeom prst="rect">
            <a:avLst/>
          </a:prstGeom>
        </p:spPr>
      </p:pic>
    </p:spTree>
    <p:extLst>
      <p:ext uri="{BB962C8B-B14F-4D97-AF65-F5344CB8AC3E}">
        <p14:creationId xmlns:p14="http://schemas.microsoft.com/office/powerpoint/2010/main" val="3888310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890" y="2308595"/>
            <a:ext cx="3457183" cy="1778295"/>
          </a:xfrm>
          <a:prstGeom prst="rect">
            <a:avLst/>
          </a:prstGeom>
        </p:spPr>
      </p:pic>
    </p:spTree>
    <p:extLst>
      <p:ext uri="{BB962C8B-B14F-4D97-AF65-F5344CB8AC3E}">
        <p14:creationId xmlns:p14="http://schemas.microsoft.com/office/powerpoint/2010/main" val="2736193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2995126" y="2741661"/>
            <a:ext cx="2232349" cy="1200329"/>
          </a:xfrm>
          <a:prstGeom prst="rect">
            <a:avLst/>
          </a:prstGeom>
          <a:noFill/>
        </p:spPr>
        <p:txBody>
          <a:bodyPr wrap="square" rtlCol="0">
            <a:spAutoFit/>
          </a:bodyPr>
          <a:lstStyle/>
          <a:p>
            <a:pPr algn="ctr"/>
            <a:r>
              <a:rPr lang="sv-SE" sz="2400" dirty="0">
                <a:latin typeface="Atlanta" panose="020B0502020202020204" pitchFamily="34" charset="0"/>
              </a:rPr>
              <a:t>Tack för oss!</a:t>
            </a:r>
          </a:p>
          <a:p>
            <a:pPr algn="ctr"/>
            <a:endParaRPr lang="sv-SE" sz="2400" dirty="0">
              <a:latin typeface="Atlanta" panose="020B0502020202020204" pitchFamily="34" charset="0"/>
            </a:endParaRPr>
          </a:p>
          <a:p>
            <a:pPr algn="ctr"/>
            <a:r>
              <a:rPr lang="sv-SE" sz="2400" dirty="0">
                <a:latin typeface="Atlanta" panose="020B0502020202020204" pitchFamily="34" charset="0"/>
              </a:rPr>
              <a:t>Frågor?</a:t>
            </a:r>
            <a:endParaRPr lang="en-US" sz="2400" dirty="0">
              <a:latin typeface="Atlanta" panose="020B0502020202020204" pitchFamily="34" charset="0"/>
            </a:endParaRPr>
          </a:p>
        </p:txBody>
      </p:sp>
      <p:pic>
        <p:nvPicPr>
          <p:cNvPr id="7" name="Bildobjekt 6"/>
          <p:cNvPicPr>
            <a:picLocks noChangeAspect="1"/>
          </p:cNvPicPr>
          <p:nvPr/>
        </p:nvPicPr>
        <p:blipFill rotWithShape="1">
          <a:blip r:embed="rId3" cstate="print">
            <a:extLst>
              <a:ext uri="{28A0092B-C50C-407E-A947-70E740481C1C}">
                <a14:useLocalDpi xmlns:a14="http://schemas.microsoft.com/office/drawing/2010/main" val="0"/>
              </a:ext>
            </a:extLst>
          </a:blip>
          <a:srcRect l="7232" t="5323" r="5615" b="5327"/>
          <a:stretch/>
        </p:blipFill>
        <p:spPr>
          <a:xfrm>
            <a:off x="6253249" y="3124636"/>
            <a:ext cx="1549475" cy="1588538"/>
          </a:xfrm>
          <a:prstGeom prst="rect">
            <a:avLst/>
          </a:prstGeom>
        </p:spPr>
      </p:pic>
    </p:spTree>
    <p:extLst>
      <p:ext uri="{BB962C8B-B14F-4D97-AF65-F5344CB8AC3E}">
        <p14:creationId xmlns:p14="http://schemas.microsoft.com/office/powerpoint/2010/main" val="3737367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2995126" y="2741661"/>
            <a:ext cx="2232349" cy="1569660"/>
          </a:xfrm>
          <a:prstGeom prst="rect">
            <a:avLst/>
          </a:prstGeom>
          <a:noFill/>
        </p:spPr>
        <p:txBody>
          <a:bodyPr wrap="square" rtlCol="0">
            <a:spAutoFit/>
          </a:bodyPr>
          <a:lstStyle/>
          <a:p>
            <a:pPr algn="ctr"/>
            <a:r>
              <a:rPr lang="en-US" sz="2400" dirty="0" err="1">
                <a:latin typeface="Atlanta" panose="020B0502020202020204" pitchFamily="34" charset="0"/>
              </a:rPr>
              <a:t>Presentationer</a:t>
            </a:r>
            <a:r>
              <a:rPr lang="en-US" sz="2400" dirty="0">
                <a:latin typeface="Atlanta" panose="020B0502020202020204" pitchFamily="34" charset="0"/>
              </a:rPr>
              <a:t> </a:t>
            </a:r>
            <a:r>
              <a:rPr lang="en-US" sz="2400" dirty="0" err="1">
                <a:latin typeface="Atlanta" panose="020B0502020202020204" pitchFamily="34" charset="0"/>
              </a:rPr>
              <a:t>gavs</a:t>
            </a:r>
            <a:r>
              <a:rPr lang="en-US" sz="2400" dirty="0">
                <a:latin typeface="Atlanta" panose="020B0502020202020204" pitchFamily="34" charset="0"/>
              </a:rPr>
              <a:t> </a:t>
            </a:r>
            <a:r>
              <a:rPr lang="en-US" sz="2400" dirty="0" err="1">
                <a:latin typeface="Atlanta" panose="020B0502020202020204" pitchFamily="34" charset="0"/>
              </a:rPr>
              <a:t>även</a:t>
            </a:r>
            <a:r>
              <a:rPr lang="en-US" sz="2400" dirty="0">
                <a:latin typeface="Atlanta" panose="020B0502020202020204" pitchFamily="34" charset="0"/>
              </a:rPr>
              <a:t> av Helsingborg </a:t>
            </a:r>
            <a:r>
              <a:rPr lang="en-US" sz="2400" dirty="0" err="1">
                <a:latin typeface="Atlanta" panose="020B0502020202020204" pitchFamily="34" charset="0"/>
              </a:rPr>
              <a:t>och</a:t>
            </a:r>
            <a:r>
              <a:rPr lang="en-US" sz="2400" dirty="0">
                <a:latin typeface="Atlanta" panose="020B0502020202020204" pitchFamily="34" charset="0"/>
              </a:rPr>
              <a:t> Karlstad</a:t>
            </a:r>
          </a:p>
        </p:txBody>
      </p:sp>
    </p:spTree>
    <p:extLst>
      <p:ext uri="{BB962C8B-B14F-4D97-AF65-F5344CB8AC3E}">
        <p14:creationId xmlns:p14="http://schemas.microsoft.com/office/powerpoint/2010/main" val="3078083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Hur ökar vi registreringsgraden?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C31FEADE-86A7-763A-8C1E-FBC13A0AC4BF}"/>
              </a:ext>
            </a:extLst>
          </p:cNvPr>
          <p:cNvSpPr txBox="1"/>
          <p:nvPr/>
        </p:nvSpPr>
        <p:spPr>
          <a:xfrm>
            <a:off x="755576" y="1417638"/>
            <a:ext cx="7200800" cy="4431983"/>
          </a:xfrm>
          <a:prstGeom prst="rect">
            <a:avLst/>
          </a:prstGeom>
          <a:noFill/>
        </p:spPr>
        <p:txBody>
          <a:bodyPr wrap="square" rtlCol="0">
            <a:spAutoFit/>
          </a:bodyPr>
          <a:lstStyle/>
          <a:p>
            <a:r>
              <a:rPr lang="sv-SE" sz="2400" dirty="0"/>
              <a:t>De goda exemplen:</a:t>
            </a:r>
          </a:p>
          <a:p>
            <a:endParaRPr lang="sv-SE" sz="2400" dirty="0"/>
          </a:p>
          <a:p>
            <a:r>
              <a:rPr lang="sv-SE" sz="2400" dirty="0"/>
              <a:t>			Alla frakturer	     Lårbensfrakturer</a:t>
            </a:r>
          </a:p>
          <a:p>
            <a:endParaRPr lang="sv-SE" sz="2400" dirty="0"/>
          </a:p>
          <a:p>
            <a:r>
              <a:rPr lang="sv-SE" sz="2400" dirty="0">
                <a:effectLst/>
                <a:ea typeface="Calibri" panose="020F0502020204030204" pitchFamily="34" charset="0"/>
                <a:cs typeface="Times New Roman" panose="02020603050405020304" pitchFamily="18" charset="0"/>
              </a:rPr>
              <a:t>Skellefteå		       91%		94%</a:t>
            </a:r>
            <a:endParaRPr lang="sv-SE" sz="2400" dirty="0">
              <a:effectLst/>
            </a:endParaRPr>
          </a:p>
          <a:p>
            <a:r>
              <a:rPr lang="sv-SE" sz="2400" dirty="0">
                <a:effectLst/>
                <a:ea typeface="Calibri" panose="020F0502020204030204" pitchFamily="34" charset="0"/>
                <a:cs typeface="Times New Roman" panose="02020603050405020304" pitchFamily="18" charset="0"/>
              </a:rPr>
              <a:t>Eksjö			       89%		93%</a:t>
            </a:r>
          </a:p>
          <a:p>
            <a:r>
              <a:rPr lang="sv-SE" sz="2400" dirty="0">
                <a:effectLst/>
                <a:ea typeface="Calibri" panose="020F0502020204030204" pitchFamily="34" charset="0"/>
                <a:cs typeface="Times New Roman" panose="02020603050405020304" pitchFamily="18" charset="0"/>
              </a:rPr>
              <a:t>Mora</a:t>
            </a:r>
            <a:r>
              <a:rPr lang="sv-SE" sz="2400" dirty="0">
                <a:effectLst/>
              </a:rPr>
              <a:t> 			       88% 		96%</a:t>
            </a:r>
          </a:p>
          <a:p>
            <a:r>
              <a:rPr lang="sv-SE" sz="2400" dirty="0">
                <a:effectLst/>
                <a:ea typeface="Calibri" panose="020F0502020204030204" pitchFamily="34" charset="0"/>
                <a:cs typeface="Times New Roman" panose="02020603050405020304" pitchFamily="18" charset="0"/>
              </a:rPr>
              <a:t>Helsingborg		       85%		94%</a:t>
            </a:r>
          </a:p>
          <a:p>
            <a:r>
              <a:rPr lang="sv-SE" sz="2400" dirty="0">
                <a:effectLst/>
                <a:ea typeface="Calibri" panose="020F0502020204030204" pitchFamily="34" charset="0"/>
                <a:cs typeface="Times New Roman" panose="02020603050405020304" pitchFamily="18" charset="0"/>
              </a:rPr>
              <a:t>Karlstad		       85%		92%</a:t>
            </a:r>
          </a:p>
          <a:p>
            <a:r>
              <a:rPr lang="sv-SE" sz="2400" dirty="0">
                <a:effectLst/>
                <a:ea typeface="Calibri" panose="020F0502020204030204" pitchFamily="34" charset="0"/>
                <a:cs typeface="Times New Roman" panose="02020603050405020304" pitchFamily="18" charset="0"/>
              </a:rPr>
              <a:t>NU-sjukvården	       85%		91%</a:t>
            </a:r>
          </a:p>
          <a:p>
            <a:r>
              <a:rPr lang="sv-SE" sz="2400" dirty="0">
                <a:effectLst/>
              </a:rPr>
              <a:t>	</a:t>
            </a:r>
            <a:endParaRPr lang="sv-SE" sz="2400" dirty="0"/>
          </a:p>
          <a:p>
            <a:endParaRPr lang="sv-SE" dirty="0"/>
          </a:p>
        </p:txBody>
      </p:sp>
    </p:spTree>
    <p:extLst>
      <p:ext uri="{BB962C8B-B14F-4D97-AF65-F5344CB8AC3E}">
        <p14:creationId xmlns:p14="http://schemas.microsoft.com/office/powerpoint/2010/main" val="298768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457200" y="636570"/>
            <a:ext cx="8339023" cy="5674642"/>
          </a:xfrm>
        </p:spPr>
        <p:txBody>
          <a:bodyPr>
            <a:normAutofit/>
          </a:bodyPr>
          <a:lstStyle/>
          <a:p>
            <a:pPr algn="l"/>
            <a:r>
              <a:rPr lang="sv-SE" sz="2800" dirty="0">
                <a:solidFill>
                  <a:srgbClr val="000090"/>
                </a:solidFill>
              </a:rPr>
              <a:t>Hur arbetar ni?</a:t>
            </a:r>
            <a:br>
              <a:rPr lang="sv-SE" sz="2800" dirty="0">
                <a:solidFill>
                  <a:srgbClr val="000090"/>
                </a:solidFill>
              </a:rPr>
            </a:br>
            <a:r>
              <a:rPr lang="sv-SE" sz="2800" dirty="0">
                <a:solidFill>
                  <a:srgbClr val="000090"/>
                </a:solidFill>
              </a:rPr>
              <a:t/>
            </a:r>
            <a:br>
              <a:rPr lang="sv-SE" sz="2800" dirty="0">
                <a:solidFill>
                  <a:srgbClr val="000090"/>
                </a:solidFill>
              </a:rPr>
            </a:br>
            <a:r>
              <a:rPr lang="sv-SE" sz="2800" dirty="0">
                <a:solidFill>
                  <a:srgbClr val="000090"/>
                </a:solidFill>
              </a:rPr>
              <a:t>Hur fungerar direktregistreringarna?</a:t>
            </a:r>
            <a:br>
              <a:rPr lang="sv-SE" sz="2800" dirty="0">
                <a:solidFill>
                  <a:srgbClr val="000090"/>
                </a:solidFill>
              </a:rPr>
            </a:br>
            <a:r>
              <a:rPr lang="sv-SE" sz="2800" dirty="0">
                <a:solidFill>
                  <a:srgbClr val="000090"/>
                </a:solidFill>
              </a:rPr>
              <a:t/>
            </a:r>
            <a:br>
              <a:rPr lang="sv-SE" sz="2800" dirty="0">
                <a:solidFill>
                  <a:srgbClr val="000090"/>
                </a:solidFill>
              </a:rPr>
            </a:br>
            <a:r>
              <a:rPr lang="sv-SE" sz="2800" dirty="0">
                <a:solidFill>
                  <a:srgbClr val="000090"/>
                </a:solidFill>
              </a:rPr>
              <a:t>Vem gör efterregistreringarna?</a:t>
            </a:r>
            <a:br>
              <a:rPr lang="sv-SE" sz="2800" dirty="0">
                <a:solidFill>
                  <a:srgbClr val="000090"/>
                </a:solidFill>
              </a:rPr>
            </a:br>
            <a:r>
              <a:rPr lang="sv-SE" sz="2800" dirty="0">
                <a:solidFill>
                  <a:srgbClr val="000090"/>
                </a:solidFill>
              </a:rPr>
              <a:t/>
            </a:r>
            <a:br>
              <a:rPr lang="sv-SE" sz="2800" dirty="0">
                <a:solidFill>
                  <a:srgbClr val="000090"/>
                </a:solidFill>
              </a:rPr>
            </a:br>
            <a:r>
              <a:rPr lang="sv-SE" sz="2800" dirty="0">
                <a:solidFill>
                  <a:srgbClr val="000090"/>
                </a:solidFill>
              </a:rPr>
              <a:t>Vilka system använder ni för att söka fram frakturerna?</a:t>
            </a:r>
            <a:br>
              <a:rPr lang="sv-SE" sz="2800" dirty="0">
                <a:solidFill>
                  <a:srgbClr val="000090"/>
                </a:solidFill>
              </a:rPr>
            </a:br>
            <a:r>
              <a:rPr lang="sv-SE" sz="2800" dirty="0">
                <a:solidFill>
                  <a:srgbClr val="000090"/>
                </a:solidFill>
              </a:rPr>
              <a:t/>
            </a:r>
            <a:br>
              <a:rPr lang="sv-SE" sz="2800" dirty="0">
                <a:solidFill>
                  <a:srgbClr val="000090"/>
                </a:solidFill>
              </a:rPr>
            </a:br>
            <a:r>
              <a:rPr lang="sv-SE" sz="2800" dirty="0">
                <a:solidFill>
                  <a:srgbClr val="000090"/>
                </a:solidFill>
              </a:rPr>
              <a:t>Har ni lyckats skapa en kultur där registreringarna ingår som en naturlig del av arbetet?</a:t>
            </a:r>
            <a:r>
              <a:rPr lang="sv-SE" dirty="0">
                <a:solidFill>
                  <a:srgbClr val="000090"/>
                </a:solidFill>
              </a:rPr>
              <a:t/>
            </a:r>
            <a:br>
              <a:rPr lang="sv-SE" dirty="0">
                <a:solidFill>
                  <a:srgbClr val="000090"/>
                </a:solidFill>
              </a:rPr>
            </a:br>
            <a:endParaRPr lang="sv-SE" dirty="0">
              <a:solidFill>
                <a:srgbClr val="000090"/>
              </a:solidFill>
            </a:endParaRP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Tree>
    <p:extLst>
      <p:ext uri="{BB962C8B-B14F-4D97-AF65-F5344CB8AC3E}">
        <p14:creationId xmlns:p14="http://schemas.microsoft.com/office/powerpoint/2010/main" val="2994406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Diplom för bästa prestationer</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395535" y="1268760"/>
            <a:ext cx="8400687" cy="3323987"/>
          </a:xfrm>
          <a:prstGeom prst="rect">
            <a:avLst/>
          </a:prstGeom>
          <a:noFill/>
        </p:spPr>
        <p:txBody>
          <a:bodyPr wrap="square" rtlCol="0">
            <a:spAutoFit/>
          </a:bodyPr>
          <a:lstStyle/>
          <a:p>
            <a:endParaRPr lang="sv-SE" sz="2400" dirty="0"/>
          </a:p>
          <a:p>
            <a:r>
              <a:rPr lang="sv-SE" sz="2400" dirty="0"/>
              <a:t>Högst täckningsgrad 2021 för alla analyserade vuxenfrakturer</a:t>
            </a:r>
          </a:p>
          <a:p>
            <a:endParaRPr lang="sv-SE" sz="2400" dirty="0"/>
          </a:p>
          <a:p>
            <a:r>
              <a:rPr lang="sv-SE" sz="2400" dirty="0"/>
              <a:t>Störst förbättring av täckningsgrad mellan 2020 och 2021</a:t>
            </a:r>
          </a:p>
          <a:p>
            <a:endParaRPr lang="sv-SE" sz="2400" dirty="0"/>
          </a:p>
          <a:p>
            <a:r>
              <a:rPr lang="sv-SE" sz="2400" dirty="0"/>
              <a:t>Högst andel skadetillfällen registrerade inom 7 dagar 2022</a:t>
            </a:r>
          </a:p>
          <a:p>
            <a:pPr marL="457200" indent="-457200">
              <a:buAutoNum type="arabicPeriod"/>
            </a:pPr>
            <a:endParaRPr lang="sv-SE" sz="2400" dirty="0"/>
          </a:p>
          <a:p>
            <a:r>
              <a:rPr lang="sv-SE" sz="2400" dirty="0"/>
              <a:t>Högst andel utskickade PROM inom 1 månad under 2022</a:t>
            </a:r>
          </a:p>
          <a:p>
            <a:endParaRPr lang="sv-SE" dirty="0"/>
          </a:p>
        </p:txBody>
      </p:sp>
    </p:spTree>
    <p:extLst>
      <p:ext uri="{BB962C8B-B14F-4D97-AF65-F5344CB8AC3E}">
        <p14:creationId xmlns:p14="http://schemas.microsoft.com/office/powerpoint/2010/main" val="1271496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Diplom för bästa prestation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107504" y="1052736"/>
            <a:ext cx="9036495" cy="1600438"/>
          </a:xfrm>
          <a:prstGeom prst="rect">
            <a:avLst/>
          </a:prstGeom>
          <a:noFill/>
        </p:spPr>
        <p:txBody>
          <a:bodyPr wrap="square" rtlCol="0">
            <a:spAutoFit/>
          </a:bodyPr>
          <a:lstStyle/>
          <a:p>
            <a:endParaRPr lang="sv-SE" sz="2800" dirty="0"/>
          </a:p>
          <a:p>
            <a:r>
              <a:rPr lang="sv-SE" sz="2800" dirty="0"/>
              <a:t>Högst täckningsgrad 2021 för alla analyserade vuxenfrakturer</a:t>
            </a:r>
          </a:p>
          <a:p>
            <a:endParaRPr lang="sv-SE" sz="2400" dirty="0"/>
          </a:p>
          <a:p>
            <a:endParaRPr lang="sv-SE" dirty="0"/>
          </a:p>
        </p:txBody>
      </p:sp>
      <p:pic>
        <p:nvPicPr>
          <p:cNvPr id="5" name="Bildobjekt 4">
            <a:extLst>
              <a:ext uri="{FF2B5EF4-FFF2-40B4-BE49-F238E27FC236}">
                <a16:creationId xmlns:a16="http://schemas.microsoft.com/office/drawing/2014/main" id="{BF1E84E6-4B60-FCE6-F749-70B8FB54C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2116723"/>
            <a:ext cx="6370538" cy="4507557"/>
          </a:xfrm>
          <a:prstGeom prst="rect">
            <a:avLst/>
          </a:prstGeom>
        </p:spPr>
      </p:pic>
    </p:spTree>
    <p:extLst>
      <p:ext uri="{BB962C8B-B14F-4D97-AF65-F5344CB8AC3E}">
        <p14:creationId xmlns:p14="http://schemas.microsoft.com/office/powerpoint/2010/main" val="269682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201198"/>
            <a:ext cx="8229600" cy="1143000"/>
          </a:xfrm>
        </p:spPr>
        <p:txBody>
          <a:bodyPr/>
          <a:lstStyle/>
          <a:p>
            <a:r>
              <a:rPr lang="sv-SE" dirty="0">
                <a:solidFill>
                  <a:srgbClr val="000090"/>
                </a:solidFill>
              </a:rPr>
              <a:t>Frakturregistret 2020</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5" name="textruta 4">
            <a:extLst>
              <a:ext uri="{FF2B5EF4-FFF2-40B4-BE49-F238E27FC236}">
                <a16:creationId xmlns:a16="http://schemas.microsoft.com/office/drawing/2014/main" id="{A6708467-0D98-6E0C-980D-06240058201B}"/>
              </a:ext>
            </a:extLst>
          </p:cNvPr>
          <p:cNvSpPr txBox="1"/>
          <p:nvPr/>
        </p:nvSpPr>
        <p:spPr>
          <a:xfrm>
            <a:off x="539552" y="1412776"/>
            <a:ext cx="8013576" cy="5232202"/>
          </a:xfrm>
          <a:prstGeom prst="rect">
            <a:avLst/>
          </a:prstGeom>
          <a:noFill/>
        </p:spPr>
        <p:txBody>
          <a:bodyPr wrap="square">
            <a:spAutoFit/>
          </a:bodyPr>
          <a:lstStyle/>
          <a:p>
            <a:pPr marL="0" indent="0">
              <a:buNone/>
            </a:pPr>
            <a:r>
              <a:rPr lang="sv-SE" sz="2800" dirty="0"/>
              <a:t>Kunskapsstöd introducerades</a:t>
            </a:r>
          </a:p>
          <a:p>
            <a:pPr marL="342900" indent="-342900">
              <a:buFontTx/>
              <a:buChar char="-"/>
            </a:pPr>
            <a:r>
              <a:rPr lang="sv-SE" sz="2800" dirty="0"/>
              <a:t>Fotledsfrakturer </a:t>
            </a:r>
          </a:p>
          <a:p>
            <a:pPr marL="342900" indent="-342900">
              <a:buFontTx/>
              <a:buChar char="-"/>
            </a:pPr>
            <a:r>
              <a:rPr lang="sv-SE" sz="2800" dirty="0"/>
              <a:t>Atypiska </a:t>
            </a:r>
            <a:r>
              <a:rPr lang="sv-SE" sz="2800" dirty="0" err="1"/>
              <a:t>femurfrakturer</a:t>
            </a:r>
            <a:endParaRPr lang="sv-SE" sz="2800" dirty="0"/>
          </a:p>
          <a:p>
            <a:pPr marL="0" indent="0">
              <a:buNone/>
            </a:pPr>
            <a:endParaRPr lang="sv-SE" sz="2800" dirty="0"/>
          </a:p>
          <a:p>
            <a:pPr marL="0" indent="0">
              <a:buNone/>
            </a:pPr>
            <a:r>
              <a:rPr lang="sv-SE" sz="2800" dirty="0"/>
              <a:t>Vi kämpade med pandemin och kunde nyttja data för studier av Covidpandemins påverkan på frakturförekomsten mm</a:t>
            </a:r>
          </a:p>
          <a:p>
            <a:pPr marL="0" indent="0">
              <a:buNone/>
            </a:pPr>
            <a:endParaRPr lang="sv-SE" sz="2800" dirty="0"/>
          </a:p>
          <a:p>
            <a:pPr marL="0" indent="0">
              <a:buNone/>
            </a:pPr>
            <a:endParaRPr lang="sv-SE" sz="1800" dirty="0"/>
          </a:p>
          <a:p>
            <a:pPr marL="0" indent="0">
              <a:buNone/>
            </a:pPr>
            <a:r>
              <a:rPr lang="sv-SE" sz="3200" dirty="0">
                <a:solidFill>
                  <a:srgbClr val="FF0000"/>
                </a:solidFill>
              </a:rPr>
              <a:t>2020-09-23: 500 000:e frakturen registrerades</a:t>
            </a:r>
          </a:p>
          <a:p>
            <a:pPr marL="0" indent="0">
              <a:buNone/>
            </a:pPr>
            <a:endParaRPr lang="sv-SE" sz="2000" dirty="0"/>
          </a:p>
          <a:p>
            <a:pPr marL="0" indent="0">
              <a:buNone/>
            </a:pPr>
            <a:r>
              <a:rPr lang="sv-SE" sz="2000" dirty="0"/>
              <a:t>SKR-anslag 1 550 000:-</a:t>
            </a:r>
          </a:p>
          <a:p>
            <a:pPr marL="0" indent="0">
              <a:buNone/>
            </a:pPr>
            <a:r>
              <a:rPr lang="sv-SE" sz="2000" dirty="0"/>
              <a:t>54 kliniker= 100% </a:t>
            </a:r>
            <a:r>
              <a:rPr lang="sv-SE" sz="2000" dirty="0" err="1"/>
              <a:t>coverage</a:t>
            </a:r>
            <a:endParaRPr lang="sv-SE" sz="2000" dirty="0"/>
          </a:p>
        </p:txBody>
      </p:sp>
    </p:spTree>
    <p:extLst>
      <p:ext uri="{BB962C8B-B14F-4D97-AF65-F5344CB8AC3E}">
        <p14:creationId xmlns:p14="http://schemas.microsoft.com/office/powerpoint/2010/main" val="1893956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4" name="Rubrik 3">
            <a:extLst>
              <a:ext uri="{FF2B5EF4-FFF2-40B4-BE49-F238E27FC236}">
                <a16:creationId xmlns:a16="http://schemas.microsoft.com/office/drawing/2014/main" id="{0D330EF4-B08F-B873-890E-16B24F9624B7}"/>
              </a:ext>
            </a:extLst>
          </p:cNvPr>
          <p:cNvSpPr>
            <a:spLocks noGrp="1"/>
          </p:cNvSpPr>
          <p:nvPr>
            <p:ph type="title"/>
          </p:nvPr>
        </p:nvSpPr>
        <p:spPr>
          <a:xfrm>
            <a:off x="457200" y="836712"/>
            <a:ext cx="8229600" cy="1143000"/>
          </a:xfrm>
        </p:spPr>
        <p:txBody>
          <a:bodyPr/>
          <a:lstStyle/>
          <a:p>
            <a:r>
              <a:rPr lang="sv-SE" dirty="0">
                <a:solidFill>
                  <a:srgbClr val="002060"/>
                </a:solidFill>
              </a:rPr>
              <a:t>90,7%</a:t>
            </a:r>
          </a:p>
        </p:txBody>
      </p:sp>
      <p:sp>
        <p:nvSpPr>
          <p:cNvPr id="5" name="textruta 4">
            <a:extLst>
              <a:ext uri="{FF2B5EF4-FFF2-40B4-BE49-F238E27FC236}">
                <a16:creationId xmlns:a16="http://schemas.microsoft.com/office/drawing/2014/main" id="{1EB30FD4-E059-530D-81B2-3929C4FF1EF2}"/>
              </a:ext>
            </a:extLst>
          </p:cNvPr>
          <p:cNvSpPr txBox="1"/>
          <p:nvPr/>
        </p:nvSpPr>
        <p:spPr>
          <a:xfrm>
            <a:off x="683568" y="1979712"/>
            <a:ext cx="7344816" cy="2585323"/>
          </a:xfrm>
          <a:prstGeom prst="rect">
            <a:avLst/>
          </a:prstGeom>
          <a:noFill/>
        </p:spPr>
        <p:txBody>
          <a:bodyPr wrap="square">
            <a:spAutoFit/>
          </a:bodyPr>
          <a:lstStyle/>
          <a:p>
            <a:endParaRPr lang="sv-SE" sz="1800" dirty="0"/>
          </a:p>
          <a:p>
            <a:r>
              <a:rPr lang="sv-SE" sz="1800" dirty="0"/>
              <a:t>			Alla frakturer          Lårbensfrakturer</a:t>
            </a:r>
          </a:p>
          <a:p>
            <a:endParaRPr lang="sv-SE" sz="1800" dirty="0"/>
          </a:p>
          <a:p>
            <a:r>
              <a:rPr lang="sv-SE" sz="1800" dirty="0">
                <a:effectLst/>
                <a:ea typeface="Calibri" panose="020F0502020204030204" pitchFamily="34" charset="0"/>
                <a:cs typeface="Times New Roman" panose="02020603050405020304" pitchFamily="18" charset="0"/>
              </a:rPr>
              <a:t>Skellefteå		       	91%		94%</a:t>
            </a:r>
            <a:endParaRPr lang="sv-SE" sz="1800" dirty="0">
              <a:effectLst/>
            </a:endParaRPr>
          </a:p>
          <a:p>
            <a:r>
              <a:rPr lang="sv-SE" sz="1800" dirty="0">
                <a:effectLst/>
                <a:ea typeface="Calibri" panose="020F0502020204030204" pitchFamily="34" charset="0"/>
                <a:cs typeface="Times New Roman" panose="02020603050405020304" pitchFamily="18" charset="0"/>
              </a:rPr>
              <a:t>Eksjö			89%		93%</a:t>
            </a:r>
          </a:p>
          <a:p>
            <a:r>
              <a:rPr lang="sv-SE" sz="1800" dirty="0">
                <a:effectLst/>
                <a:ea typeface="Calibri" panose="020F0502020204030204" pitchFamily="34" charset="0"/>
                <a:cs typeface="Times New Roman" panose="02020603050405020304" pitchFamily="18" charset="0"/>
              </a:rPr>
              <a:t>Mora</a:t>
            </a:r>
            <a:r>
              <a:rPr lang="sv-SE" sz="1800" dirty="0">
                <a:effectLst/>
              </a:rPr>
              <a:t> 			88% 		96%</a:t>
            </a:r>
          </a:p>
          <a:p>
            <a:r>
              <a:rPr lang="sv-SE" sz="1800" dirty="0">
                <a:effectLst/>
                <a:ea typeface="Calibri" panose="020F0502020204030204" pitchFamily="34" charset="0"/>
                <a:cs typeface="Times New Roman" panose="02020603050405020304" pitchFamily="18" charset="0"/>
              </a:rPr>
              <a:t>Helsingborg		85%		94%</a:t>
            </a:r>
          </a:p>
          <a:p>
            <a:r>
              <a:rPr lang="sv-SE" sz="1800" dirty="0">
                <a:effectLst/>
                <a:ea typeface="Calibri" panose="020F0502020204030204" pitchFamily="34" charset="0"/>
                <a:cs typeface="Times New Roman" panose="02020603050405020304" pitchFamily="18" charset="0"/>
              </a:rPr>
              <a:t>Karlstad		       	85%		92%</a:t>
            </a:r>
          </a:p>
          <a:p>
            <a:r>
              <a:rPr lang="sv-SE" sz="1800" dirty="0">
                <a:effectLst/>
                <a:ea typeface="Calibri" panose="020F0502020204030204" pitchFamily="34" charset="0"/>
                <a:cs typeface="Times New Roman" panose="02020603050405020304" pitchFamily="18" charset="0"/>
              </a:rPr>
              <a:t>NU-sjukvården	      	85%		91%</a:t>
            </a:r>
          </a:p>
        </p:txBody>
      </p:sp>
    </p:spTree>
    <p:extLst>
      <p:ext uri="{BB962C8B-B14F-4D97-AF65-F5344CB8AC3E}">
        <p14:creationId xmlns:p14="http://schemas.microsoft.com/office/powerpoint/2010/main" val="3024399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Diplom för bästa prestation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6413803"/>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393946" y="867820"/>
            <a:ext cx="8568953" cy="1169551"/>
          </a:xfrm>
          <a:prstGeom prst="rect">
            <a:avLst/>
          </a:prstGeom>
          <a:noFill/>
        </p:spPr>
        <p:txBody>
          <a:bodyPr wrap="square" rtlCol="0">
            <a:spAutoFit/>
          </a:bodyPr>
          <a:lstStyle/>
          <a:p>
            <a:endParaRPr lang="sv-SE" sz="2400" dirty="0"/>
          </a:p>
          <a:p>
            <a:r>
              <a:rPr lang="sv-SE" sz="2800" dirty="0"/>
              <a:t>Störst förbättring av täckningsgrad mellan 2020 och 2021</a:t>
            </a:r>
          </a:p>
          <a:p>
            <a:endParaRPr lang="sv-SE" dirty="0"/>
          </a:p>
        </p:txBody>
      </p:sp>
      <p:pic>
        <p:nvPicPr>
          <p:cNvPr id="7" name="Bildobjekt 6">
            <a:extLst>
              <a:ext uri="{FF2B5EF4-FFF2-40B4-BE49-F238E27FC236}">
                <a16:creationId xmlns:a16="http://schemas.microsoft.com/office/drawing/2014/main" id="{0D4B94D8-FEB8-8FFE-1191-4F9A9D92E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006" y="1838228"/>
            <a:ext cx="6584776" cy="4575575"/>
          </a:xfrm>
          <a:prstGeom prst="rect">
            <a:avLst/>
          </a:prstGeom>
        </p:spPr>
      </p:pic>
    </p:spTree>
    <p:extLst>
      <p:ext uri="{BB962C8B-B14F-4D97-AF65-F5344CB8AC3E}">
        <p14:creationId xmlns:p14="http://schemas.microsoft.com/office/powerpoint/2010/main" val="1324206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6413803"/>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239561" y="198304"/>
            <a:ext cx="8568953" cy="1723549"/>
          </a:xfrm>
          <a:prstGeom prst="rect">
            <a:avLst/>
          </a:prstGeom>
          <a:noFill/>
        </p:spPr>
        <p:txBody>
          <a:bodyPr wrap="square" rtlCol="0">
            <a:spAutoFit/>
          </a:bodyPr>
          <a:lstStyle/>
          <a:p>
            <a:endParaRPr lang="sv-SE" sz="2400" dirty="0"/>
          </a:p>
          <a:p>
            <a:pPr algn="ctr"/>
            <a:r>
              <a:rPr lang="sv-SE" sz="3200" dirty="0">
                <a:solidFill>
                  <a:srgbClr val="002060"/>
                </a:solidFill>
              </a:rPr>
              <a:t>Störst förbättring av täckningsgrad </a:t>
            </a:r>
          </a:p>
          <a:p>
            <a:pPr algn="ctr"/>
            <a:r>
              <a:rPr lang="sv-SE" sz="3200" dirty="0">
                <a:solidFill>
                  <a:srgbClr val="002060"/>
                </a:solidFill>
              </a:rPr>
              <a:t>mellan 2020 och 2021</a:t>
            </a:r>
          </a:p>
          <a:p>
            <a:endParaRPr lang="sv-SE" dirty="0"/>
          </a:p>
        </p:txBody>
      </p:sp>
      <p:sp>
        <p:nvSpPr>
          <p:cNvPr id="9" name="textruta 8">
            <a:extLst>
              <a:ext uri="{FF2B5EF4-FFF2-40B4-BE49-F238E27FC236}">
                <a16:creationId xmlns:a16="http://schemas.microsoft.com/office/drawing/2014/main" id="{F73F8F2D-2B75-F634-BA4B-6A750FE4FF6D}"/>
              </a:ext>
            </a:extLst>
          </p:cNvPr>
          <p:cNvSpPr txBox="1"/>
          <p:nvPr/>
        </p:nvSpPr>
        <p:spPr>
          <a:xfrm>
            <a:off x="547897" y="4149080"/>
            <a:ext cx="8259441" cy="1815882"/>
          </a:xfrm>
          <a:prstGeom prst="rect">
            <a:avLst/>
          </a:prstGeom>
          <a:noFill/>
        </p:spPr>
        <p:txBody>
          <a:bodyPr wrap="none" rtlCol="0">
            <a:spAutoFit/>
          </a:bodyPr>
          <a:lstStyle/>
          <a:p>
            <a:r>
              <a:rPr lang="sv-SE" sz="2800" dirty="0"/>
              <a:t>Ett halvdussin kliniker som inte registrerade under hela </a:t>
            </a:r>
          </a:p>
          <a:p>
            <a:r>
              <a:rPr lang="sv-SE" sz="2800" dirty="0"/>
              <a:t>2020 men som gjorde det 2021 har en förväntat stor </a:t>
            </a:r>
          </a:p>
          <a:p>
            <a:r>
              <a:rPr lang="sv-SE" sz="2800" dirty="0"/>
              <a:t>ökning men inte säkert en förbättring av sättet att </a:t>
            </a:r>
          </a:p>
          <a:p>
            <a:r>
              <a:rPr lang="sv-SE" sz="2800" dirty="0"/>
              <a:t>registrera då tidsperioderna är olika de båda åren</a:t>
            </a:r>
          </a:p>
        </p:txBody>
      </p:sp>
      <p:sp>
        <p:nvSpPr>
          <p:cNvPr id="11" name="textruta 10">
            <a:extLst>
              <a:ext uri="{FF2B5EF4-FFF2-40B4-BE49-F238E27FC236}">
                <a16:creationId xmlns:a16="http://schemas.microsoft.com/office/drawing/2014/main" id="{FE671F63-0339-7072-9D99-47C00749BAEE}"/>
              </a:ext>
            </a:extLst>
          </p:cNvPr>
          <p:cNvSpPr txBox="1"/>
          <p:nvPr/>
        </p:nvSpPr>
        <p:spPr>
          <a:xfrm>
            <a:off x="443498" y="2069916"/>
            <a:ext cx="8255786" cy="1446550"/>
          </a:xfrm>
          <a:prstGeom prst="rect">
            <a:avLst/>
          </a:prstGeom>
          <a:noFill/>
        </p:spPr>
        <p:txBody>
          <a:bodyPr wrap="none" rtlCol="0">
            <a:spAutoFit/>
          </a:bodyPr>
          <a:lstStyle/>
          <a:p>
            <a:r>
              <a:rPr lang="sv-SE" sz="2800" dirty="0"/>
              <a:t>Av kliniker med deltagande hela 2020 och 2021 har nio </a:t>
            </a:r>
          </a:p>
          <a:p>
            <a:r>
              <a:rPr lang="sv-SE" sz="2800" dirty="0"/>
              <a:t>ökat (1-7%) och av dessa har Göteborg/Mölndal </a:t>
            </a:r>
          </a:p>
          <a:p>
            <a:r>
              <a:rPr lang="sv-SE" sz="2800" dirty="0"/>
              <a:t>ökat mest: 71,8% - 78,6%   </a:t>
            </a:r>
            <a:r>
              <a:rPr lang="sv-SE" sz="3200" dirty="0"/>
              <a:t>dvs 7,2%</a:t>
            </a:r>
          </a:p>
        </p:txBody>
      </p:sp>
    </p:spTree>
    <p:extLst>
      <p:ext uri="{BB962C8B-B14F-4D97-AF65-F5344CB8AC3E}">
        <p14:creationId xmlns:p14="http://schemas.microsoft.com/office/powerpoint/2010/main" val="3482722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Diplom för bästa prestation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98882" y="1062889"/>
            <a:ext cx="8946233" cy="1538883"/>
          </a:xfrm>
          <a:prstGeom prst="rect">
            <a:avLst/>
          </a:prstGeom>
          <a:noFill/>
        </p:spPr>
        <p:txBody>
          <a:bodyPr wrap="square" rtlCol="0">
            <a:spAutoFit/>
          </a:bodyPr>
          <a:lstStyle/>
          <a:p>
            <a:endParaRPr lang="sv-SE" sz="2400" dirty="0"/>
          </a:p>
          <a:p>
            <a:r>
              <a:rPr lang="sv-SE" sz="2800" dirty="0"/>
              <a:t>Högst andel skadetillfällen 2022 registrerade inom en vecka</a:t>
            </a:r>
          </a:p>
          <a:p>
            <a:pPr marL="457200" indent="-457200">
              <a:buAutoNum type="arabicPeriod"/>
            </a:pPr>
            <a:endParaRPr lang="sv-SE" sz="2400" dirty="0"/>
          </a:p>
          <a:p>
            <a:endParaRPr lang="sv-SE" dirty="0"/>
          </a:p>
        </p:txBody>
      </p:sp>
      <p:pic>
        <p:nvPicPr>
          <p:cNvPr id="5" name="Bildobjekt 4">
            <a:extLst>
              <a:ext uri="{FF2B5EF4-FFF2-40B4-BE49-F238E27FC236}">
                <a16:creationId xmlns:a16="http://schemas.microsoft.com/office/drawing/2014/main" id="{086904B5-F6D9-CC80-D8A6-A3989BA9C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076089"/>
            <a:ext cx="6194772" cy="4336340"/>
          </a:xfrm>
          <a:prstGeom prst="rect">
            <a:avLst/>
          </a:prstGeom>
        </p:spPr>
      </p:pic>
    </p:spTree>
    <p:extLst>
      <p:ext uri="{BB962C8B-B14F-4D97-AF65-F5344CB8AC3E}">
        <p14:creationId xmlns:p14="http://schemas.microsoft.com/office/powerpoint/2010/main" val="4252155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6328283"/>
            <a:ext cx="1372141" cy="373856"/>
          </a:xfrm>
          <a:prstGeom prst="rect">
            <a:avLst/>
          </a:prstGeom>
        </p:spPr>
      </p:pic>
      <p:pic>
        <p:nvPicPr>
          <p:cNvPr id="3" name="Platshållare för innehåll 2">
            <a:extLst>
              <a:ext uri="{FF2B5EF4-FFF2-40B4-BE49-F238E27FC236}">
                <a16:creationId xmlns:a16="http://schemas.microsoft.com/office/drawing/2014/main" id="{55C4C2A9-A1DF-7EAB-506C-82B3876D96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330744"/>
            <a:ext cx="5147749" cy="6371395"/>
          </a:xfrm>
        </p:spPr>
      </p:pic>
    </p:spTree>
    <p:extLst>
      <p:ext uri="{BB962C8B-B14F-4D97-AF65-F5344CB8AC3E}">
        <p14:creationId xmlns:p14="http://schemas.microsoft.com/office/powerpoint/2010/main" val="192073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Diplom för bästa prestation</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DA4AB1DE-5D8F-B6C7-3D74-1E9B9ECC9876}"/>
              </a:ext>
            </a:extLst>
          </p:cNvPr>
          <p:cNvSpPr txBox="1"/>
          <p:nvPr/>
        </p:nvSpPr>
        <p:spPr>
          <a:xfrm>
            <a:off x="251519" y="1389209"/>
            <a:ext cx="8640961" cy="800219"/>
          </a:xfrm>
          <a:prstGeom prst="rect">
            <a:avLst/>
          </a:prstGeom>
          <a:noFill/>
        </p:spPr>
        <p:txBody>
          <a:bodyPr wrap="square" rtlCol="0">
            <a:spAutoFit/>
          </a:bodyPr>
          <a:lstStyle/>
          <a:p>
            <a:r>
              <a:rPr lang="sv-SE" sz="2800" dirty="0"/>
              <a:t>Högst andel utskickade PROM inom 1 månad under 2022</a:t>
            </a:r>
          </a:p>
          <a:p>
            <a:endParaRPr lang="sv-SE" dirty="0"/>
          </a:p>
        </p:txBody>
      </p:sp>
      <p:pic>
        <p:nvPicPr>
          <p:cNvPr id="5" name="Bildobjekt 4">
            <a:extLst>
              <a:ext uri="{FF2B5EF4-FFF2-40B4-BE49-F238E27FC236}">
                <a16:creationId xmlns:a16="http://schemas.microsoft.com/office/drawing/2014/main" id="{9F27377B-2DDA-0C68-5A7D-6EB2E171D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987680"/>
            <a:ext cx="6310953" cy="4389462"/>
          </a:xfrm>
          <a:prstGeom prst="rect">
            <a:avLst/>
          </a:prstGeom>
        </p:spPr>
      </p:pic>
    </p:spTree>
    <p:extLst>
      <p:ext uri="{BB962C8B-B14F-4D97-AF65-F5344CB8AC3E}">
        <p14:creationId xmlns:p14="http://schemas.microsoft.com/office/powerpoint/2010/main" val="61615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pic>
        <p:nvPicPr>
          <p:cNvPr id="5" name="Bildobjekt 4">
            <a:extLst>
              <a:ext uri="{FF2B5EF4-FFF2-40B4-BE49-F238E27FC236}">
                <a16:creationId xmlns:a16="http://schemas.microsoft.com/office/drawing/2014/main" id="{B6BDF193-C995-A9C9-795F-F5F68730A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211630"/>
            <a:ext cx="3853899" cy="6434739"/>
          </a:xfrm>
          <a:prstGeom prst="rect">
            <a:avLst/>
          </a:prstGeom>
        </p:spPr>
      </p:pic>
    </p:spTree>
    <p:extLst>
      <p:ext uri="{BB962C8B-B14F-4D97-AF65-F5344CB8AC3E}">
        <p14:creationId xmlns:p14="http://schemas.microsoft.com/office/powerpoint/2010/main" val="597984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pic>
        <p:nvPicPr>
          <p:cNvPr id="4" name="Bildobjekt 3">
            <a:extLst>
              <a:ext uri="{FF2B5EF4-FFF2-40B4-BE49-F238E27FC236}">
                <a16:creationId xmlns:a16="http://schemas.microsoft.com/office/drawing/2014/main" id="{0ABC453F-8A5B-953E-8466-1BDFED623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692696"/>
            <a:ext cx="5473526" cy="5090878"/>
          </a:xfrm>
          <a:prstGeom prst="rect">
            <a:avLst/>
          </a:prstGeom>
        </p:spPr>
      </p:pic>
    </p:spTree>
    <p:extLst>
      <p:ext uri="{BB962C8B-B14F-4D97-AF65-F5344CB8AC3E}">
        <p14:creationId xmlns:p14="http://schemas.microsoft.com/office/powerpoint/2010/main" val="74571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201198"/>
            <a:ext cx="8229600" cy="1143000"/>
          </a:xfrm>
        </p:spPr>
        <p:txBody>
          <a:bodyPr>
            <a:normAutofit/>
          </a:bodyPr>
          <a:lstStyle/>
          <a:p>
            <a:r>
              <a:rPr lang="sv-SE" dirty="0">
                <a:solidFill>
                  <a:srgbClr val="000090"/>
                </a:solidFill>
              </a:rPr>
              <a:t>Påminnelser</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03D68657-437C-C750-1B6A-95CAA4561059}"/>
              </a:ext>
            </a:extLst>
          </p:cNvPr>
          <p:cNvSpPr txBox="1"/>
          <p:nvPr/>
        </p:nvSpPr>
        <p:spPr>
          <a:xfrm>
            <a:off x="611560" y="1580885"/>
            <a:ext cx="8200386" cy="4524315"/>
          </a:xfrm>
          <a:prstGeom prst="rect">
            <a:avLst/>
          </a:prstGeom>
          <a:noFill/>
        </p:spPr>
        <p:txBody>
          <a:bodyPr wrap="none" rtlCol="0">
            <a:spAutoFit/>
          </a:bodyPr>
          <a:lstStyle/>
          <a:p>
            <a:r>
              <a:rPr lang="sv-SE" sz="2800" dirty="0"/>
              <a:t>Egenmonitoreringsenkät</a:t>
            </a:r>
          </a:p>
          <a:p>
            <a:endParaRPr lang="sv-SE" sz="2800" dirty="0"/>
          </a:p>
          <a:p>
            <a:r>
              <a:rPr lang="sv-SE" sz="2800" dirty="0"/>
              <a:t>Alla dokument uppdaterade</a:t>
            </a:r>
          </a:p>
          <a:p>
            <a:endParaRPr lang="sv-SE" sz="2800" dirty="0"/>
          </a:p>
          <a:p>
            <a:r>
              <a:rPr lang="sv-SE" sz="2800" dirty="0"/>
              <a:t>Sprid nyhetsbrev, halvårsrapporter, ta ut egen statistik, </a:t>
            </a:r>
          </a:p>
          <a:p>
            <a:r>
              <a:rPr lang="sv-SE" sz="2800" dirty="0"/>
              <a:t>årsrapport – uppmärksamma på kliniken</a:t>
            </a:r>
          </a:p>
          <a:p>
            <a:endParaRPr lang="sv-SE" sz="2800" dirty="0"/>
          </a:p>
          <a:p>
            <a:r>
              <a:rPr lang="sv-SE" sz="2800" dirty="0"/>
              <a:t>SFR = en avancerad verktygslåda för förbättringsarbete</a:t>
            </a:r>
          </a:p>
          <a:p>
            <a:endParaRPr lang="sv-SE" sz="2800" dirty="0"/>
          </a:p>
          <a:p>
            <a:endParaRPr lang="sv-SE" dirty="0"/>
          </a:p>
          <a:p>
            <a:endParaRPr lang="sv-SE" dirty="0"/>
          </a:p>
        </p:txBody>
      </p:sp>
    </p:spTree>
    <p:extLst>
      <p:ext uri="{BB962C8B-B14F-4D97-AF65-F5344CB8AC3E}">
        <p14:creationId xmlns:p14="http://schemas.microsoft.com/office/powerpoint/2010/main" val="2854389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201198"/>
            <a:ext cx="8229600" cy="1143000"/>
          </a:xfrm>
        </p:spPr>
        <p:txBody>
          <a:bodyPr>
            <a:normAutofit/>
          </a:bodyPr>
          <a:lstStyle/>
          <a:p>
            <a:r>
              <a:rPr lang="sv-SE" dirty="0">
                <a:solidFill>
                  <a:srgbClr val="000090"/>
                </a:solidFill>
              </a:rPr>
              <a:t>Påminnelser</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03D68657-437C-C750-1B6A-95CAA4561059}"/>
              </a:ext>
            </a:extLst>
          </p:cNvPr>
          <p:cNvSpPr txBox="1"/>
          <p:nvPr/>
        </p:nvSpPr>
        <p:spPr>
          <a:xfrm>
            <a:off x="784745" y="1402184"/>
            <a:ext cx="7636449" cy="5386090"/>
          </a:xfrm>
          <a:prstGeom prst="rect">
            <a:avLst/>
          </a:prstGeom>
          <a:noFill/>
        </p:spPr>
        <p:txBody>
          <a:bodyPr wrap="none" rtlCol="0">
            <a:spAutoFit/>
          </a:bodyPr>
          <a:lstStyle/>
          <a:p>
            <a:r>
              <a:rPr lang="sv-SE" sz="2800" dirty="0"/>
              <a:t>Osteoporosfunktionen , ev. osteoporosregister igen</a:t>
            </a:r>
          </a:p>
          <a:p>
            <a:endParaRPr lang="sv-SE" sz="2800" dirty="0"/>
          </a:p>
          <a:p>
            <a:r>
              <a:rPr lang="sv-SE" sz="2800" dirty="0"/>
              <a:t>Rikshöft – en uppdatering  TGR 67% vs 83% 2021</a:t>
            </a:r>
          </a:p>
          <a:p>
            <a:endParaRPr lang="sv-SE" sz="2800" dirty="0"/>
          </a:p>
          <a:p>
            <a:r>
              <a:rPr lang="sv-SE" sz="2800" dirty="0"/>
              <a:t>Kotfrakturregistrering</a:t>
            </a:r>
          </a:p>
          <a:p>
            <a:endParaRPr lang="sv-SE" sz="2800" dirty="0"/>
          </a:p>
          <a:p>
            <a:r>
              <a:rPr lang="sv-SE" sz="2800" dirty="0" err="1"/>
              <a:t>RCT:er</a:t>
            </a:r>
            <a:endParaRPr lang="sv-SE" sz="2800" dirty="0"/>
          </a:p>
          <a:p>
            <a:endParaRPr lang="sv-SE" sz="2800" dirty="0"/>
          </a:p>
          <a:p>
            <a:r>
              <a:rPr lang="sv-SE" sz="2800" dirty="0"/>
              <a:t>Ändring i PROM-utskicken under våren 2023</a:t>
            </a:r>
          </a:p>
          <a:p>
            <a:endParaRPr lang="sv-SE" sz="2800" dirty="0"/>
          </a:p>
          <a:p>
            <a:endParaRPr lang="sv-SE" sz="2800" dirty="0"/>
          </a:p>
          <a:p>
            <a:endParaRPr lang="sv-SE" dirty="0"/>
          </a:p>
          <a:p>
            <a:endParaRPr lang="sv-SE" dirty="0"/>
          </a:p>
        </p:txBody>
      </p:sp>
    </p:spTree>
    <p:extLst>
      <p:ext uri="{BB962C8B-B14F-4D97-AF65-F5344CB8AC3E}">
        <p14:creationId xmlns:p14="http://schemas.microsoft.com/office/powerpoint/2010/main" val="386829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CC0E5DB-4A80-4580-8183-2030D9AB8C7B}"/>
              </a:ext>
            </a:extLst>
          </p:cNvPr>
          <p:cNvSpPr>
            <a:spLocks noGrp="1"/>
          </p:cNvSpPr>
          <p:nvPr>
            <p:ph idx="1"/>
          </p:nvPr>
        </p:nvSpPr>
        <p:spPr>
          <a:xfrm>
            <a:off x="364123" y="1205288"/>
            <a:ext cx="8247077" cy="3511576"/>
          </a:xfrm>
        </p:spPr>
        <p:txBody>
          <a:bodyPr>
            <a:noAutofit/>
          </a:bodyPr>
          <a:lstStyle/>
          <a:p>
            <a:pPr marL="0" indent="0">
              <a:buNone/>
            </a:pPr>
            <a:r>
              <a:rPr lang="sv-SE" sz="2400" dirty="0"/>
              <a:t>54 av 54 ortopedkliniker deltar</a:t>
            </a:r>
          </a:p>
          <a:p>
            <a:pPr marL="0" indent="0">
              <a:buNone/>
            </a:pPr>
            <a:r>
              <a:rPr lang="sv-SE" sz="2400" dirty="0"/>
              <a:t>2 av 7 handkirurgkliniker deltar</a:t>
            </a:r>
          </a:p>
          <a:p>
            <a:pPr marL="0" indent="0">
              <a:buNone/>
            </a:pPr>
            <a:r>
              <a:rPr lang="sv-SE" sz="2400" dirty="0"/>
              <a:t>Vårdprogram om distala </a:t>
            </a:r>
            <a:r>
              <a:rPr lang="sv-SE" sz="2400" dirty="0" err="1"/>
              <a:t>radiusfrakturer</a:t>
            </a:r>
            <a:endParaRPr lang="sv-SE" sz="2400" dirty="0"/>
          </a:p>
          <a:p>
            <a:pPr marL="0" indent="0">
              <a:buNone/>
            </a:pPr>
            <a:endParaRPr lang="sv-SE" sz="2400" dirty="0"/>
          </a:p>
          <a:p>
            <a:pPr marL="0" indent="0">
              <a:buNone/>
            </a:pPr>
            <a:r>
              <a:rPr lang="sv-SE" sz="2400" dirty="0"/>
              <a:t>SKR-anslag 1 550 000:- vilket räcker till:</a:t>
            </a:r>
          </a:p>
          <a:p>
            <a:pPr>
              <a:buFontTx/>
              <a:buChar char="-"/>
            </a:pPr>
            <a:r>
              <a:rPr lang="sv-SE" sz="2400" dirty="0"/>
              <a:t>En koordinator</a:t>
            </a:r>
          </a:p>
          <a:p>
            <a:pPr>
              <a:buFontTx/>
              <a:buChar char="-"/>
            </a:pPr>
            <a:r>
              <a:rPr lang="sv-SE" sz="2400" dirty="0"/>
              <a:t>Registercentrumtjänster </a:t>
            </a:r>
          </a:p>
          <a:p>
            <a:pPr>
              <a:buFontTx/>
              <a:buChar char="-"/>
            </a:pPr>
            <a:r>
              <a:rPr lang="sv-SE" sz="2400" dirty="0"/>
              <a:t>Årsmöte och Årsrapport</a:t>
            </a:r>
          </a:p>
          <a:p>
            <a:pPr marL="0" indent="0">
              <a:buNone/>
            </a:pPr>
            <a:endParaRPr lang="sv-SE" sz="2400" dirty="0"/>
          </a:p>
          <a:p>
            <a:pPr marL="0" indent="0">
              <a:buNone/>
            </a:pPr>
            <a:r>
              <a:rPr lang="sv-SE" sz="2400" dirty="0">
                <a:solidFill>
                  <a:srgbClr val="FF0000"/>
                </a:solidFill>
              </a:rPr>
              <a:t>2021-08-17: 600 000:e frakturen registrerades</a:t>
            </a:r>
          </a:p>
          <a:p>
            <a:pPr marL="0" indent="0">
              <a:buNone/>
            </a:pPr>
            <a:endParaRPr lang="sv-SE" sz="2400" dirty="0">
              <a:solidFill>
                <a:srgbClr val="FF0000"/>
              </a:solidFill>
            </a:endParaRPr>
          </a:p>
          <a:p>
            <a:pPr marL="0" indent="0">
              <a:buNone/>
            </a:pPr>
            <a:r>
              <a:rPr lang="sv-SE" sz="2400" dirty="0">
                <a:solidFill>
                  <a:srgbClr val="FF0000"/>
                </a:solidFill>
              </a:rPr>
              <a:t>Under 2021 registrerades 112 500 frakturer</a:t>
            </a:r>
          </a:p>
        </p:txBody>
      </p:sp>
      <p:sp>
        <p:nvSpPr>
          <p:cNvPr id="4" name="Rubrik 3">
            <a:extLst>
              <a:ext uri="{FF2B5EF4-FFF2-40B4-BE49-F238E27FC236}">
                <a16:creationId xmlns:a16="http://schemas.microsoft.com/office/drawing/2014/main" id="{0482ABF9-40AD-4CE6-8983-208D93C64893}"/>
              </a:ext>
            </a:extLst>
          </p:cNvPr>
          <p:cNvSpPr>
            <a:spLocks noGrp="1"/>
          </p:cNvSpPr>
          <p:nvPr>
            <p:ph type="title"/>
          </p:nvPr>
        </p:nvSpPr>
        <p:spPr>
          <a:xfrm>
            <a:off x="457200" y="140674"/>
            <a:ext cx="8229600" cy="1143000"/>
          </a:xfrm>
        </p:spPr>
        <p:txBody>
          <a:bodyPr>
            <a:normAutofit/>
          </a:bodyPr>
          <a:lstStyle/>
          <a:p>
            <a:r>
              <a:rPr lang="sv-SE" dirty="0">
                <a:solidFill>
                  <a:srgbClr val="000090"/>
                </a:solidFill>
              </a:rPr>
              <a:t>Frakturregistret 2021</a:t>
            </a:r>
            <a:endParaRPr lang="sv-SE" dirty="0">
              <a:solidFill>
                <a:srgbClr val="002060"/>
              </a:solidFill>
            </a:endParaRPr>
          </a:p>
        </p:txBody>
      </p:sp>
      <p:pic>
        <p:nvPicPr>
          <p:cNvPr id="6" name="Bildobjekt 5">
            <a:extLst>
              <a:ext uri="{FF2B5EF4-FFF2-40B4-BE49-F238E27FC236}">
                <a16:creationId xmlns:a16="http://schemas.microsoft.com/office/drawing/2014/main" id="{42BD08C6-77BA-7A46-92AB-07E9C3950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171774"/>
            <a:ext cx="1541489" cy="419997"/>
          </a:xfrm>
          <a:prstGeom prst="rect">
            <a:avLst/>
          </a:prstGeom>
        </p:spPr>
      </p:pic>
      <p:pic>
        <p:nvPicPr>
          <p:cNvPr id="7" name="Bildobjekt 6" descr="Karta komplett SFR.jpg">
            <a:extLst>
              <a:ext uri="{FF2B5EF4-FFF2-40B4-BE49-F238E27FC236}">
                <a16:creationId xmlns:a16="http://schemas.microsoft.com/office/drawing/2014/main" id="{93ADD222-F1AE-F741-99BA-CB949E12C720}"/>
              </a:ext>
            </a:extLst>
          </p:cNvPr>
          <p:cNvPicPr>
            <a:picLocks noChangeAspect="1"/>
          </p:cNvPicPr>
          <p:nvPr/>
        </p:nvPicPr>
        <p:blipFill>
          <a:blip r:embed="rId3"/>
          <a:stretch>
            <a:fillRect/>
          </a:stretch>
        </p:blipFill>
        <p:spPr>
          <a:xfrm rot="5400000">
            <a:off x="5587075" y="1640994"/>
            <a:ext cx="3648916" cy="2736687"/>
          </a:xfrm>
          <a:prstGeom prst="rect">
            <a:avLst/>
          </a:prstGeom>
        </p:spPr>
      </p:pic>
    </p:spTree>
    <p:extLst>
      <p:ext uri="{BB962C8B-B14F-4D97-AF65-F5344CB8AC3E}">
        <p14:creationId xmlns:p14="http://schemas.microsoft.com/office/powerpoint/2010/main" val="2108867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201198"/>
            <a:ext cx="8229600" cy="1143000"/>
          </a:xfrm>
        </p:spPr>
        <p:txBody>
          <a:bodyPr>
            <a:normAutofit/>
          </a:bodyPr>
          <a:lstStyle/>
          <a:p>
            <a:r>
              <a:rPr lang="sv-SE" dirty="0">
                <a:solidFill>
                  <a:srgbClr val="000090"/>
                </a:solidFill>
              </a:rPr>
              <a:t>PROM och 1177</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03D68657-437C-C750-1B6A-95CAA4561059}"/>
              </a:ext>
            </a:extLst>
          </p:cNvPr>
          <p:cNvSpPr txBox="1"/>
          <p:nvPr/>
        </p:nvSpPr>
        <p:spPr>
          <a:xfrm>
            <a:off x="307239" y="1628800"/>
            <a:ext cx="8816131" cy="6247864"/>
          </a:xfrm>
          <a:prstGeom prst="rect">
            <a:avLst/>
          </a:prstGeom>
          <a:noFill/>
        </p:spPr>
        <p:txBody>
          <a:bodyPr wrap="none" rtlCol="0">
            <a:spAutoFit/>
          </a:bodyPr>
          <a:lstStyle/>
          <a:p>
            <a:r>
              <a:rPr lang="sv-SE" sz="2800" dirty="0"/>
              <a:t>Av juridiska skäl kommer erbjudandet att besvara PROM </a:t>
            </a:r>
          </a:p>
          <a:p>
            <a:r>
              <a:rPr lang="sv-SE" sz="2800" dirty="0"/>
              <a:t>att komma till patienterna via 1177 och inte via brev för </a:t>
            </a:r>
          </a:p>
          <a:p>
            <a:r>
              <a:rPr lang="sv-SE" sz="2800" dirty="0"/>
              <a:t>dag 0 eller mail efter 1 år</a:t>
            </a:r>
          </a:p>
          <a:p>
            <a:endParaRPr lang="sv-SE" sz="2800" dirty="0"/>
          </a:p>
          <a:p>
            <a:r>
              <a:rPr lang="sv-SE" sz="2800" dirty="0"/>
              <a:t>De som visar sig inte ha ett 1177-konto får SFR/sekreterare </a:t>
            </a:r>
          </a:p>
          <a:p>
            <a:r>
              <a:rPr lang="sv-SE" sz="2800" dirty="0"/>
              <a:t>info om via PROM-hanteraren och de får hanteras </a:t>
            </a:r>
          </a:p>
          <a:p>
            <a:r>
              <a:rPr lang="sv-SE" sz="2800" dirty="0"/>
              <a:t>manuellt/brev som tidigare</a:t>
            </a:r>
          </a:p>
          <a:p>
            <a:endParaRPr lang="sv-SE" sz="2800" dirty="0"/>
          </a:p>
          <a:p>
            <a:r>
              <a:rPr lang="sv-SE" sz="2800" dirty="0"/>
              <a:t>Själva enkätbesvarandet sker på samma sätt som nu och </a:t>
            </a:r>
          </a:p>
          <a:p>
            <a:r>
              <a:rPr lang="sv-SE" sz="2800" dirty="0"/>
              <a:t>inte via 1177</a:t>
            </a:r>
          </a:p>
          <a:p>
            <a:endParaRPr lang="sv-SE" sz="2800" dirty="0"/>
          </a:p>
          <a:p>
            <a:endParaRPr lang="sv-SE" sz="2800" dirty="0"/>
          </a:p>
          <a:p>
            <a:endParaRPr lang="sv-SE" sz="2800" dirty="0"/>
          </a:p>
          <a:p>
            <a:endParaRPr lang="sv-SE" dirty="0"/>
          </a:p>
          <a:p>
            <a:endParaRPr lang="sv-SE" dirty="0"/>
          </a:p>
        </p:txBody>
      </p:sp>
    </p:spTree>
    <p:extLst>
      <p:ext uri="{BB962C8B-B14F-4D97-AF65-F5344CB8AC3E}">
        <p14:creationId xmlns:p14="http://schemas.microsoft.com/office/powerpoint/2010/main" val="329691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116632"/>
            <a:ext cx="8229600" cy="1143000"/>
          </a:xfrm>
        </p:spPr>
        <p:txBody>
          <a:bodyPr>
            <a:normAutofit/>
          </a:bodyPr>
          <a:lstStyle/>
          <a:p>
            <a:r>
              <a:rPr lang="sv-SE" dirty="0">
                <a:solidFill>
                  <a:srgbClr val="000090"/>
                </a:solidFill>
              </a:rPr>
              <a:t>PROM och 1177</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03D68657-437C-C750-1B6A-95CAA4561059}"/>
              </a:ext>
            </a:extLst>
          </p:cNvPr>
          <p:cNvSpPr txBox="1"/>
          <p:nvPr/>
        </p:nvSpPr>
        <p:spPr>
          <a:xfrm>
            <a:off x="129720" y="980728"/>
            <a:ext cx="8984896" cy="7540526"/>
          </a:xfrm>
          <a:prstGeom prst="rect">
            <a:avLst/>
          </a:prstGeom>
          <a:noFill/>
        </p:spPr>
        <p:txBody>
          <a:bodyPr wrap="none" rtlCol="0">
            <a:spAutoFit/>
          </a:bodyPr>
          <a:lstStyle/>
          <a:p>
            <a:r>
              <a:rPr lang="sv-SE" sz="2800" dirty="0"/>
              <a:t>Vinster: </a:t>
            </a:r>
          </a:p>
          <a:p>
            <a:pPr marL="457200" indent="-457200">
              <a:buFontTx/>
              <a:buChar char="-"/>
            </a:pPr>
            <a:r>
              <a:rPr lang="sv-SE" sz="2800" dirty="0"/>
              <a:t>Enligt lag och regelverk (mail ska inte användas)</a:t>
            </a:r>
          </a:p>
          <a:p>
            <a:endParaRPr lang="sv-SE" sz="2800" dirty="0"/>
          </a:p>
          <a:p>
            <a:pPr marL="457200" indent="-457200">
              <a:buFontTx/>
              <a:buChar char="-"/>
            </a:pPr>
            <a:r>
              <a:rPr lang="sv-SE" sz="2800" dirty="0"/>
              <a:t>1177 anses vara en avsändare med hög trovärdighet</a:t>
            </a:r>
          </a:p>
          <a:p>
            <a:r>
              <a:rPr lang="sv-SE" sz="2800" dirty="0"/>
              <a:t>      vilket kanske gör att fler läser och svarar</a:t>
            </a:r>
          </a:p>
          <a:p>
            <a:endParaRPr lang="sv-SE" sz="2800" dirty="0"/>
          </a:p>
          <a:p>
            <a:pPr marL="457200" indent="-457200">
              <a:buFontTx/>
              <a:buChar char="-"/>
            </a:pPr>
            <a:r>
              <a:rPr lang="sv-SE" sz="2800" dirty="0"/>
              <a:t>Bara skadetillfället registrerats så kan man sedan bjuda in</a:t>
            </a:r>
          </a:p>
          <a:p>
            <a:r>
              <a:rPr lang="sv-SE" sz="2800" dirty="0"/>
              <a:t>      patienten att svara och då sker det via 1177 så det spar </a:t>
            </a:r>
          </a:p>
          <a:p>
            <a:r>
              <a:rPr lang="sv-SE" sz="2800" dirty="0"/>
              <a:t>      arbetstid, porto och papper</a:t>
            </a:r>
          </a:p>
          <a:p>
            <a:endParaRPr lang="sv-SE" sz="2800" dirty="0"/>
          </a:p>
          <a:p>
            <a:pPr marL="457200" indent="-457200">
              <a:buFontTx/>
              <a:buChar char="-"/>
            </a:pPr>
            <a:r>
              <a:rPr lang="sv-SE" sz="2800" dirty="0"/>
              <a:t>Fortsatt en spärr vid 30 dagar från skadedatum när </a:t>
            </a:r>
          </a:p>
          <a:p>
            <a:r>
              <a:rPr lang="sv-SE" sz="2800" dirty="0"/>
              <a:t>     PROM-enkäter inte kan erbjudas</a:t>
            </a:r>
          </a:p>
          <a:p>
            <a:endParaRPr lang="sv-SE" sz="2800" dirty="0"/>
          </a:p>
          <a:p>
            <a:endParaRPr lang="sv-SE" sz="2800" dirty="0"/>
          </a:p>
          <a:p>
            <a:endParaRPr lang="sv-SE" sz="2800" dirty="0"/>
          </a:p>
          <a:p>
            <a:endParaRPr lang="sv-SE" sz="2800" dirty="0"/>
          </a:p>
          <a:p>
            <a:endParaRPr lang="sv-SE" dirty="0"/>
          </a:p>
          <a:p>
            <a:endParaRPr lang="sv-SE" dirty="0"/>
          </a:p>
        </p:txBody>
      </p:sp>
    </p:spTree>
    <p:extLst>
      <p:ext uri="{BB962C8B-B14F-4D97-AF65-F5344CB8AC3E}">
        <p14:creationId xmlns:p14="http://schemas.microsoft.com/office/powerpoint/2010/main" val="304741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116632"/>
            <a:ext cx="8229600" cy="1143000"/>
          </a:xfrm>
        </p:spPr>
        <p:txBody>
          <a:bodyPr>
            <a:normAutofit/>
          </a:bodyPr>
          <a:lstStyle/>
          <a:p>
            <a:r>
              <a:rPr lang="sv-SE" dirty="0">
                <a:solidFill>
                  <a:srgbClr val="000090"/>
                </a:solidFill>
              </a:rPr>
              <a:t>PROM och 1177</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03D68657-437C-C750-1B6A-95CAA4561059}"/>
              </a:ext>
            </a:extLst>
          </p:cNvPr>
          <p:cNvSpPr txBox="1"/>
          <p:nvPr/>
        </p:nvSpPr>
        <p:spPr>
          <a:xfrm>
            <a:off x="323528" y="980728"/>
            <a:ext cx="6798656" cy="6678751"/>
          </a:xfrm>
          <a:prstGeom prst="rect">
            <a:avLst/>
          </a:prstGeom>
          <a:noFill/>
        </p:spPr>
        <p:txBody>
          <a:bodyPr wrap="none" rtlCol="0">
            <a:spAutoFit/>
          </a:bodyPr>
          <a:lstStyle/>
          <a:p>
            <a:r>
              <a:rPr lang="sv-SE" sz="2800" dirty="0"/>
              <a:t>På minussidan:</a:t>
            </a:r>
          </a:p>
          <a:p>
            <a:endParaRPr lang="sv-SE" sz="2800" dirty="0"/>
          </a:p>
          <a:p>
            <a:pPr marL="457200" indent="-457200">
              <a:buFontTx/>
              <a:buChar char="-"/>
            </a:pPr>
            <a:r>
              <a:rPr lang="sv-SE" sz="2800" dirty="0"/>
              <a:t>Vid alla förändringar kan det bli krångel</a:t>
            </a:r>
          </a:p>
          <a:p>
            <a:pPr marL="457200" indent="-457200">
              <a:buFontTx/>
              <a:buChar char="-"/>
            </a:pPr>
            <a:endParaRPr lang="sv-SE" sz="2800" dirty="0"/>
          </a:p>
          <a:p>
            <a:pPr marL="457200" indent="-457200">
              <a:buFontTx/>
              <a:buChar char="-"/>
            </a:pPr>
            <a:r>
              <a:rPr lang="sv-SE" sz="2800" dirty="0"/>
              <a:t>Möjligen risk för lägre svarsfrekvens</a:t>
            </a:r>
          </a:p>
          <a:p>
            <a:pPr marL="457200" indent="-457200">
              <a:buFontTx/>
              <a:buChar char="-"/>
            </a:pPr>
            <a:endParaRPr lang="sv-SE" sz="2800" dirty="0"/>
          </a:p>
          <a:p>
            <a:pPr marL="457200" indent="-457200">
              <a:buFontTx/>
              <a:buChar char="-"/>
            </a:pPr>
            <a:r>
              <a:rPr lang="sv-SE" sz="2800" dirty="0"/>
              <a:t>Kostnad 1:- per avisering som belastar SFR</a:t>
            </a:r>
          </a:p>
          <a:p>
            <a:pPr marL="457200" indent="-457200">
              <a:buFontTx/>
              <a:buChar char="-"/>
            </a:pPr>
            <a:endParaRPr lang="sv-SE" sz="2800" dirty="0"/>
          </a:p>
          <a:p>
            <a:endParaRPr lang="sv-SE" sz="2800" dirty="0"/>
          </a:p>
          <a:p>
            <a:endParaRPr lang="sv-SE" sz="2800" dirty="0"/>
          </a:p>
          <a:p>
            <a:endParaRPr lang="sv-SE" sz="2800" dirty="0"/>
          </a:p>
          <a:p>
            <a:endParaRPr lang="sv-SE" sz="2800" dirty="0"/>
          </a:p>
          <a:p>
            <a:endParaRPr lang="sv-SE" sz="2800" dirty="0"/>
          </a:p>
          <a:p>
            <a:endParaRPr lang="sv-SE" sz="2800" dirty="0"/>
          </a:p>
          <a:p>
            <a:endParaRPr lang="sv-SE" dirty="0"/>
          </a:p>
          <a:p>
            <a:endParaRPr lang="sv-SE" dirty="0"/>
          </a:p>
        </p:txBody>
      </p:sp>
    </p:spTree>
    <p:extLst>
      <p:ext uri="{BB962C8B-B14F-4D97-AF65-F5344CB8AC3E}">
        <p14:creationId xmlns:p14="http://schemas.microsoft.com/office/powerpoint/2010/main" val="2955555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0" y="5371271"/>
            <a:ext cx="1371600" cy="373709"/>
          </a:xfrm>
          <a:prstGeom prst="rect">
            <a:avLst/>
          </a:prstGeom>
        </p:spPr>
      </p:pic>
      <p:sp>
        <p:nvSpPr>
          <p:cNvPr id="6" name="Rubrik 5"/>
          <p:cNvSpPr>
            <a:spLocks noGrp="1"/>
          </p:cNvSpPr>
          <p:nvPr>
            <p:ph type="title"/>
          </p:nvPr>
        </p:nvSpPr>
        <p:spPr/>
        <p:txBody>
          <a:bodyPr/>
          <a:lstStyle/>
          <a:p>
            <a:r>
              <a:rPr lang="sv-SE" dirty="0">
                <a:solidFill>
                  <a:srgbClr val="000090"/>
                </a:solidFill>
              </a:rPr>
              <a:t>Agenda årsmöte</a:t>
            </a:r>
          </a:p>
        </p:txBody>
      </p:sp>
      <p:sp>
        <p:nvSpPr>
          <p:cNvPr id="7" name="Rektangel 6"/>
          <p:cNvSpPr/>
          <p:nvPr/>
        </p:nvSpPr>
        <p:spPr>
          <a:xfrm>
            <a:off x="1943100" y="2000251"/>
            <a:ext cx="5543550" cy="2677656"/>
          </a:xfrm>
          <a:prstGeom prst="rect">
            <a:avLst/>
          </a:prstGeom>
        </p:spPr>
        <p:txBody>
          <a:bodyPr wrap="square">
            <a:spAutoFit/>
          </a:bodyPr>
          <a:lstStyle/>
          <a:p>
            <a:r>
              <a:rPr lang="sv-SE" sz="2800" dirty="0"/>
              <a:t>Val av mötesordförande</a:t>
            </a:r>
          </a:p>
          <a:p>
            <a:r>
              <a:rPr lang="sv-SE" sz="2800" dirty="0"/>
              <a:t>Val av mötessekreterare</a:t>
            </a:r>
          </a:p>
          <a:p>
            <a:r>
              <a:rPr lang="sv-SE" sz="2800" dirty="0"/>
              <a:t>Val av justerare</a:t>
            </a:r>
          </a:p>
          <a:p>
            <a:r>
              <a:rPr lang="sv-SE" sz="2800" dirty="0"/>
              <a:t>Genomgång av regelverk</a:t>
            </a:r>
          </a:p>
          <a:p>
            <a:r>
              <a:rPr lang="sv-SE" sz="2800" dirty="0"/>
              <a:t>Ändringsförslag regelverk</a:t>
            </a:r>
          </a:p>
          <a:p>
            <a:r>
              <a:rPr lang="sv-SE" sz="2800" dirty="0"/>
              <a:t>Mötets avslutande</a:t>
            </a:r>
          </a:p>
        </p:txBody>
      </p:sp>
    </p:spTree>
    <p:extLst>
      <p:ext uri="{BB962C8B-B14F-4D97-AF65-F5344CB8AC3E}">
        <p14:creationId xmlns:p14="http://schemas.microsoft.com/office/powerpoint/2010/main" val="1879606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6021389"/>
            <a:ext cx="1959102" cy="533781"/>
          </a:xfrm>
          <a:prstGeom prst="rect">
            <a:avLst/>
          </a:prstGeom>
        </p:spPr>
      </p:pic>
      <p:pic>
        <p:nvPicPr>
          <p:cNvPr id="5" name="Bildobjekt 4" descr="Skärmavbild 2019-01-05 kl. 13.07.58.png"/>
          <p:cNvPicPr>
            <a:picLocks noChangeAspect="1"/>
          </p:cNvPicPr>
          <p:nvPr/>
        </p:nvPicPr>
        <p:blipFill>
          <a:blip r:embed="rId4"/>
          <a:stretch>
            <a:fillRect/>
          </a:stretch>
        </p:blipFill>
        <p:spPr>
          <a:xfrm>
            <a:off x="683568" y="513304"/>
            <a:ext cx="7619764" cy="5075935"/>
          </a:xfrm>
          <a:prstGeom prst="rect">
            <a:avLst/>
          </a:prstGeom>
        </p:spPr>
      </p:pic>
    </p:spTree>
    <p:extLst>
      <p:ext uri="{BB962C8B-B14F-4D97-AF65-F5344CB8AC3E}">
        <p14:creationId xmlns:p14="http://schemas.microsoft.com/office/powerpoint/2010/main" val="1401597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6025173"/>
            <a:ext cx="1959102" cy="533781"/>
          </a:xfrm>
          <a:prstGeom prst="rect">
            <a:avLst/>
          </a:prstGeom>
        </p:spPr>
      </p:pic>
      <p:pic>
        <p:nvPicPr>
          <p:cNvPr id="5" name="Bildobjekt 4" descr="Skärmavbild 2019-01-05 kl. 13.08.47.png"/>
          <p:cNvPicPr>
            <a:picLocks noChangeAspect="1"/>
          </p:cNvPicPr>
          <p:nvPr/>
        </p:nvPicPr>
        <p:blipFill>
          <a:blip r:embed="rId4"/>
          <a:stretch>
            <a:fillRect/>
          </a:stretch>
        </p:blipFill>
        <p:spPr>
          <a:xfrm>
            <a:off x="719572" y="548680"/>
            <a:ext cx="7704856" cy="4827300"/>
          </a:xfrm>
          <a:prstGeom prst="rect">
            <a:avLst/>
          </a:prstGeom>
        </p:spPr>
      </p:pic>
    </p:spTree>
    <p:extLst>
      <p:ext uri="{BB962C8B-B14F-4D97-AF65-F5344CB8AC3E}">
        <p14:creationId xmlns:p14="http://schemas.microsoft.com/office/powerpoint/2010/main" val="1134465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998" y="5211199"/>
            <a:ext cx="1959102" cy="533781"/>
          </a:xfrm>
          <a:prstGeom prst="rect">
            <a:avLst/>
          </a:prstGeom>
        </p:spPr>
      </p:pic>
      <p:pic>
        <p:nvPicPr>
          <p:cNvPr id="5" name="Bildobjekt 4" descr="Skärmavbild 2019-01-05 kl. 13.09.03.png"/>
          <p:cNvPicPr>
            <a:picLocks noChangeAspect="1"/>
          </p:cNvPicPr>
          <p:nvPr/>
        </p:nvPicPr>
        <p:blipFill>
          <a:blip r:embed="rId4"/>
          <a:stretch>
            <a:fillRect/>
          </a:stretch>
        </p:blipFill>
        <p:spPr>
          <a:xfrm>
            <a:off x="179512" y="692696"/>
            <a:ext cx="8229600" cy="2227667"/>
          </a:xfrm>
          <a:prstGeom prst="rect">
            <a:avLst/>
          </a:prstGeom>
        </p:spPr>
      </p:pic>
    </p:spTree>
    <p:extLst>
      <p:ext uri="{BB962C8B-B14F-4D97-AF65-F5344CB8AC3E}">
        <p14:creationId xmlns:p14="http://schemas.microsoft.com/office/powerpoint/2010/main" val="1599060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5877272"/>
            <a:ext cx="1959102" cy="533781"/>
          </a:xfrm>
          <a:prstGeom prst="rect">
            <a:avLst/>
          </a:prstGeom>
        </p:spPr>
      </p:pic>
      <p:sp>
        <p:nvSpPr>
          <p:cNvPr id="2" name="textruta 1">
            <a:extLst>
              <a:ext uri="{FF2B5EF4-FFF2-40B4-BE49-F238E27FC236}">
                <a16:creationId xmlns:a16="http://schemas.microsoft.com/office/drawing/2014/main" id="{3F93CD7D-B309-5D3C-FBBD-EDFF69BBAAA7}"/>
              </a:ext>
            </a:extLst>
          </p:cNvPr>
          <p:cNvSpPr txBox="1"/>
          <p:nvPr/>
        </p:nvSpPr>
        <p:spPr>
          <a:xfrm>
            <a:off x="150982" y="836712"/>
            <a:ext cx="9188669" cy="3139321"/>
          </a:xfrm>
          <a:prstGeom prst="rect">
            <a:avLst/>
          </a:prstGeom>
          <a:noFill/>
        </p:spPr>
        <p:txBody>
          <a:bodyPr wrap="none" rtlCol="0">
            <a:spAutoFit/>
          </a:bodyPr>
          <a:lstStyle/>
          <a:p>
            <a:pPr marL="285750" indent="-285750">
              <a:buFontTx/>
              <a:buChar char="-"/>
            </a:pPr>
            <a:r>
              <a:rPr lang="sv-SE" dirty="0"/>
              <a:t>Verkställande utskott (VU) består av 5-10 personer inklusive registerhållare och utses på </a:t>
            </a:r>
          </a:p>
          <a:p>
            <a:r>
              <a:rPr lang="sv-SE" dirty="0"/>
              <a:t>      årliga mötet. Medlemmar i VU ska ingå i styrgruppen. Registerhållaren leder tillsammans </a:t>
            </a:r>
          </a:p>
          <a:p>
            <a:r>
              <a:rPr lang="sv-SE" dirty="0"/>
              <a:t>      med VU det löpande arbetet i SFR.</a:t>
            </a:r>
          </a:p>
          <a:p>
            <a:endParaRPr lang="sv-SE" dirty="0"/>
          </a:p>
          <a:p>
            <a:pPr marL="285750" indent="-285750">
              <a:buFontTx/>
              <a:buChar char="-"/>
            </a:pPr>
            <a:r>
              <a:rPr lang="sv-SE" dirty="0"/>
              <a:t>Styrgruppen sammankallas till möte minst två gånger årligen och därutöver vid behov </a:t>
            </a:r>
          </a:p>
          <a:p>
            <a:r>
              <a:rPr lang="sv-SE" dirty="0"/>
              <a:t>     med fysiska möten eller via digitala hjälpmedel. Registerhållaren ansvarar för att </a:t>
            </a:r>
          </a:p>
          <a:p>
            <a:r>
              <a:rPr lang="sv-SE" dirty="0"/>
              <a:t>     styrgruppsmöten hålles.</a:t>
            </a:r>
          </a:p>
          <a:p>
            <a:endParaRPr lang="sv-SE" dirty="0"/>
          </a:p>
          <a:p>
            <a:pPr marL="285750" indent="-285750">
              <a:buFontTx/>
              <a:buChar char="-"/>
            </a:pPr>
            <a:r>
              <a:rPr lang="sv-SE" dirty="0"/>
              <a:t>Det vetenskapliga rådet består av 4-6 personer inklusive registerhållare och utses på </a:t>
            </a:r>
          </a:p>
          <a:p>
            <a:r>
              <a:rPr lang="sv-SE" dirty="0"/>
              <a:t>      årliga mötet. Medlemmar utses för en period av 3 år. Det vetenskapliga rådet beslutar </a:t>
            </a:r>
          </a:p>
          <a:p>
            <a:r>
              <a:rPr lang="sv-SE" dirty="0"/>
              <a:t>     om utlämning av data till forskningsprojekt och andra forskningsrelaterade frågor.</a:t>
            </a:r>
          </a:p>
        </p:txBody>
      </p:sp>
    </p:spTree>
    <p:extLst>
      <p:ext uri="{BB962C8B-B14F-4D97-AF65-F5344CB8AC3E}">
        <p14:creationId xmlns:p14="http://schemas.microsoft.com/office/powerpoint/2010/main" val="1737597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998" y="5211199"/>
            <a:ext cx="1959102" cy="533781"/>
          </a:xfrm>
          <a:prstGeom prst="rect">
            <a:avLst/>
          </a:prstGeom>
        </p:spPr>
      </p:pic>
      <p:sp>
        <p:nvSpPr>
          <p:cNvPr id="6" name="Rubrik 5"/>
          <p:cNvSpPr>
            <a:spLocks noGrp="1"/>
          </p:cNvSpPr>
          <p:nvPr>
            <p:ph type="title"/>
          </p:nvPr>
        </p:nvSpPr>
        <p:spPr/>
        <p:txBody>
          <a:bodyPr/>
          <a:lstStyle/>
          <a:p>
            <a:r>
              <a:rPr lang="sv-SE" dirty="0"/>
              <a:t>Förändringsförslag</a:t>
            </a:r>
          </a:p>
        </p:txBody>
      </p:sp>
      <p:sp>
        <p:nvSpPr>
          <p:cNvPr id="2" name="textruta 1">
            <a:extLst>
              <a:ext uri="{FF2B5EF4-FFF2-40B4-BE49-F238E27FC236}">
                <a16:creationId xmlns:a16="http://schemas.microsoft.com/office/drawing/2014/main" id="{C8C5D90C-A82D-1B9C-204B-9D826EFC5AC5}"/>
              </a:ext>
            </a:extLst>
          </p:cNvPr>
          <p:cNvSpPr txBox="1"/>
          <p:nvPr/>
        </p:nvSpPr>
        <p:spPr>
          <a:xfrm>
            <a:off x="462492" y="1556792"/>
            <a:ext cx="8392041" cy="2492990"/>
          </a:xfrm>
          <a:prstGeom prst="rect">
            <a:avLst/>
          </a:prstGeom>
          <a:noFill/>
        </p:spPr>
        <p:txBody>
          <a:bodyPr wrap="none" rtlCol="0">
            <a:spAutoFit/>
          </a:bodyPr>
          <a:lstStyle/>
          <a:p>
            <a:endParaRPr lang="sv-SE" dirty="0"/>
          </a:p>
          <a:p>
            <a:pPr marL="285750" indent="-285750">
              <a:buFontTx/>
              <a:buChar char="-"/>
            </a:pPr>
            <a:r>
              <a:rPr lang="sv-SE" sz="2400" dirty="0"/>
              <a:t>Det vetenskapliga rådet består av 4-6 personer inklusive </a:t>
            </a:r>
          </a:p>
          <a:p>
            <a:r>
              <a:rPr lang="sv-SE" sz="2400" dirty="0"/>
              <a:t>    registerhållare och utses på årliga mötet. Medlemmar utses för </a:t>
            </a:r>
          </a:p>
          <a:p>
            <a:r>
              <a:rPr lang="sv-SE" sz="2400" dirty="0"/>
              <a:t>    en period av 3 år. </a:t>
            </a:r>
            <a:r>
              <a:rPr lang="sv-SE" sz="2400" strike="sngStrike" dirty="0">
                <a:solidFill>
                  <a:srgbClr val="FF0000"/>
                </a:solidFill>
              </a:rPr>
              <a:t>Det vetenskapliga rådet beslutar </a:t>
            </a:r>
          </a:p>
          <a:p>
            <a:r>
              <a:rPr lang="sv-SE" sz="2400" strike="sngStrike" dirty="0">
                <a:solidFill>
                  <a:srgbClr val="FF0000"/>
                </a:solidFill>
              </a:rPr>
              <a:t>    om utlämning av data till forskningsprojekt och andra </a:t>
            </a:r>
          </a:p>
          <a:p>
            <a:r>
              <a:rPr lang="sv-SE" sz="2400" strike="sngStrike" dirty="0">
                <a:solidFill>
                  <a:srgbClr val="FF0000"/>
                </a:solidFill>
              </a:rPr>
              <a:t>    forskningsrelaterade frågor.</a:t>
            </a:r>
          </a:p>
          <a:p>
            <a:endParaRPr lang="sv-SE" dirty="0"/>
          </a:p>
        </p:txBody>
      </p:sp>
    </p:spTree>
    <p:extLst>
      <p:ext uri="{BB962C8B-B14F-4D97-AF65-F5344CB8AC3E}">
        <p14:creationId xmlns:p14="http://schemas.microsoft.com/office/powerpoint/2010/main" val="2834792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5949280"/>
            <a:ext cx="1959102" cy="533781"/>
          </a:xfrm>
          <a:prstGeom prst="rect">
            <a:avLst/>
          </a:prstGeom>
        </p:spPr>
      </p:pic>
      <p:sp>
        <p:nvSpPr>
          <p:cNvPr id="6" name="Rubrik 5"/>
          <p:cNvSpPr>
            <a:spLocks noGrp="1"/>
          </p:cNvSpPr>
          <p:nvPr>
            <p:ph type="title"/>
          </p:nvPr>
        </p:nvSpPr>
        <p:spPr/>
        <p:txBody>
          <a:bodyPr/>
          <a:lstStyle/>
          <a:p>
            <a:r>
              <a:rPr lang="sv-SE" dirty="0">
                <a:solidFill>
                  <a:srgbClr val="000090"/>
                </a:solidFill>
              </a:rPr>
              <a:t>Nästa ordinarie val sker 2025 av:</a:t>
            </a:r>
          </a:p>
        </p:txBody>
      </p:sp>
      <p:sp>
        <p:nvSpPr>
          <p:cNvPr id="5" name="textruta 4">
            <a:extLst>
              <a:ext uri="{FF2B5EF4-FFF2-40B4-BE49-F238E27FC236}">
                <a16:creationId xmlns:a16="http://schemas.microsoft.com/office/drawing/2014/main" id="{E9759CBE-131F-F0E4-70EF-671F187D5128}"/>
              </a:ext>
            </a:extLst>
          </p:cNvPr>
          <p:cNvSpPr txBox="1"/>
          <p:nvPr/>
        </p:nvSpPr>
        <p:spPr>
          <a:xfrm>
            <a:off x="1043608" y="1988840"/>
            <a:ext cx="5184576" cy="1815882"/>
          </a:xfrm>
          <a:prstGeom prst="rect">
            <a:avLst/>
          </a:prstGeom>
          <a:noFill/>
        </p:spPr>
        <p:txBody>
          <a:bodyPr wrap="square" rtlCol="0">
            <a:spAutoFit/>
          </a:bodyPr>
          <a:lstStyle/>
          <a:p>
            <a:r>
              <a:rPr lang="sv-SE" sz="2800" dirty="0"/>
              <a:t>Registerhållare</a:t>
            </a:r>
          </a:p>
          <a:p>
            <a:r>
              <a:rPr lang="sv-SE" sz="2800" dirty="0"/>
              <a:t>Styrgrupp</a:t>
            </a:r>
          </a:p>
          <a:p>
            <a:r>
              <a:rPr lang="sv-SE" sz="2800" dirty="0"/>
              <a:t>Verkställande utskott</a:t>
            </a:r>
          </a:p>
          <a:p>
            <a:r>
              <a:rPr lang="sv-SE" sz="2800" dirty="0"/>
              <a:t>Vetenskapligt råd</a:t>
            </a:r>
          </a:p>
        </p:txBody>
      </p:sp>
    </p:spTree>
    <p:extLst>
      <p:ext uri="{BB962C8B-B14F-4D97-AF65-F5344CB8AC3E}">
        <p14:creationId xmlns:p14="http://schemas.microsoft.com/office/powerpoint/2010/main" val="344760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9CC0E5DB-4A80-4580-8183-2030D9AB8C7B}"/>
              </a:ext>
            </a:extLst>
          </p:cNvPr>
          <p:cNvSpPr>
            <a:spLocks noGrp="1"/>
          </p:cNvSpPr>
          <p:nvPr>
            <p:ph idx="1"/>
          </p:nvPr>
        </p:nvSpPr>
        <p:spPr>
          <a:xfrm>
            <a:off x="865310" y="2139311"/>
            <a:ext cx="7132681" cy="2970709"/>
          </a:xfrm>
        </p:spPr>
        <p:txBody>
          <a:bodyPr>
            <a:noAutofit/>
          </a:bodyPr>
          <a:lstStyle/>
          <a:p>
            <a:pPr marL="0" indent="0">
              <a:buNone/>
            </a:pPr>
            <a:r>
              <a:rPr lang="sv-SE" sz="2400" dirty="0"/>
              <a:t>Förbättra täckningsgrad och datakvalitet</a:t>
            </a:r>
          </a:p>
          <a:p>
            <a:pPr marL="0" indent="0">
              <a:buNone/>
            </a:pPr>
            <a:r>
              <a:rPr lang="sv-SE" sz="2400" dirty="0"/>
              <a:t>Fungerande registreringsrutiner, </a:t>
            </a:r>
            <a:r>
              <a:rPr lang="sv-SE" sz="2400" dirty="0" err="1"/>
              <a:t>inkl</a:t>
            </a:r>
            <a:r>
              <a:rPr lang="sv-SE" sz="2400" dirty="0"/>
              <a:t> av reoperationer</a:t>
            </a:r>
          </a:p>
          <a:p>
            <a:pPr marL="0" indent="0">
              <a:buNone/>
            </a:pPr>
            <a:r>
              <a:rPr lang="sv-SE" sz="2400" dirty="0"/>
              <a:t>Fortsatt satsning på </a:t>
            </a:r>
            <a:r>
              <a:rPr lang="sv-SE" sz="2400" dirty="0" err="1"/>
              <a:t>r-rct:er</a:t>
            </a:r>
            <a:r>
              <a:rPr lang="sv-SE" sz="2400" dirty="0"/>
              <a:t> och annan forskning</a:t>
            </a:r>
          </a:p>
          <a:p>
            <a:pPr marL="0" indent="0">
              <a:buNone/>
            </a:pPr>
            <a:r>
              <a:rPr lang="sv-SE" sz="2400" dirty="0"/>
              <a:t>RUT Vetenskapsrådets metadataverktyg</a:t>
            </a:r>
          </a:p>
          <a:p>
            <a:pPr marL="0" indent="0">
              <a:buNone/>
            </a:pPr>
            <a:r>
              <a:rPr lang="sv-SE" sz="2400" dirty="0"/>
              <a:t>Implantatregistrering</a:t>
            </a:r>
          </a:p>
          <a:p>
            <a:pPr marL="0" indent="0">
              <a:buNone/>
            </a:pPr>
            <a:r>
              <a:rPr lang="sv-SE" sz="2400" dirty="0"/>
              <a:t>PROM?</a:t>
            </a:r>
          </a:p>
          <a:p>
            <a:pPr marL="0" indent="0">
              <a:buNone/>
            </a:pPr>
            <a:endParaRPr lang="sv-SE" sz="2400" dirty="0"/>
          </a:p>
        </p:txBody>
      </p:sp>
      <p:sp>
        <p:nvSpPr>
          <p:cNvPr id="4" name="Rubrik 3">
            <a:extLst>
              <a:ext uri="{FF2B5EF4-FFF2-40B4-BE49-F238E27FC236}">
                <a16:creationId xmlns:a16="http://schemas.microsoft.com/office/drawing/2014/main" id="{0482ABF9-40AD-4CE6-8983-208D93C64893}"/>
              </a:ext>
            </a:extLst>
          </p:cNvPr>
          <p:cNvSpPr>
            <a:spLocks noGrp="1"/>
          </p:cNvSpPr>
          <p:nvPr>
            <p:ph type="title"/>
          </p:nvPr>
        </p:nvSpPr>
        <p:spPr>
          <a:xfrm>
            <a:off x="865309" y="1205290"/>
            <a:ext cx="8078400" cy="889805"/>
          </a:xfrm>
        </p:spPr>
        <p:txBody>
          <a:bodyPr>
            <a:normAutofit fontScale="90000"/>
          </a:bodyPr>
          <a:lstStyle/>
          <a:p>
            <a:r>
              <a:rPr lang="sv-SE" dirty="0">
                <a:solidFill>
                  <a:srgbClr val="002060"/>
                </a:solidFill>
              </a:rPr>
              <a:t>Så skrev vi på förra årsmötet: </a:t>
            </a:r>
            <a:br>
              <a:rPr lang="sv-SE" dirty="0">
                <a:solidFill>
                  <a:srgbClr val="002060"/>
                </a:solidFill>
              </a:rPr>
            </a:br>
            <a:r>
              <a:rPr lang="sv-SE" dirty="0">
                <a:solidFill>
                  <a:srgbClr val="002060"/>
                </a:solidFill>
              </a:rPr>
              <a:t>2022 - prioriteringar</a:t>
            </a:r>
            <a:br>
              <a:rPr lang="sv-SE" dirty="0">
                <a:solidFill>
                  <a:srgbClr val="002060"/>
                </a:solidFill>
              </a:rPr>
            </a:br>
            <a:endParaRPr lang="sv-SE" dirty="0">
              <a:solidFill>
                <a:srgbClr val="002060"/>
              </a:solidFill>
            </a:endParaRPr>
          </a:p>
        </p:txBody>
      </p:sp>
      <p:pic>
        <p:nvPicPr>
          <p:cNvPr id="6" name="Bildobjekt 5">
            <a:extLst>
              <a:ext uri="{FF2B5EF4-FFF2-40B4-BE49-F238E27FC236}">
                <a16:creationId xmlns:a16="http://schemas.microsoft.com/office/drawing/2014/main" id="{42BD08C6-77BA-7A46-92AB-07E9C3950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6121851"/>
            <a:ext cx="1460431" cy="397912"/>
          </a:xfrm>
          <a:prstGeom prst="rect">
            <a:avLst/>
          </a:prstGeom>
        </p:spPr>
      </p:pic>
    </p:spTree>
    <p:extLst>
      <p:ext uri="{BB962C8B-B14F-4D97-AF65-F5344CB8AC3E}">
        <p14:creationId xmlns:p14="http://schemas.microsoft.com/office/powerpoint/2010/main" val="1269323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000090"/>
                </a:solidFill>
              </a:rPr>
              <a:t>Styrgruppsmöte</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173DBAE2-5688-F1DF-D53C-4EC2CFE6F871}"/>
              </a:ext>
            </a:extLst>
          </p:cNvPr>
          <p:cNvSpPr txBox="1"/>
          <p:nvPr/>
        </p:nvSpPr>
        <p:spPr>
          <a:xfrm>
            <a:off x="709295" y="1912231"/>
            <a:ext cx="8251618" cy="3970318"/>
          </a:xfrm>
          <a:prstGeom prst="rect">
            <a:avLst/>
          </a:prstGeom>
          <a:noFill/>
        </p:spPr>
        <p:txBody>
          <a:bodyPr wrap="none" rtlCol="0">
            <a:spAutoFit/>
          </a:bodyPr>
          <a:lstStyle/>
          <a:p>
            <a:r>
              <a:rPr lang="sv-SE" sz="2800" dirty="0"/>
              <a:t>1.Eventuella frågor om redogörelserna för arbetet 2022</a:t>
            </a:r>
          </a:p>
          <a:p>
            <a:endParaRPr lang="sv-SE" sz="2800" dirty="0"/>
          </a:p>
          <a:p>
            <a:r>
              <a:rPr lang="sv-SE" sz="2800" dirty="0"/>
              <a:t>2. Plattformsfrågan</a:t>
            </a:r>
          </a:p>
          <a:p>
            <a:endParaRPr lang="sv-SE" sz="2800" dirty="0"/>
          </a:p>
          <a:p>
            <a:r>
              <a:rPr lang="sv-SE" sz="2800" dirty="0"/>
              <a:t>3. PROM-insamling</a:t>
            </a:r>
          </a:p>
          <a:p>
            <a:endParaRPr lang="sv-SE" sz="2800" dirty="0"/>
          </a:p>
          <a:p>
            <a:r>
              <a:rPr lang="sv-SE" sz="2800" dirty="0"/>
              <a:t>4. Strategier </a:t>
            </a:r>
          </a:p>
          <a:p>
            <a:endParaRPr lang="sv-SE" sz="2800" dirty="0"/>
          </a:p>
          <a:p>
            <a:r>
              <a:rPr lang="sv-SE" sz="2800" dirty="0"/>
              <a:t>5. Förbättringsarbete utifrån vetenskapliga resultat</a:t>
            </a:r>
          </a:p>
        </p:txBody>
      </p:sp>
    </p:spTree>
    <p:extLst>
      <p:ext uri="{BB962C8B-B14F-4D97-AF65-F5344CB8AC3E}">
        <p14:creationId xmlns:p14="http://schemas.microsoft.com/office/powerpoint/2010/main" val="725952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CCA7D9C-35CB-A543-8CF0-EA641E945A35}"/>
              </a:ext>
            </a:extLst>
          </p:cNvPr>
          <p:cNvPicPr>
            <a:picLocks noChangeAspect="1"/>
          </p:cNvPicPr>
          <p:nvPr/>
        </p:nvPicPr>
        <p:blipFill>
          <a:blip r:embed="rId2"/>
          <a:stretch>
            <a:fillRect/>
          </a:stretch>
        </p:blipFill>
        <p:spPr>
          <a:xfrm>
            <a:off x="5518908" y="1371599"/>
            <a:ext cx="3122519" cy="1121945"/>
          </a:xfrm>
          <a:prstGeom prst="rect">
            <a:avLst/>
          </a:prstGeom>
        </p:spPr>
      </p:pic>
      <p:pic>
        <p:nvPicPr>
          <p:cNvPr id="5" name="Bildobjekt 4">
            <a:extLst>
              <a:ext uri="{FF2B5EF4-FFF2-40B4-BE49-F238E27FC236}">
                <a16:creationId xmlns:a16="http://schemas.microsoft.com/office/drawing/2014/main" id="{0A86AD4B-CBDE-5E49-8CB0-DD9C0046D368}"/>
              </a:ext>
            </a:extLst>
          </p:cNvPr>
          <p:cNvPicPr>
            <a:picLocks noChangeAspect="1"/>
          </p:cNvPicPr>
          <p:nvPr/>
        </p:nvPicPr>
        <p:blipFill>
          <a:blip r:embed="rId3"/>
          <a:stretch>
            <a:fillRect/>
          </a:stretch>
        </p:blipFill>
        <p:spPr>
          <a:xfrm>
            <a:off x="4219999" y="2838459"/>
            <a:ext cx="3571751" cy="1260317"/>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160" y="1371599"/>
            <a:ext cx="2519747" cy="2616869"/>
          </a:xfrm>
          <a:prstGeom prst="rect">
            <a:avLst/>
          </a:prstGeom>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893" y="4532888"/>
            <a:ext cx="2952026" cy="1119291"/>
          </a:xfrm>
          <a:prstGeom prst="rect">
            <a:avLst/>
          </a:prstGeom>
        </p:spPr>
      </p:pic>
    </p:spTree>
    <p:extLst>
      <p:ext uri="{BB962C8B-B14F-4D97-AF65-F5344CB8AC3E}">
        <p14:creationId xmlns:p14="http://schemas.microsoft.com/office/powerpoint/2010/main" val="1065629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CCA7D9C-35CB-A543-8CF0-EA641E945A35}"/>
              </a:ext>
            </a:extLst>
          </p:cNvPr>
          <p:cNvPicPr>
            <a:picLocks noChangeAspect="1"/>
          </p:cNvPicPr>
          <p:nvPr/>
        </p:nvPicPr>
        <p:blipFill>
          <a:blip r:embed="rId2"/>
          <a:stretch>
            <a:fillRect/>
          </a:stretch>
        </p:blipFill>
        <p:spPr>
          <a:xfrm>
            <a:off x="2354601" y="2382250"/>
            <a:ext cx="4160572" cy="1494926"/>
          </a:xfrm>
          <a:prstGeom prst="rect">
            <a:avLst/>
          </a:prstGeom>
        </p:spPr>
      </p:pic>
      <p:sp>
        <p:nvSpPr>
          <p:cNvPr id="2" name="Rektangel 1"/>
          <p:cNvSpPr/>
          <p:nvPr/>
        </p:nvSpPr>
        <p:spPr>
          <a:xfrm>
            <a:off x="2354601" y="4369077"/>
            <a:ext cx="4398961" cy="300082"/>
          </a:xfrm>
          <a:prstGeom prst="rect">
            <a:avLst/>
          </a:prstGeom>
        </p:spPr>
        <p:txBody>
          <a:bodyPr wrap="none">
            <a:spAutoFit/>
          </a:bodyPr>
          <a:lstStyle/>
          <a:p>
            <a:r>
              <a:rPr lang="en-US" sz="1350" dirty="0" err="1">
                <a:latin typeface="Roboto Slab"/>
              </a:rPr>
              <a:t>HipSTHeR</a:t>
            </a:r>
            <a:r>
              <a:rPr lang="en-US" sz="1350" dirty="0">
                <a:latin typeface="Roboto Slab"/>
              </a:rPr>
              <a:t> – Hip Screws or (Total) Hip Replacement</a:t>
            </a:r>
          </a:p>
        </p:txBody>
      </p:sp>
    </p:spTree>
    <p:extLst>
      <p:ext uri="{BB962C8B-B14F-4D97-AF65-F5344CB8AC3E}">
        <p14:creationId xmlns:p14="http://schemas.microsoft.com/office/powerpoint/2010/main" val="240468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2743200" y="1256110"/>
            <a:ext cx="3439716" cy="642938"/>
          </a:xfrm>
        </p:spPr>
        <p:txBody>
          <a:bodyPr>
            <a:normAutofit fontScale="90000"/>
          </a:bodyPr>
          <a:lstStyle/>
          <a:p>
            <a:r>
              <a:rPr lang="sv-SE" altLang="x-none" dirty="0">
                <a:solidFill>
                  <a:schemeClr val="bg1"/>
                </a:solidFill>
                <a:latin typeface="Arial" charset="0"/>
                <a:ea typeface="Arial" charset="0"/>
                <a:cs typeface="Arial" charset="0"/>
              </a:rPr>
              <a:t>	</a:t>
            </a:r>
          </a:p>
        </p:txBody>
      </p:sp>
      <p:pic>
        <p:nvPicPr>
          <p:cNvPr id="26628" name="Bildobjekt 7"/>
          <p:cNvPicPr>
            <a:picLocks noChangeAspect="1"/>
          </p:cNvPicPr>
          <p:nvPr/>
        </p:nvPicPr>
        <p:blipFill>
          <a:blip r:embed="rId2">
            <a:extLst>
              <a:ext uri="{28A0092B-C50C-407E-A947-70E740481C1C}">
                <a14:useLocalDpi xmlns:a14="http://schemas.microsoft.com/office/drawing/2010/main" val="0"/>
              </a:ext>
            </a:extLst>
          </a:blip>
          <a:srcRect t="1736"/>
          <a:stretch>
            <a:fillRect/>
          </a:stretch>
        </p:blipFill>
        <p:spPr bwMode="auto">
          <a:xfrm>
            <a:off x="1731914" y="1348666"/>
            <a:ext cx="54622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ruta 2">
            <a:extLst>
              <a:ext uri="{FF2B5EF4-FFF2-40B4-BE49-F238E27FC236}">
                <a16:creationId xmlns:a16="http://schemas.microsoft.com/office/drawing/2014/main" id="{5222ACFC-857D-4397-9B44-B204F844D622}"/>
              </a:ext>
            </a:extLst>
          </p:cNvPr>
          <p:cNvSpPr txBox="1"/>
          <p:nvPr/>
        </p:nvSpPr>
        <p:spPr>
          <a:xfrm>
            <a:off x="7271133" y="3904139"/>
            <a:ext cx="1872867" cy="369332"/>
          </a:xfrm>
          <a:prstGeom prst="rect">
            <a:avLst/>
          </a:prstGeom>
          <a:noFill/>
        </p:spPr>
        <p:txBody>
          <a:bodyPr wrap="square" rtlCol="0">
            <a:spAutoFit/>
          </a:bodyPr>
          <a:lstStyle/>
          <a:p>
            <a:r>
              <a:rPr lang="sv-SE" dirty="0">
                <a:solidFill>
                  <a:schemeClr val="bg1"/>
                </a:solidFill>
              </a:rPr>
              <a:t>Protes</a:t>
            </a:r>
          </a:p>
        </p:txBody>
      </p:sp>
    </p:spTree>
    <p:extLst>
      <p:ext uri="{BB962C8B-B14F-4D97-AF65-F5344CB8AC3E}">
        <p14:creationId xmlns:p14="http://schemas.microsoft.com/office/powerpoint/2010/main" val="3393691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4"/>
          <p:cNvSpPr txBox="1">
            <a:spLocks/>
          </p:cNvSpPr>
          <p:nvPr/>
        </p:nvSpPr>
        <p:spPr>
          <a:xfrm>
            <a:off x="457200" y="1146008"/>
            <a:ext cx="4872790" cy="4451684"/>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1800" b="1" dirty="0" err="1">
                <a:solidFill>
                  <a:schemeClr val="tx1"/>
                </a:solidFill>
                <a:ea typeface="Arial" charset="0"/>
                <a:cs typeface="Arial" charset="0"/>
              </a:rPr>
              <a:t>Inklusionskriterier</a:t>
            </a:r>
            <a:r>
              <a:rPr lang="en-US" sz="1800" dirty="0">
                <a:solidFill>
                  <a:schemeClr val="tx1"/>
                </a:solidFill>
                <a:ea typeface="Arial" charset="0"/>
                <a:cs typeface="Arial" charset="0"/>
              </a:rPr>
              <a:t> </a:t>
            </a:r>
            <a:endParaRPr lang="sv-SE" altLang="x-none" sz="1800" dirty="0">
              <a:solidFill>
                <a:schemeClr val="tx1"/>
              </a:solidFill>
              <a:ea typeface="Arial" charset="0"/>
              <a:cs typeface="Arial" charset="0"/>
            </a:endParaRPr>
          </a:p>
          <a:p>
            <a:r>
              <a:rPr lang="sv-SE" altLang="x-none" sz="1800" dirty="0">
                <a:solidFill>
                  <a:schemeClr val="tx1"/>
                </a:solidFill>
                <a:ea typeface="Arial" charset="0"/>
                <a:cs typeface="Arial" charset="0"/>
              </a:rPr>
              <a:t>Patient ≥75 år</a:t>
            </a:r>
          </a:p>
          <a:p>
            <a:r>
              <a:rPr lang="sv-SE" altLang="x-none" sz="1800" dirty="0">
                <a:solidFill>
                  <a:schemeClr val="tx1"/>
                </a:solidFill>
                <a:ea typeface="Arial" charset="0"/>
                <a:cs typeface="Arial" charset="0"/>
              </a:rPr>
              <a:t>Akut (&lt;72h) Garden I-II</a:t>
            </a:r>
          </a:p>
          <a:p>
            <a:r>
              <a:rPr lang="sv-SE" altLang="x-none" sz="1800" dirty="0">
                <a:solidFill>
                  <a:schemeClr val="tx1"/>
                </a:solidFill>
                <a:ea typeface="Arial" charset="0"/>
                <a:cs typeface="Arial" charset="0"/>
              </a:rPr>
              <a:t>Informerat samtycke</a:t>
            </a:r>
          </a:p>
          <a:p>
            <a:r>
              <a:rPr lang="en-US" sz="1800" dirty="0" err="1">
                <a:solidFill>
                  <a:schemeClr val="tx1"/>
                </a:solidFill>
                <a:ea typeface="Arial" charset="0"/>
                <a:cs typeface="Arial" charset="0"/>
              </a:rPr>
              <a:t>Operabel</a:t>
            </a:r>
            <a:r>
              <a:rPr lang="en-US" sz="1800" dirty="0">
                <a:solidFill>
                  <a:schemeClr val="tx1"/>
                </a:solidFill>
                <a:ea typeface="Arial" charset="0"/>
                <a:cs typeface="Arial" charset="0"/>
              </a:rPr>
              <a:t> med </a:t>
            </a:r>
            <a:r>
              <a:rPr lang="en-US" sz="1800" dirty="0" err="1">
                <a:solidFill>
                  <a:schemeClr val="tx1"/>
                </a:solidFill>
                <a:ea typeface="Arial" charset="0"/>
                <a:cs typeface="Arial" charset="0"/>
              </a:rPr>
              <a:t>både</a:t>
            </a:r>
            <a:r>
              <a:rPr lang="en-US" sz="1800" dirty="0">
                <a:solidFill>
                  <a:schemeClr val="tx1"/>
                </a:solidFill>
                <a:ea typeface="Arial" charset="0"/>
                <a:cs typeface="Arial" charset="0"/>
              </a:rPr>
              <a:t> fixation </a:t>
            </a:r>
            <a:r>
              <a:rPr lang="en-US" sz="1800" dirty="0" err="1">
                <a:solidFill>
                  <a:schemeClr val="tx1"/>
                </a:solidFill>
                <a:ea typeface="Arial" charset="0"/>
                <a:cs typeface="Arial" charset="0"/>
              </a:rPr>
              <a:t>och</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höftprotes</a:t>
            </a:r>
            <a:r>
              <a:rPr lang="sv-SE" sz="1800" dirty="0">
                <a:solidFill>
                  <a:schemeClr val="tx1"/>
                </a:solidFill>
                <a:ea typeface="Arial" charset="0"/>
                <a:cs typeface="Arial" charset="0"/>
              </a:rPr>
              <a:t/>
            </a:r>
            <a:br>
              <a:rPr lang="sv-SE" sz="1800" dirty="0">
                <a:solidFill>
                  <a:schemeClr val="tx1"/>
                </a:solidFill>
                <a:ea typeface="Arial" charset="0"/>
                <a:cs typeface="Arial" charset="0"/>
              </a:rPr>
            </a:br>
            <a:endParaRPr lang="sv-SE" sz="1800" dirty="0">
              <a:solidFill>
                <a:schemeClr val="tx1"/>
              </a:solidFill>
              <a:ea typeface="Arial" charset="0"/>
              <a:cs typeface="Arial" charset="0"/>
            </a:endParaRPr>
          </a:p>
          <a:p>
            <a:pPr marL="0" indent="0">
              <a:buNone/>
            </a:pPr>
            <a:r>
              <a:rPr lang="en-US" sz="1800" b="1" dirty="0" err="1">
                <a:solidFill>
                  <a:schemeClr val="tx1"/>
                </a:solidFill>
                <a:ea typeface="Arial" charset="0"/>
                <a:cs typeface="Arial" charset="0"/>
              </a:rPr>
              <a:t>Exklusionskriterier</a:t>
            </a:r>
            <a:r>
              <a:rPr lang="en-US" sz="1800" dirty="0">
                <a:solidFill>
                  <a:schemeClr val="tx1"/>
                </a:solidFill>
                <a:ea typeface="Arial" charset="0"/>
                <a:cs typeface="Arial" charset="0"/>
              </a:rPr>
              <a:t> </a:t>
            </a:r>
            <a:endParaRPr lang="sv-SE" sz="1800" dirty="0">
              <a:solidFill>
                <a:schemeClr val="tx1"/>
              </a:solidFill>
              <a:ea typeface="Arial" charset="0"/>
              <a:cs typeface="Arial" charset="0"/>
            </a:endParaRPr>
          </a:p>
          <a:p>
            <a:r>
              <a:rPr lang="en-US" sz="1800" dirty="0" err="1">
                <a:solidFill>
                  <a:schemeClr val="tx1"/>
                </a:solidFill>
                <a:ea typeface="Arial" charset="0"/>
                <a:cs typeface="Arial" charset="0"/>
              </a:rPr>
              <a:t>Patologisk</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eller</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stressfraktur</a:t>
            </a:r>
            <a:endParaRPr lang="sv-SE" sz="1800" dirty="0">
              <a:solidFill>
                <a:schemeClr val="tx1"/>
              </a:solidFill>
              <a:ea typeface="Arial" charset="0"/>
              <a:cs typeface="Arial" charset="0"/>
            </a:endParaRPr>
          </a:p>
          <a:p>
            <a:r>
              <a:rPr lang="en-US" sz="1800" dirty="0" err="1">
                <a:solidFill>
                  <a:schemeClr val="tx1"/>
                </a:solidFill>
                <a:ea typeface="Arial" charset="0"/>
                <a:cs typeface="Arial" charset="0"/>
              </a:rPr>
              <a:t>Implantatnära</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collumfraktur</a:t>
            </a:r>
            <a:endParaRPr lang="sv-SE" sz="1800" dirty="0">
              <a:solidFill>
                <a:schemeClr val="tx1"/>
              </a:solidFill>
              <a:ea typeface="Arial" charset="0"/>
              <a:cs typeface="Arial" charset="0"/>
            </a:endParaRPr>
          </a:p>
          <a:p>
            <a:r>
              <a:rPr lang="en-US" sz="1800" dirty="0" err="1">
                <a:solidFill>
                  <a:schemeClr val="tx1"/>
                </a:solidFill>
                <a:ea typeface="Arial" charset="0"/>
                <a:cs typeface="Arial" charset="0"/>
              </a:rPr>
              <a:t>Tidigare</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inklusion</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av</a:t>
            </a:r>
            <a:r>
              <a:rPr lang="en-US" sz="1800" dirty="0">
                <a:solidFill>
                  <a:schemeClr val="tx1"/>
                </a:solidFill>
                <a:ea typeface="Arial" charset="0"/>
                <a:cs typeface="Arial" charset="0"/>
              </a:rPr>
              <a:t> </a:t>
            </a:r>
            <a:r>
              <a:rPr lang="en-US" sz="1800" dirty="0" err="1">
                <a:solidFill>
                  <a:schemeClr val="tx1"/>
                </a:solidFill>
                <a:ea typeface="Arial" charset="0"/>
                <a:cs typeface="Arial" charset="0"/>
              </a:rPr>
              <a:t>kontralateral</a:t>
            </a:r>
            <a:r>
              <a:rPr lang="en-US" sz="1800" dirty="0">
                <a:solidFill>
                  <a:schemeClr val="tx1"/>
                </a:solidFill>
                <a:ea typeface="Arial" charset="0"/>
                <a:cs typeface="Arial" charset="0"/>
              </a:rPr>
              <a:t> Garden I-II </a:t>
            </a:r>
            <a:r>
              <a:rPr lang="en-US" sz="1800" dirty="0" err="1">
                <a:solidFill>
                  <a:schemeClr val="tx1"/>
                </a:solidFill>
                <a:ea typeface="Arial" charset="0"/>
                <a:cs typeface="Arial" charset="0"/>
              </a:rPr>
              <a:t>fraktur</a:t>
            </a:r>
            <a:endParaRPr lang="sv-SE" sz="1800" dirty="0">
              <a:solidFill>
                <a:schemeClr val="tx1"/>
              </a:solidFill>
              <a:ea typeface="Arial" charset="0"/>
              <a:cs typeface="Arial" charset="0"/>
            </a:endParaRPr>
          </a:p>
          <a:p>
            <a:endParaRPr lang="sv-SE" altLang="x-none" sz="1800" dirty="0">
              <a:solidFill>
                <a:schemeClr val="tx1"/>
              </a:solidFill>
              <a:ea typeface="Arial" charset="0"/>
              <a:cs typeface="Arial" charset="0"/>
            </a:endParaRPr>
          </a:p>
        </p:txBody>
      </p:sp>
      <p:sp>
        <p:nvSpPr>
          <p:cNvPr id="3" name="textruta 2">
            <a:extLst>
              <a:ext uri="{FF2B5EF4-FFF2-40B4-BE49-F238E27FC236}">
                <a16:creationId xmlns:a16="http://schemas.microsoft.com/office/drawing/2014/main" id="{AF20CEA1-695B-5F42-8FB3-EB8EE8F59722}"/>
              </a:ext>
            </a:extLst>
          </p:cNvPr>
          <p:cNvSpPr txBox="1"/>
          <p:nvPr/>
        </p:nvSpPr>
        <p:spPr>
          <a:xfrm>
            <a:off x="5576827" y="1295070"/>
            <a:ext cx="2388079" cy="507831"/>
          </a:xfrm>
          <a:prstGeom prst="rect">
            <a:avLst/>
          </a:prstGeom>
          <a:noFill/>
          <a:ln w="25400">
            <a:solidFill>
              <a:srgbClr val="FF0000"/>
            </a:solidFill>
          </a:ln>
        </p:spPr>
        <p:txBody>
          <a:bodyPr wrap="square" rtlCol="0">
            <a:spAutoFit/>
          </a:bodyPr>
          <a:lstStyle/>
          <a:p>
            <a:r>
              <a:rPr lang="sv-SE" sz="1350" dirty="0"/>
              <a:t>Patient med demens eller konfusion kan inkluderas</a:t>
            </a:r>
          </a:p>
        </p:txBody>
      </p:sp>
      <p:sp>
        <p:nvSpPr>
          <p:cNvPr id="4" name="textruta 3">
            <a:extLst>
              <a:ext uri="{FF2B5EF4-FFF2-40B4-BE49-F238E27FC236}">
                <a16:creationId xmlns:a16="http://schemas.microsoft.com/office/drawing/2014/main" id="{8F794CF7-3DFF-A84C-9863-FEFF7114039A}"/>
              </a:ext>
            </a:extLst>
          </p:cNvPr>
          <p:cNvSpPr txBox="1"/>
          <p:nvPr/>
        </p:nvSpPr>
        <p:spPr>
          <a:xfrm>
            <a:off x="4891027" y="3727362"/>
            <a:ext cx="2031358" cy="507831"/>
          </a:xfrm>
          <a:prstGeom prst="rect">
            <a:avLst/>
          </a:prstGeom>
          <a:noFill/>
          <a:ln w="25400">
            <a:solidFill>
              <a:srgbClr val="FF0000"/>
            </a:solidFill>
          </a:ln>
        </p:spPr>
        <p:txBody>
          <a:bodyPr wrap="square" rtlCol="0">
            <a:spAutoFit/>
          </a:bodyPr>
          <a:lstStyle/>
          <a:p>
            <a:r>
              <a:rPr lang="sv-SE" sz="1350" dirty="0"/>
              <a:t>Frakturregistret känner av kriterierna</a:t>
            </a:r>
          </a:p>
        </p:txBody>
      </p:sp>
    </p:spTree>
    <p:extLst>
      <p:ext uri="{BB962C8B-B14F-4D97-AF65-F5344CB8AC3E}">
        <p14:creationId xmlns:p14="http://schemas.microsoft.com/office/powerpoint/2010/main" val="12934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4"/>
          <p:cNvSpPr txBox="1">
            <a:spLocks/>
          </p:cNvSpPr>
          <p:nvPr/>
        </p:nvSpPr>
        <p:spPr>
          <a:xfrm>
            <a:off x="526312" y="1112544"/>
            <a:ext cx="6909204" cy="4412959"/>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Arial" charset="0"/>
              <a:buNone/>
            </a:pPr>
            <a:endParaRPr lang="sv-SE" altLang="x-none" sz="1500" dirty="0">
              <a:solidFill>
                <a:schemeClr val="tx1"/>
              </a:solidFill>
              <a:ea typeface="Arial" charset="0"/>
              <a:cs typeface="Arial" charset="0"/>
            </a:endParaRPr>
          </a:p>
          <a:p>
            <a:pPr>
              <a:buFont typeface="Arial" charset="0"/>
              <a:buNone/>
            </a:pPr>
            <a:r>
              <a:rPr lang="sv-SE" altLang="x-none" sz="1800" b="1" dirty="0">
                <a:solidFill>
                  <a:schemeClr val="tx1"/>
                </a:solidFill>
                <a:ea typeface="Arial" charset="0"/>
                <a:cs typeface="Arial" charset="0"/>
              </a:rPr>
              <a:t>Primärt utfall </a:t>
            </a:r>
            <a:r>
              <a:rPr lang="sv-SE" altLang="x-none" sz="1800" b="1" dirty="0" err="1">
                <a:solidFill>
                  <a:schemeClr val="tx1"/>
                </a:solidFill>
                <a:ea typeface="Arial" charset="0"/>
                <a:cs typeface="Arial" charset="0"/>
              </a:rPr>
              <a:t>Hipsther</a:t>
            </a:r>
            <a:endParaRPr lang="sv-SE" altLang="x-none" sz="1800" b="1" dirty="0">
              <a:solidFill>
                <a:schemeClr val="tx1"/>
              </a:solidFill>
              <a:ea typeface="Arial" charset="0"/>
              <a:cs typeface="Arial" charset="0"/>
            </a:endParaRPr>
          </a:p>
          <a:p>
            <a:pPr>
              <a:buFont typeface="Arial" charset="0"/>
              <a:buNone/>
            </a:pPr>
            <a:endParaRPr lang="sv-SE" altLang="x-none" sz="1800" dirty="0">
              <a:solidFill>
                <a:schemeClr val="tx1"/>
              </a:solidFill>
              <a:ea typeface="Arial" charset="0"/>
              <a:cs typeface="Arial" charset="0"/>
            </a:endParaRPr>
          </a:p>
          <a:p>
            <a:pPr>
              <a:buFont typeface="Arial" charset="0"/>
              <a:buNone/>
            </a:pPr>
            <a:r>
              <a:rPr lang="sv-SE" altLang="x-none" sz="1800" dirty="0">
                <a:solidFill>
                  <a:schemeClr val="tx1"/>
                </a:solidFill>
                <a:ea typeface="Arial" charset="0"/>
                <a:cs typeface="Arial" charset="0"/>
              </a:rPr>
              <a:t>”Kompositvariabel” bestående av</a:t>
            </a:r>
          </a:p>
          <a:p>
            <a:pPr>
              <a:buFont typeface="Arial" charset="0"/>
              <a:buNone/>
            </a:pPr>
            <a:r>
              <a:rPr lang="sv-SE" altLang="x-none" sz="1800" dirty="0">
                <a:solidFill>
                  <a:schemeClr val="tx1"/>
                </a:solidFill>
                <a:ea typeface="Arial" charset="0"/>
                <a:cs typeface="Arial" charset="0"/>
              </a:rPr>
              <a:t>	- reoperationsfrekvens</a:t>
            </a:r>
          </a:p>
          <a:p>
            <a:pPr>
              <a:buFont typeface="Arial" charset="0"/>
              <a:buNone/>
            </a:pPr>
            <a:r>
              <a:rPr lang="sv-SE" altLang="x-none" sz="1800" dirty="0">
                <a:solidFill>
                  <a:schemeClr val="tx1"/>
                </a:solidFill>
                <a:ea typeface="Arial" charset="0"/>
                <a:cs typeface="Arial" charset="0"/>
              </a:rPr>
              <a:t>	- mortalitet</a:t>
            </a:r>
          </a:p>
          <a:p>
            <a:pPr>
              <a:buFont typeface="Arial" charset="0"/>
              <a:buNone/>
            </a:pPr>
            <a:endParaRPr lang="sv-SE" altLang="x-none" sz="1800" dirty="0">
              <a:solidFill>
                <a:schemeClr val="tx1"/>
              </a:solidFill>
              <a:ea typeface="Arial" charset="0"/>
              <a:cs typeface="Arial" charset="0"/>
            </a:endParaRPr>
          </a:p>
          <a:p>
            <a:pPr>
              <a:buFont typeface="Arial" charset="0"/>
              <a:buNone/>
            </a:pPr>
            <a:r>
              <a:rPr lang="sv-SE" altLang="x-none" sz="1800" dirty="0">
                <a:solidFill>
                  <a:schemeClr val="tx1"/>
                </a:solidFill>
                <a:ea typeface="Arial" charset="0"/>
                <a:cs typeface="Arial" charset="0"/>
              </a:rPr>
              <a:t>Reoperationsfrekvens 7,5% (protes) vs 12,5% (ORIF)</a:t>
            </a:r>
          </a:p>
          <a:p>
            <a:pPr>
              <a:buFont typeface="Arial" charset="0"/>
              <a:buNone/>
            </a:pPr>
            <a:endParaRPr lang="sv-SE" altLang="x-none" sz="1800" dirty="0">
              <a:solidFill>
                <a:schemeClr val="tx1"/>
              </a:solidFill>
              <a:ea typeface="Arial" charset="0"/>
              <a:cs typeface="Arial" charset="0"/>
            </a:endParaRPr>
          </a:p>
          <a:p>
            <a:pPr>
              <a:buFont typeface="Arial" charset="0"/>
              <a:buNone/>
            </a:pPr>
            <a:r>
              <a:rPr lang="sv-SE" altLang="x-none" sz="1800" dirty="0">
                <a:solidFill>
                  <a:schemeClr val="tx1"/>
                </a:solidFill>
                <a:ea typeface="Arial" charset="0"/>
                <a:cs typeface="Arial" charset="0"/>
              </a:rPr>
              <a:t>Powerberäkning: 1440 patienter randomiseras</a:t>
            </a:r>
          </a:p>
        </p:txBody>
      </p:sp>
    </p:spTree>
    <p:extLst>
      <p:ext uri="{BB962C8B-B14F-4D97-AF65-F5344CB8AC3E}">
        <p14:creationId xmlns:p14="http://schemas.microsoft.com/office/powerpoint/2010/main" val="3726982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00443" y="1383492"/>
            <a:ext cx="3201536" cy="4394674"/>
          </a:xfrm>
        </p:spPr>
        <p:txBody>
          <a:bodyPr>
            <a:normAutofit fontScale="55000" lnSpcReduction="20000"/>
          </a:bodyPr>
          <a:lstStyle/>
          <a:p>
            <a:r>
              <a:rPr lang="sv-SE" b="1" dirty="0"/>
              <a:t>28 aktiva enheter deltar i studien</a:t>
            </a:r>
          </a:p>
          <a:p>
            <a:pPr marL="257175" indent="-257175">
              <a:buFontTx/>
              <a:buChar char="-"/>
            </a:pPr>
            <a:r>
              <a:rPr lang="sv-SE" dirty="0"/>
              <a:t>Uppsala</a:t>
            </a:r>
          </a:p>
          <a:p>
            <a:pPr marL="257175" indent="-257175">
              <a:buFontTx/>
              <a:buChar char="-"/>
            </a:pPr>
            <a:r>
              <a:rPr lang="sv-SE" dirty="0"/>
              <a:t>Umeå</a:t>
            </a:r>
          </a:p>
          <a:p>
            <a:pPr marL="257175" indent="-257175">
              <a:buFontTx/>
              <a:buChar char="-"/>
            </a:pPr>
            <a:r>
              <a:rPr lang="sv-SE" dirty="0"/>
              <a:t>Mölndal</a:t>
            </a:r>
          </a:p>
          <a:p>
            <a:pPr marL="257175" indent="-257175">
              <a:buFontTx/>
              <a:buChar char="-"/>
            </a:pPr>
            <a:r>
              <a:rPr lang="sv-SE" dirty="0"/>
              <a:t>Mora</a:t>
            </a:r>
          </a:p>
          <a:p>
            <a:pPr marL="257175" indent="-257175">
              <a:buFontTx/>
              <a:buChar char="-"/>
            </a:pPr>
            <a:r>
              <a:rPr lang="sv-SE" dirty="0"/>
              <a:t>Linköping</a:t>
            </a:r>
          </a:p>
          <a:p>
            <a:pPr marL="257175" indent="-257175">
              <a:buFontTx/>
              <a:buChar char="-"/>
            </a:pPr>
            <a:r>
              <a:rPr lang="sv-SE" dirty="0"/>
              <a:t>Kalmar</a:t>
            </a:r>
          </a:p>
          <a:p>
            <a:pPr marL="257175" indent="-257175">
              <a:buFontTx/>
              <a:buChar char="-"/>
            </a:pPr>
            <a:r>
              <a:rPr lang="sv-SE" dirty="0"/>
              <a:t>Visby</a:t>
            </a:r>
          </a:p>
          <a:p>
            <a:pPr marL="257175" indent="-257175">
              <a:buFontTx/>
              <a:buChar char="-"/>
            </a:pPr>
            <a:r>
              <a:rPr lang="sv-SE" dirty="0"/>
              <a:t>Gävle</a:t>
            </a:r>
          </a:p>
          <a:p>
            <a:pPr marL="257175" indent="-257175">
              <a:buFontTx/>
              <a:buChar char="-"/>
            </a:pPr>
            <a:r>
              <a:rPr lang="sv-SE" dirty="0"/>
              <a:t>Jönköping</a:t>
            </a:r>
          </a:p>
          <a:p>
            <a:pPr marL="257175" indent="-257175">
              <a:buFontTx/>
              <a:buChar char="-"/>
            </a:pPr>
            <a:r>
              <a:rPr lang="sv-SE" dirty="0"/>
              <a:t>Alingsås</a:t>
            </a:r>
          </a:p>
          <a:p>
            <a:pPr marL="257175" indent="-257175">
              <a:buFontTx/>
              <a:buChar char="-"/>
            </a:pPr>
            <a:r>
              <a:rPr lang="sv-SE" dirty="0"/>
              <a:t>Sunderbyn</a:t>
            </a:r>
          </a:p>
          <a:p>
            <a:pPr marL="257175" indent="-257175">
              <a:buFontTx/>
              <a:buChar char="-"/>
            </a:pPr>
            <a:r>
              <a:rPr lang="sv-SE" dirty="0"/>
              <a:t>Västerås</a:t>
            </a:r>
          </a:p>
          <a:p>
            <a:pPr marL="257175" indent="-257175">
              <a:buFontTx/>
              <a:buChar char="-"/>
            </a:pPr>
            <a:r>
              <a:rPr lang="sv-SE" dirty="0"/>
              <a:t>Malmö</a:t>
            </a:r>
          </a:p>
          <a:p>
            <a:pPr marL="257175" indent="-257175">
              <a:buFontTx/>
              <a:buChar char="-"/>
            </a:pPr>
            <a:endParaRPr lang="sv-SE" dirty="0"/>
          </a:p>
          <a:p>
            <a:endParaRPr lang="sv-SE" dirty="0"/>
          </a:p>
        </p:txBody>
      </p:sp>
      <p:sp>
        <p:nvSpPr>
          <p:cNvPr id="5" name="Underrubrik 2"/>
          <p:cNvSpPr txBox="1">
            <a:spLocks/>
          </p:cNvSpPr>
          <p:nvPr/>
        </p:nvSpPr>
        <p:spPr>
          <a:xfrm>
            <a:off x="4095617" y="1383492"/>
            <a:ext cx="1895609" cy="4394674"/>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sv-SE" sz="1650" dirty="0">
              <a:solidFill>
                <a:schemeClr val="tx1"/>
              </a:solidFill>
            </a:endParaRPr>
          </a:p>
          <a:p>
            <a:pPr marL="257175" indent="-257175">
              <a:buFontTx/>
              <a:buChar char="-"/>
            </a:pPr>
            <a:r>
              <a:rPr lang="sv-SE" sz="1650" dirty="0">
                <a:solidFill>
                  <a:schemeClr val="tx1"/>
                </a:solidFill>
              </a:rPr>
              <a:t>Falun</a:t>
            </a:r>
          </a:p>
          <a:p>
            <a:pPr marL="257175" indent="-257175">
              <a:buFontTx/>
              <a:buChar char="-"/>
            </a:pPr>
            <a:r>
              <a:rPr lang="sv-SE" sz="1650" dirty="0">
                <a:solidFill>
                  <a:schemeClr val="tx1"/>
                </a:solidFill>
              </a:rPr>
              <a:t>Borås</a:t>
            </a:r>
          </a:p>
          <a:p>
            <a:pPr marL="257175" indent="-257175">
              <a:buFontTx/>
              <a:buChar char="-"/>
            </a:pPr>
            <a:r>
              <a:rPr lang="sv-SE" sz="1650" dirty="0">
                <a:solidFill>
                  <a:schemeClr val="tx1"/>
                </a:solidFill>
              </a:rPr>
              <a:t>Trollhättan</a:t>
            </a:r>
          </a:p>
          <a:p>
            <a:pPr marL="257175" indent="-257175">
              <a:buFontTx/>
              <a:buChar char="-"/>
            </a:pPr>
            <a:r>
              <a:rPr lang="sv-SE" sz="1650" dirty="0">
                <a:solidFill>
                  <a:schemeClr val="tx1"/>
                </a:solidFill>
              </a:rPr>
              <a:t>Skövde</a:t>
            </a:r>
          </a:p>
          <a:p>
            <a:pPr marL="257175" indent="-257175">
              <a:buFontTx/>
              <a:buChar char="-"/>
            </a:pPr>
            <a:r>
              <a:rPr lang="sv-SE" sz="1650" dirty="0">
                <a:solidFill>
                  <a:schemeClr val="tx1"/>
                </a:solidFill>
              </a:rPr>
              <a:t>Kungälv</a:t>
            </a:r>
          </a:p>
          <a:p>
            <a:pPr marL="257175" indent="-257175">
              <a:buFontTx/>
              <a:buChar char="-"/>
            </a:pPr>
            <a:r>
              <a:rPr lang="sv-SE" sz="1650" dirty="0">
                <a:solidFill>
                  <a:schemeClr val="tx1"/>
                </a:solidFill>
              </a:rPr>
              <a:t>Lycksele</a:t>
            </a:r>
          </a:p>
          <a:p>
            <a:pPr marL="257175" indent="-257175">
              <a:buFontTx/>
              <a:buChar char="-"/>
            </a:pPr>
            <a:r>
              <a:rPr lang="sv-SE" sz="1650" dirty="0">
                <a:solidFill>
                  <a:schemeClr val="tx1"/>
                </a:solidFill>
              </a:rPr>
              <a:t>Skellefteå</a:t>
            </a:r>
          </a:p>
          <a:p>
            <a:pPr marL="257175" indent="-257175">
              <a:buFontTx/>
              <a:buChar char="-"/>
            </a:pPr>
            <a:r>
              <a:rPr lang="sv-SE" sz="1650" dirty="0">
                <a:solidFill>
                  <a:schemeClr val="tx1"/>
                </a:solidFill>
              </a:rPr>
              <a:t>Karlskrona</a:t>
            </a:r>
          </a:p>
          <a:p>
            <a:pPr marL="257175" indent="-257175">
              <a:buFontTx/>
              <a:buChar char="-"/>
            </a:pPr>
            <a:r>
              <a:rPr lang="sv-SE" sz="1650" dirty="0">
                <a:solidFill>
                  <a:schemeClr val="tx1"/>
                </a:solidFill>
              </a:rPr>
              <a:t>Nyköping</a:t>
            </a:r>
          </a:p>
          <a:p>
            <a:pPr marL="257175" indent="-257175">
              <a:buFontTx/>
              <a:buChar char="-"/>
            </a:pPr>
            <a:r>
              <a:rPr lang="sv-SE" sz="1650" dirty="0">
                <a:solidFill>
                  <a:schemeClr val="tx1"/>
                </a:solidFill>
              </a:rPr>
              <a:t>SÖS</a:t>
            </a:r>
          </a:p>
          <a:p>
            <a:pPr marL="257175" indent="-257175">
              <a:buFontTx/>
              <a:buChar char="-"/>
            </a:pPr>
            <a:r>
              <a:rPr lang="sv-SE" sz="1650" dirty="0">
                <a:solidFill>
                  <a:schemeClr val="tx1"/>
                </a:solidFill>
              </a:rPr>
              <a:t>Eksjö</a:t>
            </a:r>
          </a:p>
          <a:p>
            <a:pPr marL="257175" indent="-257175">
              <a:buFontTx/>
              <a:buChar char="-"/>
            </a:pPr>
            <a:endParaRPr lang="sv-SE" sz="1650" dirty="0">
              <a:solidFill>
                <a:schemeClr val="tx1"/>
              </a:solidFill>
            </a:endParaRPr>
          </a:p>
          <a:p>
            <a:endParaRPr lang="sv-SE" sz="1650" dirty="0">
              <a:solidFill>
                <a:schemeClr val="tx1"/>
              </a:solidFill>
            </a:endParaRPr>
          </a:p>
        </p:txBody>
      </p:sp>
      <p:sp>
        <p:nvSpPr>
          <p:cNvPr id="2" name="textruta 1">
            <a:extLst>
              <a:ext uri="{FF2B5EF4-FFF2-40B4-BE49-F238E27FC236}">
                <a16:creationId xmlns:a16="http://schemas.microsoft.com/office/drawing/2014/main" id="{EF6EE9D1-E20E-18E4-F49E-DEF8AAC922E7}"/>
              </a:ext>
            </a:extLst>
          </p:cNvPr>
          <p:cNvSpPr txBox="1"/>
          <p:nvPr/>
        </p:nvSpPr>
        <p:spPr>
          <a:xfrm>
            <a:off x="6381750" y="1231091"/>
            <a:ext cx="1524000" cy="2631490"/>
          </a:xfrm>
          <a:prstGeom prst="rect">
            <a:avLst/>
          </a:prstGeom>
          <a:noFill/>
        </p:spPr>
        <p:txBody>
          <a:bodyPr wrap="square" rtlCol="0">
            <a:spAutoFit/>
          </a:bodyPr>
          <a:lstStyle/>
          <a:p>
            <a:endParaRPr lang="sv-SE" sz="1650" dirty="0"/>
          </a:p>
          <a:p>
            <a:endParaRPr lang="sv-SE" sz="1650" dirty="0"/>
          </a:p>
          <a:p>
            <a:pPr marL="257175" indent="-257175">
              <a:buFontTx/>
              <a:buChar char="-"/>
            </a:pPr>
            <a:r>
              <a:rPr lang="sv-SE" sz="1650" dirty="0"/>
              <a:t>Sundsvall</a:t>
            </a:r>
          </a:p>
          <a:p>
            <a:pPr marL="257175" indent="-257175">
              <a:buFontTx/>
              <a:buChar char="-"/>
            </a:pPr>
            <a:endParaRPr lang="sv-SE" sz="1650" dirty="0"/>
          </a:p>
          <a:p>
            <a:pPr marL="257175" indent="-257175">
              <a:buFontTx/>
              <a:buChar char="-"/>
            </a:pPr>
            <a:r>
              <a:rPr lang="sv-SE" sz="1650" dirty="0"/>
              <a:t>Karlstad</a:t>
            </a:r>
          </a:p>
          <a:p>
            <a:pPr marL="257175" indent="-257175">
              <a:buFontTx/>
              <a:buChar char="-"/>
            </a:pPr>
            <a:endParaRPr lang="sv-SE" sz="1650" dirty="0"/>
          </a:p>
          <a:p>
            <a:pPr marL="257175" indent="-257175">
              <a:buFontTx/>
              <a:buChar char="-"/>
            </a:pPr>
            <a:r>
              <a:rPr lang="sv-SE" sz="1650" dirty="0"/>
              <a:t>Norrtälje</a:t>
            </a:r>
          </a:p>
          <a:p>
            <a:pPr marL="257175" indent="-257175">
              <a:buFontTx/>
              <a:buChar char="-"/>
            </a:pPr>
            <a:endParaRPr lang="sv-SE" sz="1650" dirty="0"/>
          </a:p>
          <a:p>
            <a:pPr marL="257175" indent="-257175">
              <a:buFontTx/>
              <a:buChar char="-"/>
            </a:pPr>
            <a:r>
              <a:rPr lang="sv-SE" sz="1650" dirty="0"/>
              <a:t>Helsingborg</a:t>
            </a:r>
          </a:p>
          <a:p>
            <a:endParaRPr lang="sv-SE" sz="1650" dirty="0"/>
          </a:p>
        </p:txBody>
      </p:sp>
    </p:spTree>
    <p:extLst>
      <p:ext uri="{BB962C8B-B14F-4D97-AF65-F5344CB8AC3E}">
        <p14:creationId xmlns:p14="http://schemas.microsoft.com/office/powerpoint/2010/main" val="3979068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a:graphicFrameLocks/>
          </p:cNvGraphicFramePr>
          <p:nvPr/>
        </p:nvGraphicFramePr>
        <p:xfrm>
          <a:off x="205740" y="1081694"/>
          <a:ext cx="7730837" cy="4707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2290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nvGraphicFramePr>
        <p:xfrm>
          <a:off x="517357" y="1362576"/>
          <a:ext cx="7832558" cy="41508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2871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69C75C7-C16F-B6A2-C391-A31B0B1BF8C7}"/>
              </a:ext>
            </a:extLst>
          </p:cNvPr>
          <p:cNvPicPr>
            <a:picLocks noChangeAspect="1"/>
          </p:cNvPicPr>
          <p:nvPr/>
        </p:nvPicPr>
        <p:blipFill>
          <a:blip r:embed="rId2"/>
          <a:stretch>
            <a:fillRect/>
          </a:stretch>
        </p:blipFill>
        <p:spPr>
          <a:xfrm>
            <a:off x="2178214" y="857250"/>
            <a:ext cx="4787573" cy="5143500"/>
          </a:xfrm>
          <a:prstGeom prst="rect">
            <a:avLst/>
          </a:prstGeom>
        </p:spPr>
      </p:pic>
    </p:spTree>
    <p:extLst>
      <p:ext uri="{BB962C8B-B14F-4D97-AF65-F5344CB8AC3E}">
        <p14:creationId xmlns:p14="http://schemas.microsoft.com/office/powerpoint/2010/main" val="1827161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323528" y="201198"/>
            <a:ext cx="8229600" cy="1143000"/>
          </a:xfrm>
        </p:spPr>
        <p:txBody>
          <a:bodyPr/>
          <a:lstStyle/>
          <a:p>
            <a:r>
              <a:rPr lang="sv-SE" dirty="0">
                <a:solidFill>
                  <a:srgbClr val="000090"/>
                </a:solidFill>
              </a:rPr>
              <a:t>Frakturregistret 2022- vad hände?</a:t>
            </a:r>
          </a:p>
        </p:txBody>
      </p:sp>
      <p:pic>
        <p:nvPicPr>
          <p:cNvPr id="2" name="Bildobjekt 1">
            <a:extLst>
              <a:ext uri="{FF2B5EF4-FFF2-40B4-BE49-F238E27FC236}">
                <a16:creationId xmlns:a16="http://schemas.microsoft.com/office/drawing/2014/main" id="{9FD032C0-613F-6704-C9AC-482A6E1BB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05" y="6377142"/>
            <a:ext cx="1026418" cy="279660"/>
          </a:xfrm>
          <a:prstGeom prst="rect">
            <a:avLst/>
          </a:prstGeom>
        </p:spPr>
      </p:pic>
      <p:sp>
        <p:nvSpPr>
          <p:cNvPr id="3" name="textruta 2">
            <a:extLst>
              <a:ext uri="{FF2B5EF4-FFF2-40B4-BE49-F238E27FC236}">
                <a16:creationId xmlns:a16="http://schemas.microsoft.com/office/drawing/2014/main" id="{86E30648-B258-24B5-5DAA-C345DA870615}"/>
              </a:ext>
            </a:extLst>
          </p:cNvPr>
          <p:cNvSpPr txBox="1"/>
          <p:nvPr/>
        </p:nvSpPr>
        <p:spPr>
          <a:xfrm>
            <a:off x="323528" y="1628507"/>
            <a:ext cx="8661345" cy="4985980"/>
          </a:xfrm>
          <a:prstGeom prst="rect">
            <a:avLst/>
          </a:prstGeom>
          <a:noFill/>
        </p:spPr>
        <p:txBody>
          <a:bodyPr wrap="none" rtlCol="0">
            <a:spAutoFit/>
          </a:bodyPr>
          <a:lstStyle/>
          <a:p>
            <a:r>
              <a:rPr lang="sv-SE" sz="2400" dirty="0"/>
              <a:t>Frakturregistret nu en del av Vetenskapsrådets ”RUT</a:t>
            </a:r>
          </a:p>
          <a:p>
            <a:endParaRPr lang="sv-SE" sz="2400" dirty="0"/>
          </a:p>
          <a:p>
            <a:r>
              <a:rPr lang="sv-SE" sz="2400" dirty="0"/>
              <a:t>Arbetet med implantatregister har fortsatt</a:t>
            </a:r>
          </a:p>
          <a:p>
            <a:endParaRPr lang="sv-SE" sz="2400" dirty="0"/>
          </a:p>
          <a:p>
            <a:r>
              <a:rPr lang="sv-SE" sz="2400" dirty="0"/>
              <a:t>Utredningar från staten och SKR om plattform, PROM-insamling mm</a:t>
            </a:r>
          </a:p>
          <a:p>
            <a:endParaRPr lang="sv-SE" sz="2400" dirty="0"/>
          </a:p>
          <a:p>
            <a:r>
              <a:rPr lang="sv-SE" sz="2400" dirty="0"/>
              <a:t>Täckningsgradsförbättring</a:t>
            </a:r>
          </a:p>
          <a:p>
            <a:endParaRPr lang="sv-SE" sz="2400" dirty="0"/>
          </a:p>
          <a:p>
            <a:r>
              <a:rPr lang="sv-SE" sz="2400" dirty="0"/>
              <a:t>Respekt från omgivande vård- och forskarsamhälle</a:t>
            </a:r>
          </a:p>
          <a:p>
            <a:endParaRPr lang="sv-SE" sz="2400" dirty="0"/>
          </a:p>
          <a:p>
            <a:r>
              <a:rPr lang="sv-SE" sz="2400" dirty="0"/>
              <a:t>Vetenskap – 19 nya publikationer</a:t>
            </a:r>
          </a:p>
          <a:p>
            <a:endParaRPr lang="sv-SE" dirty="0"/>
          </a:p>
          <a:p>
            <a:r>
              <a:rPr lang="sv-SE" sz="1800" dirty="0">
                <a:solidFill>
                  <a:srgbClr val="FF0000"/>
                </a:solidFill>
              </a:rPr>
              <a:t>		2023-01-09: 750 000:e frakturen registrerades</a:t>
            </a:r>
          </a:p>
          <a:p>
            <a:endParaRPr lang="sv-SE" dirty="0"/>
          </a:p>
        </p:txBody>
      </p:sp>
    </p:spTree>
    <p:extLst>
      <p:ext uri="{BB962C8B-B14F-4D97-AF65-F5344CB8AC3E}">
        <p14:creationId xmlns:p14="http://schemas.microsoft.com/office/powerpoint/2010/main" val="35383818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A86AD4B-CBDE-5E49-8CB0-DD9C0046D368}"/>
              </a:ext>
            </a:extLst>
          </p:cNvPr>
          <p:cNvPicPr>
            <a:picLocks noChangeAspect="1"/>
          </p:cNvPicPr>
          <p:nvPr/>
        </p:nvPicPr>
        <p:blipFill>
          <a:blip r:embed="rId2"/>
          <a:stretch>
            <a:fillRect/>
          </a:stretch>
        </p:blipFill>
        <p:spPr>
          <a:xfrm>
            <a:off x="2408153" y="2484511"/>
            <a:ext cx="4137026" cy="1459778"/>
          </a:xfrm>
          <a:prstGeom prst="rect">
            <a:avLst/>
          </a:prstGeom>
        </p:spPr>
      </p:pic>
      <p:sp>
        <p:nvSpPr>
          <p:cNvPr id="2" name="Rektangel 1"/>
          <p:cNvSpPr/>
          <p:nvPr/>
        </p:nvSpPr>
        <p:spPr>
          <a:xfrm>
            <a:off x="2317173" y="4323426"/>
            <a:ext cx="4572000" cy="507831"/>
          </a:xfrm>
          <a:prstGeom prst="rect">
            <a:avLst/>
          </a:prstGeom>
        </p:spPr>
        <p:txBody>
          <a:bodyPr>
            <a:spAutoFit/>
          </a:bodyPr>
          <a:lstStyle/>
          <a:p>
            <a:r>
              <a:rPr lang="en-US" sz="1350" dirty="0"/>
              <a:t>DUALITY - a Register-based, </a:t>
            </a:r>
            <a:r>
              <a:rPr lang="en-US" sz="1350" dirty="0" err="1"/>
              <a:t>Randomised</a:t>
            </a:r>
            <a:r>
              <a:rPr lang="en-US" sz="1350" dirty="0"/>
              <a:t> Controlled Trial to Investigate Dual Mobility Cups in Hip Fracture Patients</a:t>
            </a:r>
            <a:endParaRPr lang="sv-SE" sz="1350" dirty="0"/>
          </a:p>
        </p:txBody>
      </p:sp>
    </p:spTree>
    <p:extLst>
      <p:ext uri="{BB962C8B-B14F-4D97-AF65-F5344CB8AC3E}">
        <p14:creationId xmlns:p14="http://schemas.microsoft.com/office/powerpoint/2010/main" val="3688992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2743200" y="1256110"/>
            <a:ext cx="3439716" cy="642938"/>
          </a:xfrm>
        </p:spPr>
        <p:txBody>
          <a:bodyPr>
            <a:normAutofit fontScale="90000"/>
          </a:bodyPr>
          <a:lstStyle/>
          <a:p>
            <a:r>
              <a:rPr lang="sv-SE" altLang="x-none">
                <a:solidFill>
                  <a:schemeClr val="bg1"/>
                </a:solidFill>
                <a:latin typeface="Arial" charset="0"/>
                <a:ea typeface="Arial" charset="0"/>
                <a:cs typeface="Arial" charset="0"/>
              </a:rPr>
              <a:t>		HipSTHeR</a:t>
            </a:r>
          </a:p>
        </p:txBody>
      </p:sp>
      <p:pic>
        <p:nvPicPr>
          <p:cNvPr id="7" name="Bildobjekt 4">
            <a:extLst>
              <a:ext uri="{FF2B5EF4-FFF2-40B4-BE49-F238E27FC236}">
                <a16:creationId xmlns:a16="http://schemas.microsoft.com/office/drawing/2014/main" id="{C2B8F6EA-CF4A-1242-AE78-7614F83DD0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98" y="5394723"/>
            <a:ext cx="134540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13C59EF3-FBB1-AD40-8D7D-35B72BA86D99}"/>
              </a:ext>
            </a:extLst>
          </p:cNvPr>
          <p:cNvSpPr/>
          <p:nvPr/>
        </p:nvSpPr>
        <p:spPr>
          <a:xfrm>
            <a:off x="6522982" y="1051148"/>
            <a:ext cx="3357154" cy="1169551"/>
          </a:xfrm>
          <a:prstGeom prst="rect">
            <a:avLst/>
          </a:prstGeom>
        </p:spPr>
        <p:txBody>
          <a:bodyPr wrap="square">
            <a:spAutoFit/>
          </a:bodyPr>
          <a:lstStyle/>
          <a:p>
            <a:r>
              <a:rPr lang="en-US" sz="1400" b="1" dirty="0" err="1">
                <a:ea typeface="Arial" charset="0"/>
                <a:cs typeface="Arial" charset="0"/>
              </a:rPr>
              <a:t>Inklusionskriterier</a:t>
            </a:r>
            <a:r>
              <a:rPr lang="en-US" sz="1400" dirty="0">
                <a:ea typeface="Arial" charset="0"/>
                <a:cs typeface="Arial" charset="0"/>
              </a:rPr>
              <a:t> </a:t>
            </a:r>
            <a:endParaRPr lang="sv-SE" altLang="x-none" sz="1400" dirty="0">
              <a:ea typeface="Arial" charset="0"/>
              <a:cs typeface="Arial" charset="0"/>
            </a:endParaRPr>
          </a:p>
          <a:p>
            <a:r>
              <a:rPr lang="sv-SE" altLang="x-none" sz="1400" dirty="0">
                <a:ea typeface="Arial" charset="0"/>
                <a:cs typeface="Arial" charset="0"/>
              </a:rPr>
              <a:t>Patient ≥65 år</a:t>
            </a:r>
          </a:p>
          <a:p>
            <a:r>
              <a:rPr lang="sv-SE" altLang="x-none" sz="1400" dirty="0">
                <a:ea typeface="Arial" charset="0"/>
                <a:cs typeface="Arial" charset="0"/>
              </a:rPr>
              <a:t>Akut (&lt;7 dagar) Garden III-IV</a:t>
            </a:r>
          </a:p>
          <a:p>
            <a:r>
              <a:rPr lang="sv-SE" altLang="x-none" sz="1400" dirty="0">
                <a:ea typeface="Arial" charset="0"/>
                <a:cs typeface="Arial" charset="0"/>
              </a:rPr>
              <a:t>Informerat samtycke</a:t>
            </a:r>
          </a:p>
          <a:p>
            <a:r>
              <a:rPr lang="en-US" sz="1400" dirty="0" err="1">
                <a:ea typeface="Arial" charset="0"/>
                <a:cs typeface="Arial" charset="0"/>
              </a:rPr>
              <a:t>Helproteskandidat</a:t>
            </a:r>
            <a:endParaRPr lang="sv-SE" sz="1400" dirty="0"/>
          </a:p>
        </p:txBody>
      </p:sp>
      <p:sp>
        <p:nvSpPr>
          <p:cNvPr id="3" name="textruta 2">
            <a:extLst>
              <a:ext uri="{FF2B5EF4-FFF2-40B4-BE49-F238E27FC236}">
                <a16:creationId xmlns:a16="http://schemas.microsoft.com/office/drawing/2014/main" id="{DA5AB27C-9EFC-784E-AA4D-55F29C56AE1D}"/>
              </a:ext>
            </a:extLst>
          </p:cNvPr>
          <p:cNvSpPr txBox="1"/>
          <p:nvPr/>
        </p:nvSpPr>
        <p:spPr>
          <a:xfrm>
            <a:off x="269967" y="987880"/>
            <a:ext cx="3152503" cy="646331"/>
          </a:xfrm>
          <a:prstGeom prst="rect">
            <a:avLst/>
          </a:prstGeom>
          <a:noFill/>
        </p:spPr>
        <p:txBody>
          <a:bodyPr wrap="square" rtlCol="0">
            <a:spAutoFit/>
          </a:bodyPr>
          <a:lstStyle/>
          <a:p>
            <a:r>
              <a:rPr lang="sv-SE" sz="3600" b="1" dirty="0" err="1"/>
              <a:t>Duality</a:t>
            </a:r>
            <a:r>
              <a:rPr lang="sv-SE" sz="3600" b="1" dirty="0"/>
              <a:t>-studien</a:t>
            </a:r>
          </a:p>
        </p:txBody>
      </p:sp>
      <p:sp>
        <p:nvSpPr>
          <p:cNvPr id="4" name="textruta 3">
            <a:extLst>
              <a:ext uri="{FF2B5EF4-FFF2-40B4-BE49-F238E27FC236}">
                <a16:creationId xmlns:a16="http://schemas.microsoft.com/office/drawing/2014/main" id="{A3C033BF-F497-CB4E-96E1-C5D69BCE0FD1}"/>
              </a:ext>
            </a:extLst>
          </p:cNvPr>
          <p:cNvSpPr txBox="1"/>
          <p:nvPr/>
        </p:nvSpPr>
        <p:spPr>
          <a:xfrm>
            <a:off x="3172165" y="5256174"/>
            <a:ext cx="2799670" cy="323165"/>
          </a:xfrm>
          <a:prstGeom prst="rect">
            <a:avLst/>
          </a:prstGeom>
          <a:noFill/>
        </p:spPr>
        <p:txBody>
          <a:bodyPr wrap="square" rtlCol="0">
            <a:spAutoFit/>
          </a:bodyPr>
          <a:lstStyle/>
          <a:p>
            <a:r>
              <a:rPr lang="sv-SE" sz="1500" dirty="0"/>
              <a:t>Primärt utfall: incidens luxationer</a:t>
            </a:r>
          </a:p>
        </p:txBody>
      </p:sp>
      <p:sp>
        <p:nvSpPr>
          <p:cNvPr id="5" name="Rektangel 4">
            <a:extLst>
              <a:ext uri="{FF2B5EF4-FFF2-40B4-BE49-F238E27FC236}">
                <a16:creationId xmlns:a16="http://schemas.microsoft.com/office/drawing/2014/main" id="{946A1D66-3924-674F-9E6F-5C36AD99952A}"/>
              </a:ext>
            </a:extLst>
          </p:cNvPr>
          <p:cNvSpPr/>
          <p:nvPr/>
        </p:nvSpPr>
        <p:spPr>
          <a:xfrm>
            <a:off x="5851188" y="3148114"/>
            <a:ext cx="1269460" cy="18750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1" name="Platshållare för innehåll 3" descr="Avantage cemented E1_2.psd">
            <a:extLst>
              <a:ext uri="{FF2B5EF4-FFF2-40B4-BE49-F238E27FC236}">
                <a16:creationId xmlns:a16="http://schemas.microsoft.com/office/drawing/2014/main" id="{93CC4518-A82C-104C-981B-DCCAA115745A}"/>
              </a:ext>
            </a:extLst>
          </p:cNvPr>
          <p:cNvPicPr>
            <a:picLocks noChangeAspect="1"/>
          </p:cNvPicPr>
          <p:nvPr/>
        </p:nvPicPr>
        <p:blipFill>
          <a:blip r:embed="rId3" cstate="print">
            <a:extLst>
              <a:ext uri="{28A0092B-C50C-407E-A947-70E740481C1C}">
                <a14:useLocalDpi xmlns:a14="http://schemas.microsoft.com/office/drawing/2010/main" val="0"/>
              </a:ext>
            </a:extLst>
          </a:blip>
          <a:srcRect l="-55904" r="-55904"/>
          <a:stretch>
            <a:fillRect/>
          </a:stretch>
        </p:blipFill>
        <p:spPr bwMode="auto">
          <a:xfrm rot="19389918">
            <a:off x="5045264" y="3135384"/>
            <a:ext cx="2843492" cy="179314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ktangel 11">
            <a:extLst>
              <a:ext uri="{FF2B5EF4-FFF2-40B4-BE49-F238E27FC236}">
                <a16:creationId xmlns:a16="http://schemas.microsoft.com/office/drawing/2014/main" id="{9057DD16-B1A6-7C46-8DED-2A9162A23CF7}"/>
              </a:ext>
            </a:extLst>
          </p:cNvPr>
          <p:cNvSpPr/>
          <p:nvPr/>
        </p:nvSpPr>
        <p:spPr>
          <a:xfrm>
            <a:off x="1815704" y="3148113"/>
            <a:ext cx="1419582" cy="18750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3" name="Bildobjekt 12">
            <a:extLst>
              <a:ext uri="{FF2B5EF4-FFF2-40B4-BE49-F238E27FC236}">
                <a16:creationId xmlns:a16="http://schemas.microsoft.com/office/drawing/2014/main" id="{88196CA5-1977-AC45-9CEC-3FCD1A0DE699}"/>
              </a:ext>
            </a:extLst>
          </p:cNvPr>
          <p:cNvPicPr>
            <a:picLocks noChangeAspect="1"/>
          </p:cNvPicPr>
          <p:nvPr/>
        </p:nvPicPr>
        <p:blipFill>
          <a:blip r:embed="rId4"/>
          <a:stretch>
            <a:fillRect/>
          </a:stretch>
        </p:blipFill>
        <p:spPr>
          <a:xfrm>
            <a:off x="1172744" y="3148114"/>
            <a:ext cx="2072933" cy="1924487"/>
          </a:xfrm>
          <a:prstGeom prst="rect">
            <a:avLst/>
          </a:prstGeom>
        </p:spPr>
      </p:pic>
      <p:pic>
        <p:nvPicPr>
          <p:cNvPr id="15" name="Bildobjekt 14">
            <a:extLst>
              <a:ext uri="{FF2B5EF4-FFF2-40B4-BE49-F238E27FC236}">
                <a16:creationId xmlns:a16="http://schemas.microsoft.com/office/drawing/2014/main" id="{7E8CB9D1-9DAA-1C46-8DE2-11788EC66022}"/>
              </a:ext>
            </a:extLst>
          </p:cNvPr>
          <p:cNvPicPr>
            <a:picLocks noChangeAspect="1"/>
          </p:cNvPicPr>
          <p:nvPr/>
        </p:nvPicPr>
        <p:blipFill>
          <a:blip r:embed="rId5"/>
          <a:stretch>
            <a:fillRect/>
          </a:stretch>
        </p:blipFill>
        <p:spPr>
          <a:xfrm>
            <a:off x="6619705" y="5231934"/>
            <a:ext cx="1847850" cy="609600"/>
          </a:xfrm>
          <a:prstGeom prst="rect">
            <a:avLst/>
          </a:prstGeom>
        </p:spPr>
      </p:pic>
      <p:pic>
        <p:nvPicPr>
          <p:cNvPr id="17" name="Bildobjekt 16">
            <a:extLst>
              <a:ext uri="{FF2B5EF4-FFF2-40B4-BE49-F238E27FC236}">
                <a16:creationId xmlns:a16="http://schemas.microsoft.com/office/drawing/2014/main" id="{197C4F6A-7984-1C4B-9BA5-3B9706A14E54}"/>
              </a:ext>
            </a:extLst>
          </p:cNvPr>
          <p:cNvPicPr>
            <a:picLocks noChangeAspect="1"/>
          </p:cNvPicPr>
          <p:nvPr/>
        </p:nvPicPr>
        <p:blipFill>
          <a:blip r:embed="rId6"/>
          <a:stretch>
            <a:fillRect/>
          </a:stretch>
        </p:blipFill>
        <p:spPr>
          <a:xfrm>
            <a:off x="3762536" y="1433011"/>
            <a:ext cx="1353162" cy="2132255"/>
          </a:xfrm>
          <a:prstGeom prst="rect">
            <a:avLst/>
          </a:prstGeom>
        </p:spPr>
      </p:pic>
      <p:cxnSp>
        <p:nvCxnSpPr>
          <p:cNvPr id="9" name="Rak pil 8">
            <a:extLst>
              <a:ext uri="{FF2B5EF4-FFF2-40B4-BE49-F238E27FC236}">
                <a16:creationId xmlns:a16="http://schemas.microsoft.com/office/drawing/2014/main" id="{FAF857A3-D238-096A-D5C8-BB4BD858D08F}"/>
              </a:ext>
            </a:extLst>
          </p:cNvPr>
          <p:cNvCxnSpPr/>
          <p:nvPr/>
        </p:nvCxnSpPr>
        <p:spPr>
          <a:xfrm flipH="1">
            <a:off x="2314575" y="1899048"/>
            <a:ext cx="1107895" cy="977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ak pil 13">
            <a:extLst>
              <a:ext uri="{FF2B5EF4-FFF2-40B4-BE49-F238E27FC236}">
                <a16:creationId xmlns:a16="http://schemas.microsoft.com/office/drawing/2014/main" id="{CC7A121C-E9A8-EE4B-A54A-553ED7638C38}"/>
              </a:ext>
            </a:extLst>
          </p:cNvPr>
          <p:cNvCxnSpPr>
            <a:cxnSpLocks/>
          </p:cNvCxnSpPr>
          <p:nvPr/>
        </p:nvCxnSpPr>
        <p:spPr>
          <a:xfrm>
            <a:off x="5455764" y="1833241"/>
            <a:ext cx="876026" cy="11091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25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00443" y="1383492"/>
            <a:ext cx="3406073" cy="4394674"/>
          </a:xfrm>
        </p:spPr>
        <p:txBody>
          <a:bodyPr>
            <a:normAutofit fontScale="70000" lnSpcReduction="20000"/>
          </a:bodyPr>
          <a:lstStyle/>
          <a:p>
            <a:r>
              <a:rPr lang="sv-SE" b="1" dirty="0"/>
              <a:t>20 aktiva enheter deltar i studien</a:t>
            </a:r>
          </a:p>
          <a:p>
            <a:pPr marL="257175" indent="-257175">
              <a:buFontTx/>
              <a:buChar char="-"/>
            </a:pPr>
            <a:r>
              <a:rPr lang="sv-SE" dirty="0"/>
              <a:t>Uppsala</a:t>
            </a:r>
          </a:p>
          <a:p>
            <a:pPr marL="257175" indent="-257175">
              <a:buFontTx/>
              <a:buChar char="-"/>
            </a:pPr>
            <a:r>
              <a:rPr lang="sv-SE" dirty="0"/>
              <a:t>Umeå</a:t>
            </a:r>
          </a:p>
          <a:p>
            <a:pPr marL="257175" indent="-257175">
              <a:buFontTx/>
              <a:buChar char="-"/>
            </a:pPr>
            <a:r>
              <a:rPr lang="sv-SE" dirty="0"/>
              <a:t>Danderyd</a:t>
            </a:r>
          </a:p>
          <a:p>
            <a:pPr marL="257175" indent="-257175">
              <a:buFontTx/>
              <a:buChar char="-"/>
            </a:pPr>
            <a:r>
              <a:rPr lang="sv-SE" dirty="0"/>
              <a:t>Mölndal</a:t>
            </a:r>
          </a:p>
          <a:p>
            <a:pPr marL="257175" indent="-257175">
              <a:buFontTx/>
              <a:buChar char="-"/>
            </a:pPr>
            <a:r>
              <a:rPr lang="sv-SE" dirty="0"/>
              <a:t>Sunderbyn</a:t>
            </a:r>
          </a:p>
          <a:p>
            <a:pPr marL="257175" indent="-257175">
              <a:buFontTx/>
              <a:buChar char="-"/>
            </a:pPr>
            <a:r>
              <a:rPr lang="sv-SE" dirty="0"/>
              <a:t>Lidköping</a:t>
            </a:r>
          </a:p>
          <a:p>
            <a:pPr marL="257175" indent="-257175">
              <a:buFontTx/>
              <a:buChar char="-"/>
            </a:pPr>
            <a:r>
              <a:rPr lang="sv-SE" dirty="0"/>
              <a:t>Nyköping</a:t>
            </a:r>
          </a:p>
          <a:p>
            <a:pPr marL="257175" indent="-257175">
              <a:buFontTx/>
              <a:buChar char="-"/>
            </a:pPr>
            <a:r>
              <a:rPr lang="sv-SE" dirty="0"/>
              <a:t>Linköping</a:t>
            </a:r>
          </a:p>
          <a:p>
            <a:pPr marL="257175" indent="-257175">
              <a:buFontTx/>
              <a:buChar char="-"/>
            </a:pPr>
            <a:r>
              <a:rPr lang="sv-SE" dirty="0"/>
              <a:t>Ljungby</a:t>
            </a:r>
          </a:p>
          <a:p>
            <a:pPr marL="257175" indent="-257175">
              <a:buFontTx/>
              <a:buChar char="-"/>
            </a:pPr>
            <a:r>
              <a:rPr lang="sv-SE" dirty="0"/>
              <a:t>Halmstad</a:t>
            </a:r>
          </a:p>
          <a:p>
            <a:endParaRPr lang="sv-SE" dirty="0"/>
          </a:p>
          <a:p>
            <a:endParaRPr lang="sv-SE" dirty="0"/>
          </a:p>
        </p:txBody>
      </p:sp>
      <p:sp>
        <p:nvSpPr>
          <p:cNvPr id="5" name="Underrubrik 2"/>
          <p:cNvSpPr txBox="1">
            <a:spLocks/>
          </p:cNvSpPr>
          <p:nvPr/>
        </p:nvSpPr>
        <p:spPr>
          <a:xfrm>
            <a:off x="4095617" y="1383492"/>
            <a:ext cx="3412088" cy="4394674"/>
          </a:xfrm>
          <a:prstGeom prst="rect">
            <a:avLst/>
          </a:prstGeom>
        </p:spPr>
        <p:txBody>
          <a:bodyPr vert="horz" lIns="68580" tIns="34290" rIns="68580" bIns="3429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sv-SE" sz="1575" dirty="0"/>
          </a:p>
          <a:p>
            <a:pPr marL="257175" indent="-257175">
              <a:buFontTx/>
              <a:buChar char="-"/>
            </a:pPr>
            <a:r>
              <a:rPr lang="sv-SE" sz="1575" dirty="0">
                <a:solidFill>
                  <a:schemeClr val="tx1"/>
                </a:solidFill>
              </a:rPr>
              <a:t>Karlskrona</a:t>
            </a:r>
          </a:p>
          <a:p>
            <a:pPr marL="257175" indent="-257175">
              <a:buFontTx/>
              <a:buChar char="-"/>
            </a:pPr>
            <a:r>
              <a:rPr lang="sv-SE" sz="1575" dirty="0">
                <a:solidFill>
                  <a:schemeClr val="tx1"/>
                </a:solidFill>
              </a:rPr>
              <a:t>Lund</a:t>
            </a:r>
          </a:p>
          <a:p>
            <a:pPr marL="257175" indent="-257175">
              <a:buFontTx/>
              <a:buChar char="-"/>
            </a:pPr>
            <a:r>
              <a:rPr lang="sv-SE" sz="1575" dirty="0">
                <a:solidFill>
                  <a:schemeClr val="tx1"/>
                </a:solidFill>
              </a:rPr>
              <a:t>Gävle</a:t>
            </a:r>
          </a:p>
          <a:p>
            <a:pPr marL="257175" indent="-257175">
              <a:buFontTx/>
              <a:buChar char="-"/>
            </a:pPr>
            <a:r>
              <a:rPr lang="sv-SE" sz="1575" dirty="0">
                <a:solidFill>
                  <a:schemeClr val="tx1"/>
                </a:solidFill>
              </a:rPr>
              <a:t>Kalmar</a:t>
            </a:r>
          </a:p>
          <a:p>
            <a:pPr marL="257175" indent="-257175">
              <a:buFontTx/>
              <a:buChar char="-"/>
            </a:pPr>
            <a:r>
              <a:rPr lang="sv-SE" sz="1575" dirty="0">
                <a:solidFill>
                  <a:schemeClr val="tx1"/>
                </a:solidFill>
              </a:rPr>
              <a:t>Skellefteå</a:t>
            </a:r>
          </a:p>
          <a:p>
            <a:pPr marL="257175" indent="-257175">
              <a:buFontTx/>
              <a:buChar char="-"/>
            </a:pPr>
            <a:r>
              <a:rPr lang="sv-SE" sz="1575" dirty="0">
                <a:solidFill>
                  <a:schemeClr val="tx1"/>
                </a:solidFill>
              </a:rPr>
              <a:t>Eksjö</a:t>
            </a:r>
          </a:p>
          <a:p>
            <a:pPr marL="257175" indent="-257175">
              <a:buFontTx/>
              <a:buChar char="-"/>
            </a:pPr>
            <a:r>
              <a:rPr lang="sv-SE" sz="1575" dirty="0">
                <a:solidFill>
                  <a:schemeClr val="tx1"/>
                </a:solidFill>
              </a:rPr>
              <a:t>Borås</a:t>
            </a:r>
          </a:p>
          <a:p>
            <a:pPr marL="257175" indent="-257175">
              <a:buFontTx/>
              <a:buChar char="-"/>
            </a:pPr>
            <a:r>
              <a:rPr lang="sv-SE" sz="1575" dirty="0">
                <a:solidFill>
                  <a:schemeClr val="tx1"/>
                </a:solidFill>
              </a:rPr>
              <a:t>Östersund</a:t>
            </a:r>
          </a:p>
          <a:p>
            <a:pPr marL="257175" indent="-257175">
              <a:buFontTx/>
              <a:buChar char="-"/>
            </a:pPr>
            <a:r>
              <a:rPr lang="sv-SE" sz="1575" dirty="0">
                <a:solidFill>
                  <a:schemeClr val="tx1"/>
                </a:solidFill>
              </a:rPr>
              <a:t>Västerås</a:t>
            </a:r>
          </a:p>
          <a:p>
            <a:pPr marL="257175" indent="-257175">
              <a:buFontTx/>
              <a:buChar char="-"/>
            </a:pPr>
            <a:r>
              <a:rPr lang="sv-SE" sz="1575" dirty="0">
                <a:solidFill>
                  <a:schemeClr val="tx1"/>
                </a:solidFill>
              </a:rPr>
              <a:t>Helsingborg</a:t>
            </a:r>
          </a:p>
          <a:p>
            <a:endParaRPr lang="sv-SE" sz="1575" dirty="0"/>
          </a:p>
        </p:txBody>
      </p:sp>
    </p:spTree>
    <p:extLst>
      <p:ext uri="{BB962C8B-B14F-4D97-AF65-F5344CB8AC3E}">
        <p14:creationId xmlns:p14="http://schemas.microsoft.com/office/powerpoint/2010/main" val="3360583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AB745-061D-03EF-B001-33F3939A9172}"/>
              </a:ext>
            </a:extLst>
          </p:cNvPr>
          <p:cNvSpPr>
            <a:spLocks noGrp="1"/>
          </p:cNvSpPr>
          <p:nvPr>
            <p:ph type="title"/>
          </p:nvPr>
        </p:nvSpPr>
        <p:spPr/>
        <p:txBody>
          <a:bodyPr/>
          <a:lstStyle/>
          <a:p>
            <a:r>
              <a:rPr lang="sv-SE" dirty="0"/>
              <a:t>Sedan december 2023…</a:t>
            </a:r>
          </a:p>
        </p:txBody>
      </p:sp>
      <p:pic>
        <p:nvPicPr>
          <p:cNvPr id="5" name="Platshållare för innehåll 4">
            <a:extLst>
              <a:ext uri="{FF2B5EF4-FFF2-40B4-BE49-F238E27FC236}">
                <a16:creationId xmlns:a16="http://schemas.microsoft.com/office/drawing/2014/main" id="{6782B615-C240-CA0E-B299-BD3F2FF19B9F}"/>
              </a:ext>
            </a:extLst>
          </p:cNvPr>
          <p:cNvPicPr>
            <a:picLocks noGrp="1" noChangeAspect="1"/>
          </p:cNvPicPr>
          <p:nvPr>
            <p:ph idx="1"/>
          </p:nvPr>
        </p:nvPicPr>
        <p:blipFill>
          <a:blip r:embed="rId2"/>
          <a:stretch>
            <a:fillRect/>
          </a:stretch>
        </p:blipFill>
        <p:spPr>
          <a:xfrm>
            <a:off x="628650" y="3222334"/>
            <a:ext cx="7886700" cy="1271773"/>
          </a:xfrm>
        </p:spPr>
      </p:pic>
      <p:sp>
        <p:nvSpPr>
          <p:cNvPr id="3" name="textruta 2">
            <a:extLst>
              <a:ext uri="{FF2B5EF4-FFF2-40B4-BE49-F238E27FC236}">
                <a16:creationId xmlns:a16="http://schemas.microsoft.com/office/drawing/2014/main" id="{051B9A27-D312-EF76-A66B-490CAF62F37A}"/>
              </a:ext>
            </a:extLst>
          </p:cNvPr>
          <p:cNvSpPr txBox="1"/>
          <p:nvPr/>
        </p:nvSpPr>
        <p:spPr>
          <a:xfrm>
            <a:off x="2109487" y="4841834"/>
            <a:ext cx="4201610" cy="415498"/>
          </a:xfrm>
          <a:prstGeom prst="rect">
            <a:avLst/>
          </a:prstGeom>
          <a:solidFill>
            <a:srgbClr val="FFFF00"/>
          </a:solidFill>
          <a:ln>
            <a:solidFill>
              <a:srgbClr val="FF0000"/>
            </a:solidFill>
          </a:ln>
        </p:spPr>
        <p:txBody>
          <a:bodyPr wrap="square" rtlCol="0">
            <a:spAutoFit/>
          </a:bodyPr>
          <a:lstStyle/>
          <a:p>
            <a:r>
              <a:rPr lang="sv-SE" sz="2100" dirty="0"/>
              <a:t>6 inkluderade </a:t>
            </a:r>
            <a:r>
              <a:rPr lang="sv-SE" sz="2100" dirty="0" err="1"/>
              <a:t>Dualitypatienter</a:t>
            </a:r>
            <a:r>
              <a:rPr lang="sv-SE" sz="2100" dirty="0"/>
              <a:t> i UK…</a:t>
            </a:r>
          </a:p>
        </p:txBody>
      </p:sp>
    </p:spTree>
    <p:extLst>
      <p:ext uri="{BB962C8B-B14F-4D97-AF65-F5344CB8AC3E}">
        <p14:creationId xmlns:p14="http://schemas.microsoft.com/office/powerpoint/2010/main" val="2354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a:graphicFrameLocks/>
          </p:cNvGraphicFramePr>
          <p:nvPr/>
        </p:nvGraphicFramePr>
        <p:xfrm>
          <a:off x="305494" y="1137805"/>
          <a:ext cx="7849292" cy="4632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51128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nvGraphicFramePr>
        <p:xfrm>
          <a:off x="261852" y="1119102"/>
          <a:ext cx="7774477" cy="4607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23461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F191723-717A-490A-D47D-F75337C52FFE}"/>
              </a:ext>
            </a:extLst>
          </p:cNvPr>
          <p:cNvPicPr>
            <a:picLocks noChangeAspect="1"/>
          </p:cNvPicPr>
          <p:nvPr/>
        </p:nvPicPr>
        <p:blipFill>
          <a:blip r:embed="rId2"/>
          <a:stretch>
            <a:fillRect/>
          </a:stretch>
        </p:blipFill>
        <p:spPr>
          <a:xfrm>
            <a:off x="2126385" y="857250"/>
            <a:ext cx="4891230" cy="5143500"/>
          </a:xfrm>
          <a:prstGeom prst="rect">
            <a:avLst/>
          </a:prstGeom>
        </p:spPr>
      </p:pic>
    </p:spTree>
    <p:extLst>
      <p:ext uri="{BB962C8B-B14F-4D97-AF65-F5344CB8AC3E}">
        <p14:creationId xmlns:p14="http://schemas.microsoft.com/office/powerpoint/2010/main" val="2706100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A86AD4B-CBDE-5E49-8CB0-DD9C0046D368}"/>
              </a:ext>
            </a:extLst>
          </p:cNvPr>
          <p:cNvPicPr>
            <a:picLocks noChangeAspect="1"/>
          </p:cNvPicPr>
          <p:nvPr/>
        </p:nvPicPr>
        <p:blipFill>
          <a:blip r:embed="rId2"/>
          <a:stretch>
            <a:fillRect/>
          </a:stretch>
        </p:blipFill>
        <p:spPr>
          <a:xfrm>
            <a:off x="819985" y="3435006"/>
            <a:ext cx="4137026" cy="1459778"/>
          </a:xfrm>
          <a:prstGeom prst="rect">
            <a:avLst/>
          </a:prstGeom>
        </p:spPr>
      </p:pic>
      <p:pic>
        <p:nvPicPr>
          <p:cNvPr id="3" name="Bildobjekt 2">
            <a:extLst>
              <a:ext uri="{FF2B5EF4-FFF2-40B4-BE49-F238E27FC236}">
                <a16:creationId xmlns:a16="http://schemas.microsoft.com/office/drawing/2014/main" id="{2CCA7D9C-35CB-A543-8CF0-EA641E945A35}"/>
              </a:ext>
            </a:extLst>
          </p:cNvPr>
          <p:cNvPicPr>
            <a:picLocks noChangeAspect="1"/>
          </p:cNvPicPr>
          <p:nvPr/>
        </p:nvPicPr>
        <p:blipFill>
          <a:blip r:embed="rId3"/>
          <a:stretch>
            <a:fillRect/>
          </a:stretch>
        </p:blipFill>
        <p:spPr>
          <a:xfrm>
            <a:off x="3814929" y="1626217"/>
            <a:ext cx="4160572" cy="1494926"/>
          </a:xfrm>
          <a:prstGeom prst="rect">
            <a:avLst/>
          </a:prstGeom>
        </p:spPr>
      </p:pic>
    </p:spTree>
    <p:extLst>
      <p:ext uri="{BB962C8B-B14F-4D97-AF65-F5344CB8AC3E}">
        <p14:creationId xmlns:p14="http://schemas.microsoft.com/office/powerpoint/2010/main" val="34977137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24853" y="1314451"/>
            <a:ext cx="8422106" cy="415498"/>
          </a:xfrm>
          <a:prstGeom prst="rect">
            <a:avLst/>
          </a:prstGeom>
          <a:noFill/>
        </p:spPr>
        <p:txBody>
          <a:bodyPr wrap="square" rtlCol="0">
            <a:spAutoFit/>
          </a:bodyPr>
          <a:lstStyle/>
          <a:p>
            <a:r>
              <a:rPr lang="sv-SE" sz="2100" dirty="0"/>
              <a:t>SFR identifierar patienten och aktiverar möjligheten till screening</a:t>
            </a:r>
          </a:p>
        </p:txBody>
      </p:sp>
      <p:pic>
        <p:nvPicPr>
          <p:cNvPr id="3" name="Bildobjekt 2"/>
          <p:cNvPicPr>
            <a:picLocks noChangeAspect="1"/>
          </p:cNvPicPr>
          <p:nvPr/>
        </p:nvPicPr>
        <p:blipFill>
          <a:blip r:embed="rId2"/>
          <a:stretch>
            <a:fillRect/>
          </a:stretch>
        </p:blipFill>
        <p:spPr>
          <a:xfrm>
            <a:off x="249656" y="1944040"/>
            <a:ext cx="4286250" cy="2007394"/>
          </a:xfrm>
          <a:prstGeom prst="rect">
            <a:avLst/>
          </a:prstGeom>
        </p:spPr>
      </p:pic>
      <p:pic>
        <p:nvPicPr>
          <p:cNvPr id="5" name="Bildobjekt 4"/>
          <p:cNvPicPr>
            <a:picLocks noChangeAspect="1"/>
          </p:cNvPicPr>
          <p:nvPr/>
        </p:nvPicPr>
        <p:blipFill>
          <a:blip r:embed="rId3"/>
          <a:stretch>
            <a:fillRect/>
          </a:stretch>
        </p:blipFill>
        <p:spPr>
          <a:xfrm>
            <a:off x="4700588" y="2222646"/>
            <a:ext cx="4314825" cy="1450181"/>
          </a:xfrm>
          <a:prstGeom prst="rect">
            <a:avLst/>
          </a:prstGeom>
        </p:spPr>
      </p:pic>
    </p:spTree>
    <p:extLst>
      <p:ext uri="{BB962C8B-B14F-4D97-AF65-F5344CB8AC3E}">
        <p14:creationId xmlns:p14="http://schemas.microsoft.com/office/powerpoint/2010/main" val="22200473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97569" y="1768830"/>
            <a:ext cx="4426306" cy="3921919"/>
          </a:xfrm>
          <a:prstGeom prst="rect">
            <a:avLst/>
          </a:prstGeom>
        </p:spPr>
      </p:pic>
      <p:pic>
        <p:nvPicPr>
          <p:cNvPr id="3" name="Bildobjekt 2"/>
          <p:cNvPicPr>
            <a:picLocks noChangeAspect="1"/>
          </p:cNvPicPr>
          <p:nvPr/>
        </p:nvPicPr>
        <p:blipFill>
          <a:blip r:embed="rId3"/>
          <a:stretch>
            <a:fillRect/>
          </a:stretch>
        </p:blipFill>
        <p:spPr>
          <a:xfrm>
            <a:off x="4803232" y="1768829"/>
            <a:ext cx="4244516" cy="3921919"/>
          </a:xfrm>
          <a:prstGeom prst="rect">
            <a:avLst/>
          </a:prstGeom>
        </p:spPr>
      </p:pic>
      <p:sp>
        <p:nvSpPr>
          <p:cNvPr id="4" name="textruta 3"/>
          <p:cNvSpPr txBox="1"/>
          <p:nvPr/>
        </p:nvSpPr>
        <p:spPr>
          <a:xfrm>
            <a:off x="97568" y="1147814"/>
            <a:ext cx="8422106" cy="415498"/>
          </a:xfrm>
          <a:prstGeom prst="rect">
            <a:avLst/>
          </a:prstGeom>
          <a:noFill/>
        </p:spPr>
        <p:txBody>
          <a:bodyPr wrap="square" rtlCol="0">
            <a:spAutoFit/>
          </a:bodyPr>
          <a:lstStyle/>
          <a:p>
            <a:r>
              <a:rPr lang="sv-SE" sz="2100" dirty="0"/>
              <a:t>Fyra screeningfrågor</a:t>
            </a:r>
          </a:p>
        </p:txBody>
      </p:sp>
    </p:spTree>
    <p:extLst>
      <p:ext uri="{BB962C8B-B14F-4D97-AF65-F5344CB8AC3E}">
        <p14:creationId xmlns:p14="http://schemas.microsoft.com/office/powerpoint/2010/main" val="41328886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cialstyrelsen">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7109</TotalTime>
  <Words>4491</Words>
  <Application>Microsoft Office PowerPoint</Application>
  <PresentationFormat>Bildspel på skärmen (4:3)</PresentationFormat>
  <Paragraphs>1020</Paragraphs>
  <Slides>133</Slides>
  <Notes>59</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133</vt:i4>
      </vt:variant>
    </vt:vector>
  </HeadingPairs>
  <TitlesOfParts>
    <vt:vector size="145" baseType="lpstr">
      <vt:lpstr>MS PGothic</vt:lpstr>
      <vt:lpstr>Arial</vt:lpstr>
      <vt:lpstr>Atlanta</vt:lpstr>
      <vt:lpstr>Calibri</vt:lpstr>
      <vt:lpstr>Century Gothic</vt:lpstr>
      <vt:lpstr>Dreaming Outloud Pro</vt:lpstr>
      <vt:lpstr>Roboto Slab</vt:lpstr>
      <vt:lpstr>Segoe UI</vt:lpstr>
      <vt:lpstr>Times New Roman</vt:lpstr>
      <vt:lpstr>Verdana</vt:lpstr>
      <vt:lpstr>Wingdings 3</vt:lpstr>
      <vt:lpstr>Office-tema</vt:lpstr>
      <vt:lpstr>Svenska Frakturregistrets  Årsmöte 2023</vt:lpstr>
      <vt:lpstr>Några gränser passerades i måndags</vt:lpstr>
      <vt:lpstr>Vi önskar er alla varmt välkomna!</vt:lpstr>
      <vt:lpstr>Frakturregistret 2020,2021,2022</vt:lpstr>
      <vt:lpstr>Frakturregistret 2020,2021,2022</vt:lpstr>
      <vt:lpstr>Frakturregistret 2020</vt:lpstr>
      <vt:lpstr>Frakturregistret 2021</vt:lpstr>
      <vt:lpstr>Så skrev vi på förra årsmötet:  2022 - prioriteringar </vt:lpstr>
      <vt:lpstr>Frakturregistret 2022- vad hände?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Funderingar/farhågor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Hur ökar vi registreringsgraden?</vt:lpstr>
      <vt:lpstr>PowerPoint-presentation</vt:lpstr>
      <vt:lpstr>Tankar vid uppstarten</vt:lpstr>
      <vt:lpstr>PowerPoint-presentation</vt:lpstr>
      <vt:lpstr>På akuten</vt:lpstr>
      <vt:lpstr>PowerPoint-presentation</vt:lpstr>
      <vt:lpstr>PowerPoint-presentation</vt:lpstr>
      <vt:lpstr>Frakturregistret Skellefteå</vt:lpstr>
      <vt:lpstr>PowerPoint-presentation</vt:lpstr>
      <vt:lpstr>PowerPoint-presentation</vt:lpstr>
      <vt:lpstr>Efterregistreringar uttag</vt:lpstr>
      <vt:lpstr>PowerPoint-presentation</vt:lpstr>
      <vt:lpstr>Osteoporos</vt:lpstr>
      <vt:lpstr>PowerPoint-presentation</vt:lpstr>
      <vt:lpstr>PowerPoint-presentation</vt:lpstr>
      <vt:lpstr>PowerPoint-presentation</vt:lpstr>
      <vt:lpstr>PowerPoint-presentation</vt:lpstr>
      <vt:lpstr>PowerPoint-presentation</vt:lpstr>
      <vt:lpstr>PowerPoint-presentation</vt:lpstr>
      <vt:lpstr>PowerPoint-presentation</vt:lpstr>
      <vt:lpstr>Hur ökar vi registreringsgraden?</vt:lpstr>
      <vt:lpstr>Hur arbetar ni?  Hur fungerar direktregistreringarna?  Vem gör efterregistreringarna?  Vilka system använder ni för att söka fram frakturerna?  Har ni lyckats skapa en kultur där registreringarna ingår som en naturlig del av arbetet? </vt:lpstr>
      <vt:lpstr>Diplom för bästa prestationer</vt:lpstr>
      <vt:lpstr>Diplom för bästa prestation</vt:lpstr>
      <vt:lpstr>90,7%</vt:lpstr>
      <vt:lpstr>Diplom för bästa prestation</vt:lpstr>
      <vt:lpstr>PowerPoint-presentation</vt:lpstr>
      <vt:lpstr>Diplom för bästa prestation</vt:lpstr>
      <vt:lpstr>PowerPoint-presentation</vt:lpstr>
      <vt:lpstr>Diplom för bästa prestation</vt:lpstr>
      <vt:lpstr>PowerPoint-presentation</vt:lpstr>
      <vt:lpstr>PowerPoint-presentation</vt:lpstr>
      <vt:lpstr>Påminnelser</vt:lpstr>
      <vt:lpstr>Påminnelser</vt:lpstr>
      <vt:lpstr>PROM och 1177</vt:lpstr>
      <vt:lpstr>PROM och 1177</vt:lpstr>
      <vt:lpstr>PROM och 1177</vt:lpstr>
      <vt:lpstr>Agenda årsmöte</vt:lpstr>
      <vt:lpstr>PowerPoint-presentation</vt:lpstr>
      <vt:lpstr>PowerPoint-presentation</vt:lpstr>
      <vt:lpstr>PowerPoint-presentation</vt:lpstr>
      <vt:lpstr>PowerPoint-presentation</vt:lpstr>
      <vt:lpstr>Förändringsförslag</vt:lpstr>
      <vt:lpstr>Nästa ordinarie val sker 2025 av:</vt:lpstr>
      <vt:lpstr>Styrgruppsmöte</vt:lpstr>
      <vt:lpstr>PowerPoint-presentation</vt:lpstr>
      <vt:lpstr>PowerPoint-presentation</vt:lpstr>
      <vt:lpstr> </vt:lpstr>
      <vt:lpstr>PowerPoint-presentation</vt:lpstr>
      <vt:lpstr>PowerPoint-presentation</vt:lpstr>
      <vt:lpstr>PowerPoint-presentation</vt:lpstr>
      <vt:lpstr>PowerPoint-presentation</vt:lpstr>
      <vt:lpstr>PowerPoint-presentation</vt:lpstr>
      <vt:lpstr>PowerPoint-presentation</vt:lpstr>
      <vt:lpstr>PowerPoint-presentation</vt:lpstr>
      <vt:lpstr>  HipSTHeR</vt:lpstr>
      <vt:lpstr>PowerPoint-presentation</vt:lpstr>
      <vt:lpstr>Sedan december 2023…</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DAICY-studien</vt:lpstr>
      <vt:lpstr>PowerPoint-presentation</vt:lpstr>
      <vt:lpstr>PowerPoint-presentation</vt:lpstr>
      <vt:lpstr>PowerPoint-presentation</vt:lpstr>
      <vt:lpstr>SunBurst -Study on Burst Fractures</vt:lpstr>
      <vt:lpstr>SunBurst – 1,5 år</vt:lpstr>
      <vt:lpstr>PowerPoint-presentation</vt:lpstr>
      <vt:lpstr>Sundkvist</vt:lpstr>
      <vt:lpstr>NAG Höftfraktur</vt:lpstr>
      <vt:lpstr>PowerPoint-presentation</vt:lpstr>
      <vt:lpstr>PowerPoint-presentation</vt:lpstr>
      <vt:lpstr>Processen att ta fram ett vårdprogram</vt:lpstr>
      <vt:lpstr>PowerPoint-presentation</vt:lpstr>
      <vt:lpstr>PowerPoint-presentation</vt:lpstr>
      <vt:lpstr>PowerPoint-presentation</vt:lpstr>
      <vt:lpstr>PowerPoint-presentation</vt:lpstr>
      <vt:lpstr>PowerPoint-presentation</vt:lpstr>
      <vt:lpstr>PowerPoint-presentation</vt:lpstr>
      <vt:lpstr>Varför Nationellt vårdprogram?</vt:lpstr>
      <vt:lpstr>Varför Nationellt vårdprogram?</vt:lpstr>
      <vt:lpstr>PowerPoint-presentation</vt:lpstr>
      <vt:lpstr>NAG handledsfraktur</vt:lpstr>
      <vt:lpstr>Vad innebär vårdprogrammet för patienterna?</vt:lpstr>
      <vt:lpstr>Vad innebär vårdprogrammet för vården?</vt:lpstr>
      <vt:lpstr>Var finns vårdprogrammet?</vt:lpstr>
      <vt:lpstr>Arbetsplanering från SKR Generiskt ramverk 1.2</vt:lpstr>
      <vt:lpstr>PowerPoint-presentation</vt:lpstr>
      <vt:lpstr>Uppföljning via Frakturregistret</vt:lpstr>
      <vt:lpstr>Uppföljning via Frakturregistret</vt:lpstr>
      <vt:lpstr>Uppföljning via Frakturregistret</vt:lpstr>
      <vt:lpstr>Uppföljning via Frakturregistret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Sandelin</dc:creator>
  <cp:lastModifiedBy>Monica Sjöholm</cp:lastModifiedBy>
  <cp:revision>407</cp:revision>
  <cp:lastPrinted>2017-01-08T12:16:44Z</cp:lastPrinted>
  <dcterms:created xsi:type="dcterms:W3CDTF">2020-01-09T17:08:15Z</dcterms:created>
  <dcterms:modified xsi:type="dcterms:W3CDTF">2023-01-16T16:55:05Z</dcterms:modified>
</cp:coreProperties>
</file>