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4" r:id="rId4"/>
  </p:sldMasterIdLst>
  <p:notesMasterIdLst>
    <p:notesMasterId r:id="rId18"/>
  </p:notesMasterIdLst>
  <p:handoutMasterIdLst>
    <p:handoutMasterId r:id="rId19"/>
  </p:handoutMasterIdLst>
  <p:sldIdLst>
    <p:sldId id="263" r:id="rId5"/>
    <p:sldId id="983" r:id="rId6"/>
    <p:sldId id="481" r:id="rId7"/>
    <p:sldId id="520" r:id="rId8"/>
    <p:sldId id="903" r:id="rId9"/>
    <p:sldId id="905" r:id="rId10"/>
    <p:sldId id="947" r:id="rId11"/>
    <p:sldId id="979" r:id="rId12"/>
    <p:sldId id="907" r:id="rId13"/>
    <p:sldId id="908" r:id="rId14"/>
    <p:sldId id="909" r:id="rId15"/>
    <p:sldId id="981" r:id="rId16"/>
    <p:sldId id="98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99"/>
    <a:srgbClr val="CCCCCC"/>
    <a:srgbClr val="F4BD54"/>
    <a:srgbClr val="52990B"/>
    <a:srgbClr val="3994AE"/>
    <a:srgbClr val="5EB146"/>
    <a:srgbClr val="6D6E71"/>
    <a:srgbClr val="808285"/>
    <a:srgbClr val="000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73" autoAdjust="0"/>
    <p:restoredTop sz="86391" autoAdjust="0"/>
  </p:normalViewPr>
  <p:slideViewPr>
    <p:cSldViewPr snapToGrid="0">
      <p:cViewPr varScale="1">
        <p:scale>
          <a:sx n="124" d="100"/>
          <a:sy n="124" d="100"/>
        </p:scale>
        <p:origin x="84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3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1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14039-C2DF-B24B-9A0F-F902003E7B74}" type="datetimeFigureOut">
              <a:rPr lang="sv-SE" smtClean="0"/>
              <a:t>2020-06-04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6625C-320D-2142-B038-2EEE8437C1C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5432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ADAE2-0043-4191-A803-7A9C57C7D9ED}" type="datetimeFigureOut">
              <a:rPr lang="en-IN" smtClean="0"/>
              <a:t>04-06-2020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DF319-6A60-4E44-97E8-607B5119A53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271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444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0DF319-6A60-4E44-97E8-607B5119A53C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76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Utfallsdata hämtas från SFR och andra register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A1736-F1D5-BF4A-9053-591A84AFCC7B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81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B3B-BC33-4840-B08D-CAF4C5E7C2A8}" type="datetimeFigureOut">
              <a:rPr lang="sv-SE" smtClean="0"/>
              <a:t>2020-06-04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11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B3B-BC33-4840-B08D-CAF4C5E7C2A8}" type="datetimeFigureOut">
              <a:rPr lang="sv-SE" smtClean="0"/>
              <a:t>2020-06-04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84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B3B-BC33-4840-B08D-CAF4C5E7C2A8}" type="datetimeFigureOut">
              <a:rPr lang="sv-SE" smtClean="0"/>
              <a:t>2020-06-04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27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llansektion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6313" y="2590801"/>
            <a:ext cx="4823555" cy="2987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75" b="0">
                <a:solidFill>
                  <a:srgbClr val="808285"/>
                </a:solidFill>
              </a:defRPr>
            </a:lvl1pPr>
          </a:lstStyle>
          <a:p>
            <a:pPr lvl="0"/>
            <a:r>
              <a:rPr lang="en-US" dirty="0" err="1"/>
              <a:t>Underrubrik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5995" y="2232562"/>
            <a:ext cx="4823914" cy="358097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255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Mellansektion</a:t>
            </a:r>
            <a:r>
              <a:rPr lang="en-US" dirty="0"/>
              <a:t>, </a:t>
            </a:r>
            <a:r>
              <a:rPr lang="en-US" dirty="0" err="1"/>
              <a:t>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6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v-S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2502FA-38B5-6C46-9D20-D8CADCB1E5B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674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B3B-BC33-4840-B08D-CAF4C5E7C2A8}" type="datetimeFigureOut">
              <a:rPr lang="sv-SE" smtClean="0"/>
              <a:t>2020-06-04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48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B3B-BC33-4840-B08D-CAF4C5E7C2A8}" type="datetimeFigureOut">
              <a:rPr lang="sv-SE" smtClean="0"/>
              <a:t>2020-06-04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07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B3B-BC33-4840-B08D-CAF4C5E7C2A8}" type="datetimeFigureOut">
              <a:rPr lang="sv-SE" smtClean="0"/>
              <a:t>2020-06-04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73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5129-7967-5646-9B06-A2950153A59E}" type="datetimeFigureOut">
              <a:rPr lang="sv-SE" smtClean="0"/>
              <a:t>2020-06-04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23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B3B-BC33-4840-B08D-CAF4C5E7C2A8}" type="datetimeFigureOut">
              <a:rPr lang="sv-SE" smtClean="0"/>
              <a:t>2020-06-04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13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B3B-BC33-4840-B08D-CAF4C5E7C2A8}" type="datetimeFigureOut">
              <a:rPr lang="sv-SE" smtClean="0"/>
              <a:t>2020-06-04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0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B9B3B-BC33-4840-B08D-CAF4C5E7C2A8}" type="datetimeFigureOut">
              <a:rPr lang="sv-SE" smtClean="0"/>
              <a:t>2020-06-04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432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B9B3B-BC33-4840-B08D-CAF4C5E7C2A8}" type="datetimeFigureOut">
              <a:rPr lang="sv-SE" smtClean="0"/>
              <a:t>2020-06-04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42D16-2660-F34A-A949-CBBB5CF6C6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52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2" userDrawn="1">
          <p15:clr>
            <a:srgbClr val="F26B43"/>
          </p15:clr>
        </p15:guide>
        <p15:guide id="2" pos="600" userDrawn="1">
          <p15:clr>
            <a:srgbClr val="F26B43"/>
          </p15:clr>
        </p15:guide>
        <p15:guide id="3" pos="5160" userDrawn="1">
          <p15:clr>
            <a:srgbClr val="F26B43"/>
          </p15:clr>
        </p15:guide>
        <p15:guide id="4" orient="horz" pos="25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2053758" y="75875"/>
            <a:ext cx="4312208" cy="1584135"/>
          </a:xfrm>
        </p:spPr>
        <p:txBody>
          <a:bodyPr/>
          <a:lstStyle/>
          <a:p>
            <a:r>
              <a:rPr lang="sv-SE" b="0" noProof="0" dirty="0">
                <a:solidFill>
                  <a:srgbClr val="4F9935"/>
                </a:solidFill>
                <a:latin typeface="+mn-lt"/>
              </a:rPr>
              <a:t/>
            </a:r>
            <a:br>
              <a:rPr lang="sv-SE" b="0" noProof="0" dirty="0">
                <a:solidFill>
                  <a:srgbClr val="4F9935"/>
                </a:solidFill>
                <a:latin typeface="+mn-lt"/>
              </a:rPr>
            </a:br>
            <a:r>
              <a:rPr lang="sv-SE" sz="1800" i="1" dirty="0">
                <a:latin typeface="+mn-lt"/>
              </a:rPr>
              <a:t/>
            </a:r>
            <a:br>
              <a:rPr lang="sv-SE" sz="1800" i="1" dirty="0">
                <a:latin typeface="+mn-lt"/>
              </a:rPr>
            </a:br>
            <a:r>
              <a:rPr lang="sv-SE" b="1" dirty="0"/>
              <a:t/>
            </a:r>
            <a:br>
              <a:rPr lang="sv-SE" b="1" dirty="0"/>
            </a:b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/>
              <a:t/>
            </a:r>
            <a:br>
              <a:rPr lang="sv-SE" b="1" dirty="0"/>
            </a:br>
            <a:r>
              <a:rPr lang="sv-SE" b="1" dirty="0" err="1" smtClean="0"/>
              <a:t>Dubbelcup</a:t>
            </a:r>
            <a:r>
              <a:rPr lang="sv-SE" b="1" dirty="0" smtClean="0"/>
              <a:t> </a:t>
            </a:r>
            <a:r>
              <a:rPr lang="sv-SE" b="1" dirty="0"/>
              <a:t>eller </a:t>
            </a:r>
            <a:r>
              <a:rPr lang="sv-SE" b="1" dirty="0" err="1"/>
              <a:t>standardcup</a:t>
            </a:r>
            <a:r>
              <a:rPr lang="sv-SE" b="1" dirty="0"/>
              <a:t> vid felställd lårbenshalsfraktur</a:t>
            </a:r>
            <a:r>
              <a:rPr lang="sv-SE" b="1" noProof="0" dirty="0">
                <a:solidFill>
                  <a:srgbClr val="4F9935"/>
                </a:solidFill>
                <a:latin typeface="+mn-lt"/>
              </a:rPr>
              <a:t/>
            </a:r>
            <a:br>
              <a:rPr lang="sv-SE" b="1" noProof="0" dirty="0">
                <a:solidFill>
                  <a:srgbClr val="4F9935"/>
                </a:solidFill>
                <a:latin typeface="+mn-lt"/>
              </a:rPr>
            </a:br>
            <a:endParaRPr lang="sv-SE" b="1" noProof="0" dirty="0">
              <a:solidFill>
                <a:srgbClr val="4F9935"/>
              </a:solidFill>
              <a:latin typeface="+mn-lt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053758" y="1791598"/>
            <a:ext cx="4248510" cy="197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8572" tIns="34286" rIns="68572" bIns="34286"/>
          <a:lstStyle/>
          <a:p>
            <a:pPr defTabSz="342900">
              <a:spcBef>
                <a:spcPct val="20000"/>
              </a:spcBef>
              <a:buClr>
                <a:srgbClr val="4F81BD"/>
              </a:buClr>
              <a:defRPr/>
            </a:pPr>
            <a:endParaRPr lang="sv-SE" sz="1500" dirty="0" smtClean="0">
              <a:solidFill>
                <a:srgbClr val="000000"/>
              </a:solidFill>
            </a:endParaRPr>
          </a:p>
          <a:p>
            <a:pPr defTabSz="342900">
              <a:spcBef>
                <a:spcPct val="20000"/>
              </a:spcBef>
              <a:buClr>
                <a:srgbClr val="4F81BD"/>
              </a:buClr>
              <a:defRPr/>
            </a:pPr>
            <a:r>
              <a:rPr lang="sv-SE" sz="1500" dirty="0" smtClean="0">
                <a:solidFill>
                  <a:srgbClr val="000000"/>
                </a:solidFill>
              </a:rPr>
              <a:t>För </a:t>
            </a:r>
            <a:r>
              <a:rPr lang="sv-SE" sz="1500" dirty="0">
                <a:solidFill>
                  <a:srgbClr val="000000"/>
                </a:solidFill>
              </a:rPr>
              <a:t>hela studiegruppen:</a:t>
            </a:r>
            <a:endParaRPr lang="sv-SE" sz="15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defTabSz="342900">
              <a:spcBef>
                <a:spcPct val="20000"/>
              </a:spcBef>
              <a:buClr>
                <a:srgbClr val="4F81BD"/>
              </a:buClr>
              <a:defRPr/>
            </a:pPr>
            <a:endParaRPr lang="sv-SE" sz="1500" dirty="0">
              <a:solidFill>
                <a:srgbClr val="000000"/>
              </a:solidFill>
            </a:endParaRPr>
          </a:p>
          <a:p>
            <a:pPr defTabSz="342900">
              <a:spcBef>
                <a:spcPct val="20000"/>
              </a:spcBef>
              <a:buClr>
                <a:srgbClr val="4F81BD"/>
              </a:buClr>
              <a:defRPr/>
            </a:pPr>
            <a:r>
              <a:rPr lang="sv-SE" sz="1500" dirty="0">
                <a:solidFill>
                  <a:srgbClr val="000000"/>
                </a:solidFill>
              </a:rPr>
              <a:t>Nils Hailer</a:t>
            </a:r>
          </a:p>
          <a:p>
            <a:pPr defTabSz="342900">
              <a:spcBef>
                <a:spcPct val="20000"/>
              </a:spcBef>
              <a:buClr>
                <a:srgbClr val="4F81BD"/>
              </a:buClr>
              <a:defRPr/>
            </a:pPr>
            <a:r>
              <a:rPr lang="sv-SE" sz="1500" dirty="0">
                <a:solidFill>
                  <a:srgbClr val="000000"/>
                </a:solidFill>
              </a:rPr>
              <a:t>Olof Wolf</a:t>
            </a:r>
          </a:p>
          <a:p>
            <a:pPr defTabSz="342900">
              <a:spcBef>
                <a:spcPct val="20000"/>
              </a:spcBef>
              <a:buClr>
                <a:srgbClr val="4F81BD"/>
              </a:buClr>
              <a:defRPr/>
            </a:pPr>
            <a:r>
              <a:rPr lang="sv-SE" sz="1500" dirty="0">
                <a:solidFill>
                  <a:srgbClr val="000000"/>
                </a:solidFill>
              </a:rPr>
              <a:t>Sebastian </a:t>
            </a:r>
            <a:r>
              <a:rPr lang="sv-SE" sz="1500" dirty="0" err="1">
                <a:solidFill>
                  <a:srgbClr val="000000"/>
                </a:solidFill>
              </a:rPr>
              <a:t>Mukka</a:t>
            </a:r>
            <a:endParaRPr lang="sv-SE" sz="1500" dirty="0">
              <a:solidFill>
                <a:srgbClr val="000000"/>
              </a:solidFill>
            </a:endParaRPr>
          </a:p>
          <a:p>
            <a:pPr defTabSz="342900">
              <a:spcBef>
                <a:spcPct val="20000"/>
              </a:spcBef>
              <a:buClr>
                <a:srgbClr val="4F81BD"/>
              </a:buClr>
              <a:defRPr/>
            </a:pPr>
            <a:r>
              <a:rPr lang="sv-SE" sz="1500" dirty="0">
                <a:solidFill>
                  <a:srgbClr val="000000"/>
                </a:solidFill>
              </a:rPr>
              <a:t>Michael Möller</a:t>
            </a:r>
          </a:p>
          <a:p>
            <a:pPr defTabSz="342900">
              <a:spcBef>
                <a:spcPct val="20000"/>
              </a:spcBef>
              <a:buClr>
                <a:srgbClr val="4F81BD"/>
              </a:buClr>
              <a:defRPr/>
            </a:pPr>
            <a:r>
              <a:rPr lang="sv-SE" sz="1500" dirty="0">
                <a:solidFill>
                  <a:srgbClr val="000000"/>
                </a:solidFill>
              </a:rPr>
              <a:t>Monica Sjöholm</a:t>
            </a:r>
          </a:p>
        </p:txBody>
      </p:sp>
      <p:sp>
        <p:nvSpPr>
          <p:cNvPr id="2" name="Rektangel 1"/>
          <p:cNvSpPr/>
          <p:nvPr/>
        </p:nvSpPr>
        <p:spPr>
          <a:xfrm>
            <a:off x="4502750" y="243325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350" dirty="0"/>
              <a:t> </a:t>
            </a:r>
            <a:endParaRPr lang="en-GB" sz="1350" dirty="0"/>
          </a:p>
        </p:txBody>
      </p:sp>
      <p:sp>
        <p:nvSpPr>
          <p:cNvPr id="3" name="Rektangel 2"/>
          <p:cNvSpPr/>
          <p:nvPr/>
        </p:nvSpPr>
        <p:spPr>
          <a:xfrm>
            <a:off x="4502750" y="2433250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350" dirty="0"/>
              <a:t> </a:t>
            </a:r>
            <a:endParaRPr lang="en-GB" sz="1350" dirty="0"/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BD8C1C99-0278-F148-A71D-6FA1D075F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" y="56539"/>
            <a:ext cx="1114799" cy="504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OH_knapp">
            <a:extLst>
              <a:ext uri="{FF2B5EF4-FFF2-40B4-BE49-F238E27FC236}">
                <a16:creationId xmlns:a16="http://schemas.microsoft.com/office/drawing/2014/main" id="{BCED690D-46F4-144A-9F8E-13A2AAA5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06" y="4366631"/>
            <a:ext cx="752420" cy="62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9CC6288A-E51F-3740-9EF0-EA4EE2E94E2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99" y="4647629"/>
            <a:ext cx="426183" cy="429411"/>
          </a:xfrm>
          <a:prstGeom prst="rect">
            <a:avLst/>
          </a:prstGeom>
        </p:spPr>
      </p:pic>
      <p:pic>
        <p:nvPicPr>
          <p:cNvPr id="12" name="Picture 7" descr="page1image3873664">
            <a:extLst>
              <a:ext uri="{FF2B5EF4-FFF2-40B4-BE49-F238E27FC236}">
                <a16:creationId xmlns:a16="http://schemas.microsoft.com/office/drawing/2014/main" id="{E3670310-EC11-CE4A-8D21-88AB088E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49" y="4647629"/>
            <a:ext cx="1499232" cy="4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7">
            <a:extLst>
              <a:ext uri="{FF2B5EF4-FFF2-40B4-BE49-F238E27FC236}">
                <a16:creationId xmlns:a16="http://schemas.microsoft.com/office/drawing/2014/main" id="{68530D2A-FDA5-2A4A-A8CF-A76627130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28" y="4572917"/>
            <a:ext cx="507074" cy="50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C0CE692-5FE4-4649-82CE-EAFEB0BB5B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4412" y="4267200"/>
            <a:ext cx="984940" cy="80984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70EA7266-BE38-6945-A36B-3F33612747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0631" y="4754880"/>
            <a:ext cx="1427501" cy="32216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3AC861CE-8CC4-C94D-BAAE-E83EFA80A7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7349" y="4693920"/>
            <a:ext cx="1477750" cy="38312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06" y="486207"/>
            <a:ext cx="1616655" cy="5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F26B0-A074-FC4F-8E1C-E7AFC3B5A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Samtycke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B517DCD-DCF0-AA48-AE7D-613F5F767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755" y="1370013"/>
            <a:ext cx="4638490" cy="3262312"/>
          </a:xfr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0DBE38F-C8A0-174A-B866-C8CC61716F8F}"/>
              </a:ext>
            </a:extLst>
          </p:cNvPr>
          <p:cNvSpPr txBox="1"/>
          <p:nvPr/>
        </p:nvSpPr>
        <p:spPr>
          <a:xfrm>
            <a:off x="596330" y="1473237"/>
            <a:ext cx="165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</a:rPr>
              <a:t>Spara påskrivet samtycke i studiepärmen!</a:t>
            </a:r>
          </a:p>
        </p:txBody>
      </p:sp>
    </p:spTree>
    <p:extLst>
      <p:ext uri="{BB962C8B-B14F-4D97-AF65-F5344CB8AC3E}">
        <p14:creationId xmlns:p14="http://schemas.microsoft.com/office/powerpoint/2010/main" val="41130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831D4C-4438-174D-BD35-0B315807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Randomisering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644591-8CD4-F640-AE3B-D885D7858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Patienten har randomiserats till …</a:t>
            </a:r>
          </a:p>
          <a:p>
            <a:pPr marL="0" indent="0">
              <a:buNone/>
            </a:pPr>
            <a:r>
              <a:rPr lang="sv-SE" dirty="0"/>
              <a:t>	DUBBELCUP</a:t>
            </a:r>
          </a:p>
          <a:p>
            <a:pPr marL="0" indent="0">
              <a:buNone/>
            </a:pPr>
            <a:r>
              <a:rPr lang="sv-SE" dirty="0"/>
              <a:t>	eller STANDARDCUP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9CC4531-7076-2C48-AA85-1573B3800968}"/>
              </a:ext>
            </a:extLst>
          </p:cNvPr>
          <p:cNvSpPr txBox="1"/>
          <p:nvPr/>
        </p:nvSpPr>
        <p:spPr>
          <a:xfrm>
            <a:off x="628650" y="3173505"/>
            <a:ext cx="7335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FF0000"/>
                </a:solidFill>
                <a:latin typeface="Bauhaus 93" pitchFamily="82" charset="77"/>
              </a:rPr>
              <a:t>PRATA MED OP-CHEF/BAKJOUR OCH SKRIV I OPERATIONSPLANBERINGS-SYSTEMET</a:t>
            </a:r>
          </a:p>
        </p:txBody>
      </p:sp>
    </p:spTree>
    <p:extLst>
      <p:ext uri="{BB962C8B-B14F-4D97-AF65-F5344CB8AC3E}">
        <p14:creationId xmlns:p14="http://schemas.microsoft.com/office/powerpoint/2010/main" val="298175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910577-B8C9-024B-BF3A-66FA7648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+mn-lt"/>
                <a:cs typeface="Arial" panose="020B0604020202020204" pitchFamily="34" charset="0"/>
              </a:rPr>
              <a:t>Pragmatisk studie</a:t>
            </a:r>
          </a:p>
        </p:txBody>
      </p:sp>
      <p:sp>
        <p:nvSpPr>
          <p:cNvPr id="34817" name="Platshållare för innehåll 4"/>
          <p:cNvSpPr>
            <a:spLocks noGrp="1"/>
          </p:cNvSpPr>
          <p:nvPr>
            <p:ph idx="4294967295"/>
          </p:nvPr>
        </p:nvSpPr>
        <p:spPr>
          <a:xfrm>
            <a:off x="948943" y="1152939"/>
            <a:ext cx="7566407" cy="308668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v-SE" dirty="0">
                <a:cs typeface="Arial" panose="020B0604020202020204" pitchFamily="34" charset="0"/>
              </a:rPr>
              <a:t>På deltagande kliniker kan man välja:</a:t>
            </a:r>
          </a:p>
          <a:p>
            <a:pPr>
              <a:buNone/>
            </a:pPr>
            <a:endParaRPr lang="sv-SE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sv-SE" b="1" dirty="0">
                <a:cs typeface="Arial" panose="020B0604020202020204" pitchFamily="34" charset="0"/>
              </a:rPr>
              <a:t>Valfri cup resp. stam </a:t>
            </a:r>
            <a:r>
              <a:rPr lang="sv-SE" dirty="0">
                <a:cs typeface="Arial" panose="020B0604020202020204" pitchFamily="34" charset="0"/>
              </a:rPr>
              <a:t>(fabrikat)</a:t>
            </a:r>
          </a:p>
          <a:p>
            <a:pPr>
              <a:buNone/>
            </a:pPr>
            <a:r>
              <a:rPr lang="sv-SE" b="1" dirty="0">
                <a:cs typeface="Arial" panose="020B0604020202020204" pitchFamily="34" charset="0"/>
              </a:rPr>
              <a:t>Valfri cement</a:t>
            </a:r>
            <a:endParaRPr lang="sv-SE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sv-SE" b="1" dirty="0">
                <a:cs typeface="Arial" panose="020B0604020202020204" pitchFamily="34" charset="0"/>
              </a:rPr>
              <a:t>Valfri snittföring</a:t>
            </a:r>
            <a:endParaRPr lang="sv-SE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sv-SE" b="1" dirty="0">
                <a:cs typeface="Arial" panose="020B0604020202020204" pitchFamily="34" charset="0"/>
              </a:rPr>
              <a:t>Valfri eftervård </a:t>
            </a:r>
            <a:r>
              <a:rPr lang="sv-SE" dirty="0">
                <a:cs typeface="Arial" panose="020B0604020202020204" pitchFamily="34" charset="0"/>
              </a:rPr>
              <a:t>(</a:t>
            </a:r>
            <a:r>
              <a:rPr lang="sv-SE" dirty="0" err="1">
                <a:cs typeface="Arial" panose="020B0604020202020204" pitchFamily="34" charset="0"/>
              </a:rPr>
              <a:t>evtl</a:t>
            </a:r>
            <a:r>
              <a:rPr lang="sv-SE" dirty="0">
                <a:cs typeface="Arial" panose="020B0604020202020204" pitchFamily="34" charset="0"/>
              </a:rPr>
              <a:t>. restriktioner, uppföljning, …)</a:t>
            </a:r>
          </a:p>
          <a:p>
            <a:pPr>
              <a:buNone/>
            </a:pPr>
            <a:endParaRPr lang="sv-SE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sv-SE" b="1" dirty="0">
                <a:solidFill>
                  <a:srgbClr val="FF0000"/>
                </a:solidFill>
                <a:cs typeface="Arial" panose="020B0604020202020204" pitchFamily="34" charset="0"/>
              </a:rPr>
              <a:t>VIKTIGT DOCK ATT PATIENTER I DE BÅDA GRUPPERNA BEHANDLAS LIKA INOM VARJE ENSKILD KLINIK!!</a:t>
            </a: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310271EE-BBC4-064D-938C-04FB071DE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4537472"/>
            <a:ext cx="134540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6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tshållare för innehåll 4"/>
          <p:cNvSpPr>
            <a:spLocks noGrp="1"/>
          </p:cNvSpPr>
          <p:nvPr>
            <p:ph idx="1"/>
          </p:nvPr>
        </p:nvSpPr>
        <p:spPr>
          <a:xfrm>
            <a:off x="381965" y="529542"/>
            <a:ext cx="8064661" cy="4080076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sv-SE" altLang="x-none" sz="3225" b="1" dirty="0">
                <a:ea typeface="Arial" charset="0"/>
                <a:cs typeface="Arial" charset="0"/>
              </a:rPr>
              <a:t>Inga återbesök kopplade till studien</a:t>
            </a:r>
          </a:p>
          <a:p>
            <a:pPr>
              <a:buFont typeface="Arial" charset="0"/>
              <a:buNone/>
            </a:pPr>
            <a:endParaRPr lang="sv-SE" altLang="x-none" dirty="0">
              <a:ea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sv-SE" altLang="x-none" dirty="0">
                <a:ea typeface="Arial" charset="0"/>
                <a:cs typeface="Arial" charset="0"/>
              </a:rPr>
              <a:t>Studiedatabasen från SFR samkörs med höftprotesregistret och patientregistret </a:t>
            </a:r>
          </a:p>
          <a:p>
            <a:pPr>
              <a:buFont typeface="Arial" charset="0"/>
              <a:buNone/>
            </a:pPr>
            <a:endParaRPr lang="sv-SE" altLang="x-none" dirty="0">
              <a:ea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sv-SE" altLang="x-none" dirty="0">
                <a:ea typeface="Arial" charset="0"/>
                <a:cs typeface="Arial" charset="0"/>
              </a:rPr>
              <a:t>Patientrapporterat utfall via SFR</a:t>
            </a: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EC3229D3-1864-7B4A-981D-CF2AB8EB1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4537472"/>
            <a:ext cx="134540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34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3927E24-A227-844D-87ED-748BB909B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5040630" cy="994172"/>
          </a:xfrm>
        </p:spPr>
        <p:txBody>
          <a:bodyPr>
            <a:normAutofit/>
          </a:bodyPr>
          <a:lstStyle/>
          <a:p>
            <a:r>
              <a:rPr lang="sv-SE" sz="3000" b="1" dirty="0"/>
              <a:t>Helprotes på patienter med collumfraktur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3083614-B9FF-4A45-98D1-A8649D9A8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9" y="1369219"/>
            <a:ext cx="3713162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20.000 höftfrakturer/år i Sverige</a:t>
            </a:r>
          </a:p>
          <a:p>
            <a:pPr marL="0" indent="0">
              <a:buNone/>
            </a:pPr>
            <a:r>
              <a:rPr lang="sv-SE" dirty="0"/>
              <a:t>&gt; 2.000 får helprotes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Bra resultat?</a:t>
            </a:r>
          </a:p>
          <a:p>
            <a:pPr marL="0" indent="0">
              <a:buNone/>
            </a:pPr>
            <a:r>
              <a:rPr lang="sv-SE" dirty="0"/>
              <a:t>Luxationer: </a:t>
            </a:r>
            <a:r>
              <a:rPr lang="sv-SE" noProof="0" dirty="0"/>
              <a:t>		</a:t>
            </a:r>
            <a:r>
              <a:rPr lang="sv-SE" sz="4950" dirty="0">
                <a:solidFill>
                  <a:srgbClr val="FF0000"/>
                </a:solidFill>
              </a:rPr>
              <a:t>8%!!</a:t>
            </a:r>
            <a:endParaRPr lang="sv-SE" noProof="0" dirty="0">
              <a:solidFill>
                <a:srgbClr val="FF0000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49AEF11-C917-CF42-98C0-13F3CF4B2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597" y="2922338"/>
            <a:ext cx="1457323" cy="201195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 t="11503" r="5294" b="6405"/>
          <a:stretch/>
        </p:blipFill>
        <p:spPr>
          <a:xfrm>
            <a:off x="5669280" y="521548"/>
            <a:ext cx="2840875" cy="20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5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2A02D4-D387-DF41-AC54-F80F4A4E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b="1" dirty="0"/>
              <a:t>DUALITY studien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357AA0-1A04-864A-8FC6-D3DEEA312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855" y="1268017"/>
            <a:ext cx="5915025" cy="3263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sz="2100" b="1" dirty="0"/>
              <a:t>Population:</a:t>
            </a:r>
          </a:p>
          <a:p>
            <a:pPr marL="0" indent="0">
              <a:buNone/>
            </a:pPr>
            <a:r>
              <a:rPr lang="sv-SE" sz="2100" dirty="0"/>
              <a:t>1,600 patienter</a:t>
            </a:r>
          </a:p>
          <a:p>
            <a:r>
              <a:rPr lang="sv-SE" sz="2100" dirty="0"/>
              <a:t>Minst 65 år</a:t>
            </a:r>
          </a:p>
          <a:p>
            <a:r>
              <a:rPr lang="sv-SE" sz="2100" dirty="0"/>
              <a:t>Dislocerad collumfraktur</a:t>
            </a:r>
          </a:p>
          <a:p>
            <a:r>
              <a:rPr lang="sv-SE" sz="2100" dirty="0"/>
              <a:t>Lämplig för helprotes</a:t>
            </a:r>
            <a:endParaRPr lang="sv-SE" sz="2100" b="1" u="sng" dirty="0"/>
          </a:p>
          <a:p>
            <a:pPr marL="0" indent="0">
              <a:buNone/>
            </a:pPr>
            <a:endParaRPr lang="sv-SE" sz="2100" b="1" dirty="0"/>
          </a:p>
          <a:p>
            <a:pPr marL="0" indent="0">
              <a:buNone/>
            </a:pPr>
            <a:r>
              <a:rPr lang="sv-SE" sz="2100" b="1" dirty="0"/>
              <a:t>Intervention:</a:t>
            </a:r>
          </a:p>
          <a:p>
            <a:pPr marL="0" indent="0">
              <a:buNone/>
            </a:pPr>
            <a:r>
              <a:rPr lang="sv-SE" sz="2100" dirty="0"/>
              <a:t>Dubbelcup</a:t>
            </a:r>
            <a:endParaRPr lang="sv-SE" sz="2100" b="1" u="sng" dirty="0"/>
          </a:p>
          <a:p>
            <a:pPr marL="0" indent="0">
              <a:buNone/>
            </a:pPr>
            <a:endParaRPr lang="sv-SE" sz="2100" b="1" dirty="0"/>
          </a:p>
          <a:p>
            <a:pPr marL="0" indent="0">
              <a:buNone/>
            </a:pPr>
            <a:r>
              <a:rPr lang="sv-SE" sz="2100" b="1" dirty="0" err="1"/>
              <a:t>Comparison</a:t>
            </a:r>
            <a:r>
              <a:rPr lang="sv-SE" sz="2100" b="1" dirty="0"/>
              <a:t>:</a:t>
            </a:r>
          </a:p>
          <a:p>
            <a:pPr marL="0" indent="0">
              <a:buNone/>
            </a:pPr>
            <a:r>
              <a:rPr lang="sv-SE" sz="2100" dirty="0" err="1"/>
              <a:t>Standardcup</a:t>
            </a:r>
            <a:endParaRPr lang="sv-SE" noProof="0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1248ADEA-1AC5-6446-9083-B2D40A30676E}"/>
              </a:ext>
            </a:extLst>
          </p:cNvPr>
          <p:cNvGrpSpPr/>
          <p:nvPr/>
        </p:nvGrpSpPr>
        <p:grpSpPr>
          <a:xfrm>
            <a:off x="5255480" y="542331"/>
            <a:ext cx="2543175" cy="755370"/>
            <a:chOff x="5483307" y="723107"/>
            <a:chExt cx="3390900" cy="100715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39B02651-602B-814A-B107-800033924694}"/>
                </a:ext>
              </a:extLst>
            </p:cNvPr>
            <p:cNvSpPr txBox="1"/>
            <p:nvPr/>
          </p:nvSpPr>
          <p:spPr>
            <a:xfrm>
              <a:off x="5857142" y="1330157"/>
              <a:ext cx="253419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350" i="1" dirty="0" err="1"/>
                <a:t>Identifier</a:t>
              </a:r>
              <a:r>
                <a:rPr lang="sv-SE" sz="1350" i="1" dirty="0"/>
                <a:t>: NCT03909815</a:t>
              </a:r>
            </a:p>
          </p:txBody>
        </p:sp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B13ECA26-9DCB-E74A-99B8-D081CF0B5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3307" y="723107"/>
              <a:ext cx="3390900" cy="609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280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4468AE-6879-8C4A-9BFD-9641FBD5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000" b="1" dirty="0"/>
              <a:t>DUALITY: </a:t>
            </a:r>
            <a:r>
              <a:rPr lang="sv-SE" sz="3000" b="1" dirty="0" err="1"/>
              <a:t>Outcomes</a:t>
            </a:r>
            <a:r>
              <a:rPr lang="sv-SE" noProof="0" dirty="0"/>
              <a:t/>
            </a:r>
            <a:br>
              <a:rPr lang="sv-SE" noProof="0" dirty="0"/>
            </a:br>
            <a:endParaRPr lang="sv-SE" noProof="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9DC235-C6CB-C14E-A388-9C5C6D91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7" y="1369219"/>
            <a:ext cx="4768896" cy="3263504"/>
          </a:xfrm>
        </p:spPr>
        <p:txBody>
          <a:bodyPr/>
          <a:lstStyle/>
          <a:p>
            <a:pPr marL="0" indent="0">
              <a:buNone/>
            </a:pPr>
            <a:r>
              <a:rPr lang="sv-SE" sz="2100" dirty="0"/>
              <a:t>Primärt utfallsmått</a:t>
            </a:r>
          </a:p>
          <a:p>
            <a:r>
              <a:rPr lang="sv-SE" sz="2100" dirty="0"/>
              <a:t>Incidens av luxationer</a:t>
            </a:r>
            <a:br>
              <a:rPr lang="sv-SE" sz="2100" dirty="0"/>
            </a:br>
            <a:r>
              <a:rPr lang="sv-SE" sz="2100" dirty="0"/>
              <a:t>(sluten eller öppen </a:t>
            </a:r>
            <a:r>
              <a:rPr lang="sv-SE" sz="2100" dirty="0" err="1"/>
              <a:t>reposition</a:t>
            </a:r>
            <a:r>
              <a:rPr lang="sv-SE" sz="2100" dirty="0"/>
              <a:t> inom 1 år)</a:t>
            </a:r>
          </a:p>
          <a:p>
            <a:pPr marL="0" indent="0">
              <a:buNone/>
            </a:pPr>
            <a:endParaRPr lang="sv-SE" sz="2100" dirty="0"/>
          </a:p>
          <a:p>
            <a:pPr marL="0" indent="0">
              <a:buNone/>
            </a:pPr>
            <a:r>
              <a:rPr lang="sv-SE" dirty="0"/>
              <a:t>Sekundära utfallsmått</a:t>
            </a:r>
          </a:p>
          <a:p>
            <a:r>
              <a:rPr lang="sv-SE" sz="2100" dirty="0"/>
              <a:t>Re-operationer, protesinfektioner, mortalitet, </a:t>
            </a:r>
            <a:r>
              <a:rPr lang="sv-SE" sz="2100" dirty="0" err="1"/>
              <a:t>PROMs</a:t>
            </a:r>
            <a:r>
              <a:rPr lang="sv-SE" sz="2100" dirty="0"/>
              <a:t>, hälsoekonomi</a:t>
            </a:r>
            <a:endParaRPr lang="sv-SE" noProof="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9544415-E84C-D24B-889B-0F016866A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99" t="3073" r="35601"/>
          <a:stretch/>
        </p:blipFill>
        <p:spPr>
          <a:xfrm>
            <a:off x="6803218" y="1369219"/>
            <a:ext cx="1353312" cy="270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7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0F56C6-D236-5D44-A1B0-322351BF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978" y="210236"/>
            <a:ext cx="4633784" cy="857250"/>
          </a:xfrm>
        </p:spPr>
        <p:txBody>
          <a:bodyPr>
            <a:noAutofit/>
          </a:bodyPr>
          <a:lstStyle/>
          <a:p>
            <a:r>
              <a:rPr lang="sv-SE" sz="3000" b="1" dirty="0"/>
              <a:t>Hur fånga patienter?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0A3170E-C51E-BD4F-9F3D-6ACC2AF26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048" y="455608"/>
            <a:ext cx="1345161" cy="366506"/>
          </a:xfrm>
          <a:prstGeom prst="rect">
            <a:avLst/>
          </a:prstGeom>
        </p:spPr>
      </p:pic>
      <p:pic>
        <p:nvPicPr>
          <p:cNvPr id="7" name="Bildobjekt 6" descr="CollFraktSchizo_2_1.jpg">
            <a:extLst>
              <a:ext uri="{FF2B5EF4-FFF2-40B4-BE49-F238E27FC236}">
                <a16:creationId xmlns:a16="http://schemas.microsoft.com/office/drawing/2014/main" id="{B5E10AA7-7836-1E42-B783-395FFD2E06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" b="4822"/>
          <a:stretch/>
        </p:blipFill>
        <p:spPr>
          <a:xfrm>
            <a:off x="1834978" y="1348804"/>
            <a:ext cx="2618385" cy="239103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4338132-EBD7-F944-BABF-B4F1B8217E88}"/>
              </a:ext>
            </a:extLst>
          </p:cNvPr>
          <p:cNvSpPr txBox="1"/>
          <p:nvPr/>
        </p:nvSpPr>
        <p:spPr>
          <a:xfrm>
            <a:off x="4851463" y="1348804"/>
            <a:ext cx="292465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75-årig kvinna</a:t>
            </a:r>
          </a:p>
          <a:p>
            <a:r>
              <a:rPr lang="sv-SE" dirty="0"/>
              <a:t>Hypertoni, annars frisk,</a:t>
            </a:r>
            <a:br>
              <a:rPr lang="sv-SE" dirty="0"/>
            </a:br>
            <a:r>
              <a:rPr lang="sv-SE" dirty="0"/>
              <a:t>ej dement</a:t>
            </a:r>
          </a:p>
          <a:p>
            <a:r>
              <a:rPr lang="sv-SE" dirty="0"/>
              <a:t>Går utan hjälpmedel</a:t>
            </a:r>
          </a:p>
          <a:p>
            <a:endParaRPr lang="sv-SE" dirty="0"/>
          </a:p>
          <a:p>
            <a:r>
              <a:rPr lang="sv-SE" dirty="0">
                <a:solidFill>
                  <a:srgbClr val="FF0000"/>
                </a:solidFill>
              </a:rPr>
              <a:t>Registrera i SFR!</a:t>
            </a:r>
          </a:p>
          <a:p>
            <a:endParaRPr lang="sv-SE" sz="1350" dirty="0"/>
          </a:p>
          <a:p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10097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1DD6F0-3D65-894E-A6BB-EAAAE528B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Öppna SFR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ACA4D7-2960-1949-A6EF-5FD360448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Registrera patient och skada</a:t>
            </a:r>
          </a:p>
          <a:p>
            <a:r>
              <a:rPr lang="sv-SE" dirty="0"/>
              <a:t>Klassa frakturen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842CCA0-1CCF-8A42-A8FA-34410C2AE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92" y="455608"/>
            <a:ext cx="2365018" cy="64437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27AD206-B0DD-0345-9FB2-831522533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850" y="1268017"/>
            <a:ext cx="3195022" cy="3754544"/>
          </a:xfrm>
          <a:prstGeom prst="rect">
            <a:avLst/>
          </a:prstGeom>
        </p:spPr>
      </p:pic>
      <p:sp>
        <p:nvSpPr>
          <p:cNvPr id="7" name="Rektangel med rundade hörn 6">
            <a:extLst>
              <a:ext uri="{FF2B5EF4-FFF2-40B4-BE49-F238E27FC236}">
                <a16:creationId xmlns:a16="http://schemas.microsoft.com/office/drawing/2014/main" id="{02996DFC-BB2F-3740-8C66-6DFD7596D240}"/>
              </a:ext>
            </a:extLst>
          </p:cNvPr>
          <p:cNvSpPr/>
          <p:nvPr/>
        </p:nvSpPr>
        <p:spPr>
          <a:xfrm>
            <a:off x="6151583" y="2669945"/>
            <a:ext cx="462579" cy="817581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0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3" t="10640" r="1160" b="18076"/>
          <a:stretch/>
        </p:blipFill>
        <p:spPr>
          <a:xfrm>
            <a:off x="1990725" y="563539"/>
            <a:ext cx="5162550" cy="4114232"/>
          </a:xfr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CBB82D72-4BFC-E14E-B057-2483D2DF894E}"/>
              </a:ext>
            </a:extLst>
          </p:cNvPr>
          <p:cNvSpPr/>
          <p:nvPr/>
        </p:nvSpPr>
        <p:spPr>
          <a:xfrm>
            <a:off x="1726324" y="1849600"/>
            <a:ext cx="3492062" cy="74886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77521D9-76BE-8240-A6CA-46A4C35C6700}"/>
              </a:ext>
            </a:extLst>
          </p:cNvPr>
          <p:cNvSpPr txBox="1"/>
          <p:nvPr/>
        </p:nvSpPr>
        <p:spPr>
          <a:xfrm>
            <a:off x="6275541" y="1615858"/>
            <a:ext cx="254591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50" dirty="0"/>
              <a:t>Röntgen-tid behöver fyllas i!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350" dirty="0"/>
              <a:t>Annars känner inte plattformen av ålder på fraktur!!</a:t>
            </a:r>
          </a:p>
          <a:p>
            <a:endParaRPr lang="sv-SE" sz="1350" dirty="0"/>
          </a:p>
          <a:p>
            <a:endParaRPr lang="sv-SE" sz="135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E3B46F6-B696-454F-A70B-63199942DC1A}"/>
              </a:ext>
            </a:extLst>
          </p:cNvPr>
          <p:cNvSpPr txBox="1"/>
          <p:nvPr/>
        </p:nvSpPr>
        <p:spPr>
          <a:xfrm>
            <a:off x="6501009" y="770930"/>
            <a:ext cx="167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OBS:</a:t>
            </a:r>
          </a:p>
        </p:txBody>
      </p:sp>
      <p:sp>
        <p:nvSpPr>
          <p:cNvPr id="7" name="Rektangel med rundade hörn 6">
            <a:extLst>
              <a:ext uri="{FF2B5EF4-FFF2-40B4-BE49-F238E27FC236}">
                <a16:creationId xmlns:a16="http://schemas.microsoft.com/office/drawing/2014/main" id="{E0F8B892-4BFF-BA49-88E5-3A09F3E29F60}"/>
              </a:ext>
            </a:extLst>
          </p:cNvPr>
          <p:cNvSpPr/>
          <p:nvPr/>
        </p:nvSpPr>
        <p:spPr>
          <a:xfrm>
            <a:off x="6275541" y="638829"/>
            <a:ext cx="2718147" cy="195963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31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400795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3EAF76-B04C-384A-B733-9B415538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JA — jag vill screena!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514CC86-B55D-1445-A3D6-155C79C46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000" y="1737519"/>
            <a:ext cx="7874000" cy="2527300"/>
          </a:xfrm>
        </p:spPr>
      </p:pic>
      <p:sp>
        <p:nvSpPr>
          <p:cNvPr id="10" name="Rektangel med rundade hörn 9">
            <a:extLst>
              <a:ext uri="{FF2B5EF4-FFF2-40B4-BE49-F238E27FC236}">
                <a16:creationId xmlns:a16="http://schemas.microsoft.com/office/drawing/2014/main" id="{D95B73B4-AB12-5243-82E1-AB3089F16824}"/>
              </a:ext>
            </a:extLst>
          </p:cNvPr>
          <p:cNvSpPr/>
          <p:nvPr/>
        </p:nvSpPr>
        <p:spPr>
          <a:xfrm>
            <a:off x="1503123" y="2932992"/>
            <a:ext cx="3269293" cy="336301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56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5386FD-515F-0D40-86E1-B5110253D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Besvara 4 frågor!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0BA3CEA-7046-3540-81EE-8DF04DF7D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515" y="1108038"/>
            <a:ext cx="5989325" cy="3797449"/>
          </a:xfrm>
        </p:spPr>
      </p:pic>
      <p:sp>
        <p:nvSpPr>
          <p:cNvPr id="4" name="Rektangel med rundade hörn 3">
            <a:extLst>
              <a:ext uri="{FF2B5EF4-FFF2-40B4-BE49-F238E27FC236}">
                <a16:creationId xmlns:a16="http://schemas.microsoft.com/office/drawing/2014/main" id="{84DED3A5-506B-EC46-AD4D-CA7B1F0998CC}"/>
              </a:ext>
            </a:extLst>
          </p:cNvPr>
          <p:cNvSpPr/>
          <p:nvPr/>
        </p:nvSpPr>
        <p:spPr>
          <a:xfrm>
            <a:off x="1752600" y="3305175"/>
            <a:ext cx="276225" cy="304800"/>
          </a:xfrm>
          <a:prstGeom prst="roundRect">
            <a:avLst/>
          </a:prstGeom>
          <a:solidFill>
            <a:srgbClr val="FFC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DF2901F-7157-8A45-ADBC-CC7F8D26E81B}"/>
              </a:ext>
            </a:extLst>
          </p:cNvPr>
          <p:cNvSpPr txBox="1"/>
          <p:nvPr/>
        </p:nvSpPr>
        <p:spPr>
          <a:xfrm>
            <a:off x="304897" y="3302037"/>
            <a:ext cx="1171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</a:rPr>
              <a:t>Länk till samtyckes-blanketten</a:t>
            </a:r>
          </a:p>
        </p:txBody>
      </p:sp>
    </p:spTree>
    <p:extLst>
      <p:ext uri="{BB962C8B-B14F-4D97-AF65-F5344CB8AC3E}">
        <p14:creationId xmlns:p14="http://schemas.microsoft.com/office/powerpoint/2010/main" val="92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crStandardDokument" ma:contentTypeID="0x010100226EBCDD6B1CB04EB803EE1EF45A9F02020002CD2F6249869343A2F0F6F92C829B07" ma:contentTypeVersion="1" ma:contentTypeDescription="Innehållstyp som används i alla dokumentbibliotek." ma:contentTypeScope="" ma:versionID="7aa4ac7f9983337563581dd888c82b0f">
  <xsd:schema xmlns:xsd="http://www.w3.org/2001/XMLSchema" xmlns:p="http://schemas.microsoft.com/office/2006/metadata/properties" targetNamespace="http://schemas.microsoft.com/office/2006/metadata/properties" ma:root="true" ma:fieldsID="9529d3d25803b2f6a795432bb1309c8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D92AE7-9D19-4FF9-BA56-915930F61C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2A0E3F7-8FFD-4F45-A5E5-8E1ECFF6184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E083213-387A-4EAE-8CC4-057101D50B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15465</TotalTime>
  <Words>259</Words>
  <Application>Microsoft Office PowerPoint</Application>
  <PresentationFormat>Bildspel på skärmen (16:9)</PresentationFormat>
  <Paragraphs>77</Paragraphs>
  <Slides>13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Arial</vt:lpstr>
      <vt:lpstr>Bauhaus 93</vt:lpstr>
      <vt:lpstr>Calibri</vt:lpstr>
      <vt:lpstr>Calibri Light</vt:lpstr>
      <vt:lpstr>Office-tema</vt:lpstr>
      <vt:lpstr>     Dubbelcup eller standardcup vid felställd lårbenshalsfraktur </vt:lpstr>
      <vt:lpstr>Helprotes på patienter med collumfraktur</vt:lpstr>
      <vt:lpstr>DUALITY studien</vt:lpstr>
      <vt:lpstr>DUALITY: Outcomes </vt:lpstr>
      <vt:lpstr>Hur fånga patienter?</vt:lpstr>
      <vt:lpstr>Öppna SFR</vt:lpstr>
      <vt:lpstr>PowerPoint-presentation</vt:lpstr>
      <vt:lpstr>JA — jag vill screena!</vt:lpstr>
      <vt:lpstr>Besvara 4 frågor!</vt:lpstr>
      <vt:lpstr>Samtycke</vt:lpstr>
      <vt:lpstr>Randomisering</vt:lpstr>
      <vt:lpstr>Pragmatisk studie</vt:lpstr>
      <vt:lpstr>PowerPoint-presentation</vt:lpstr>
    </vt:vector>
  </TitlesOfParts>
  <Company>Engelska parken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Nyberg</dc:creator>
  <cp:lastModifiedBy>Monica Sjöholm</cp:lastModifiedBy>
  <cp:revision>291</cp:revision>
  <dcterms:created xsi:type="dcterms:W3CDTF">2015-01-14T10:45:05Z</dcterms:created>
  <dcterms:modified xsi:type="dcterms:W3CDTF">2020-06-04T18:51:46Z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0x010100226EBCDD6B1CB04EB803EE1EF45A9F02020002CD2F6249869343A2F0F6F92C829B07</vt:lpwstr>
  </property>
</Properties>
</file>