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04" r:id="rId2"/>
    <p:sldId id="305" r:id="rId3"/>
    <p:sldId id="1133" r:id="rId4"/>
    <p:sldId id="1131" r:id="rId5"/>
    <p:sldId id="1135" r:id="rId6"/>
    <p:sldId id="1136" r:id="rId7"/>
    <p:sldId id="1137" r:id="rId8"/>
    <p:sldId id="1138" r:id="rId9"/>
    <p:sldId id="1139" r:id="rId10"/>
    <p:sldId id="1140" r:id="rId11"/>
    <p:sldId id="1141" r:id="rId12"/>
    <p:sldId id="1132" r:id="rId13"/>
    <p:sldId id="1142" r:id="rId14"/>
    <p:sldId id="308" r:id="rId15"/>
    <p:sldId id="1056" r:id="rId16"/>
    <p:sldId id="355" r:id="rId17"/>
    <p:sldId id="1054" r:id="rId18"/>
    <p:sldId id="951" r:id="rId19"/>
    <p:sldId id="953" r:id="rId20"/>
    <p:sldId id="1146" r:id="rId21"/>
    <p:sldId id="1147" r:id="rId22"/>
    <p:sldId id="1151" r:id="rId23"/>
    <p:sldId id="1152" r:id="rId24"/>
    <p:sldId id="1153" r:id="rId25"/>
    <p:sldId id="1155" r:id="rId26"/>
    <p:sldId id="1145" r:id="rId27"/>
    <p:sldId id="1052" r:id="rId28"/>
    <p:sldId id="1134" r:id="rId29"/>
    <p:sldId id="1143" r:id="rId30"/>
    <p:sldId id="1144" r:id="rId31"/>
    <p:sldId id="1156" r:id="rId32"/>
    <p:sldId id="1000" r:id="rId33"/>
    <p:sldId id="1157" r:id="rId34"/>
    <p:sldId id="1160" r:id="rId35"/>
    <p:sldId id="1158" r:id="rId36"/>
    <p:sldId id="1161" r:id="rId37"/>
    <p:sldId id="1162" r:id="rId38"/>
    <p:sldId id="1163" r:id="rId39"/>
    <p:sldId id="1164" r:id="rId40"/>
    <p:sldId id="1165" r:id="rId41"/>
    <p:sldId id="1159" r:id="rId42"/>
    <p:sldId id="1154" r:id="rId43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171AC-3379-427A-947F-C3E3CE73C169}" v="2" dt="2020-01-07T21:43:52.165"/>
    <p1510:client id="{8B2EEFEF-5C22-4856-87FD-FEBEE086BD3C}" v="9" dt="2020-01-23T12:30:17.962"/>
    <p1510:client id="{CB1B2C6C-40D0-48D0-9B3C-0BA9F62D072B}" v="18" dt="2020-01-28T09:36:12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9821" autoAdjust="0"/>
    <p:restoredTop sz="96937" autoAdjust="0"/>
  </p:normalViewPr>
  <p:slideViewPr>
    <p:cSldViewPr>
      <p:cViewPr>
        <p:scale>
          <a:sx n="100" d="100"/>
          <a:sy n="100" d="100"/>
        </p:scale>
        <p:origin x="-1048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54" Type="http://schemas.microsoft.com/office/2016/11/relationships/changesInfo" Target="changesInfos/changesInfo1.xml"/><Relationship Id="rId155" Type="http://schemas.microsoft.com/office/2015/10/relationships/revisionInfo" Target="revisionInfo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8B2EEFEF-5C22-4856-87FD-FEBEE086BD3C}"/>
    <pc:docChg chg="delSld">
      <pc:chgData name="" userId="" providerId="" clId="Web-{8B2EEFEF-5C22-4856-87FD-FEBEE086BD3C}" dt="2020-01-23T12:30:17.962" v="8"/>
      <pc:docMkLst>
        <pc:docMk/>
      </pc:docMkLst>
      <pc:sldChg chg="del">
        <pc:chgData name="" userId="" providerId="" clId="Web-{8B2EEFEF-5C22-4856-87FD-FEBEE086BD3C}" dt="2020-01-23T12:28:20.431" v="1"/>
        <pc:sldMkLst>
          <pc:docMk/>
          <pc:sldMk cId="2131660723" sldId="360"/>
        </pc:sldMkLst>
      </pc:sldChg>
      <pc:sldChg chg="del">
        <pc:chgData name="" userId="" providerId="" clId="Web-{8B2EEFEF-5C22-4856-87FD-FEBEE086BD3C}" dt="2020-01-23T12:28:10.603" v="0"/>
        <pc:sldMkLst>
          <pc:docMk/>
          <pc:sldMk cId="2131660723" sldId="929"/>
        </pc:sldMkLst>
      </pc:sldChg>
      <pc:sldChg chg="del">
        <pc:chgData name="" userId="" providerId="" clId="Web-{8B2EEFEF-5C22-4856-87FD-FEBEE086BD3C}" dt="2020-01-23T12:28:35.806" v="2"/>
        <pc:sldMkLst>
          <pc:docMk/>
          <pc:sldMk cId="2131660723" sldId="932"/>
        </pc:sldMkLst>
      </pc:sldChg>
      <pc:sldChg chg="del">
        <pc:chgData name="" userId="" providerId="" clId="Web-{8B2EEFEF-5C22-4856-87FD-FEBEE086BD3C}" dt="2020-01-23T12:29:06.556" v="4"/>
        <pc:sldMkLst>
          <pc:docMk/>
          <pc:sldMk cId="2131660723" sldId="934"/>
        </pc:sldMkLst>
      </pc:sldChg>
      <pc:sldChg chg="del">
        <pc:chgData name="" userId="" providerId="" clId="Web-{8B2EEFEF-5C22-4856-87FD-FEBEE086BD3C}" dt="2020-01-23T12:29:15.728" v="5"/>
        <pc:sldMkLst>
          <pc:docMk/>
          <pc:sldMk cId="2131660723" sldId="935"/>
        </pc:sldMkLst>
      </pc:sldChg>
      <pc:sldChg chg="del">
        <pc:chgData name="" userId="" providerId="" clId="Web-{8B2EEFEF-5C22-4856-87FD-FEBEE086BD3C}" dt="2020-01-23T12:29:27.243" v="6"/>
        <pc:sldMkLst>
          <pc:docMk/>
          <pc:sldMk cId="2131660723" sldId="936"/>
        </pc:sldMkLst>
      </pc:sldChg>
      <pc:sldChg chg="del">
        <pc:chgData name="" userId="" providerId="" clId="Web-{8B2EEFEF-5C22-4856-87FD-FEBEE086BD3C}" dt="2020-01-23T12:28:48.259" v="3"/>
        <pc:sldMkLst>
          <pc:docMk/>
          <pc:sldMk cId="2131660723" sldId="1057"/>
        </pc:sldMkLst>
      </pc:sldChg>
      <pc:sldChg chg="del">
        <pc:chgData name="" userId="" providerId="" clId="Web-{8B2EEFEF-5C22-4856-87FD-FEBEE086BD3C}" dt="2020-01-23T12:29:34.212" v="7"/>
        <pc:sldMkLst>
          <pc:docMk/>
          <pc:sldMk cId="2131660723" sldId="1063"/>
        </pc:sldMkLst>
      </pc:sldChg>
      <pc:sldChg chg="del">
        <pc:chgData name="" userId="" providerId="" clId="Web-{8B2EEFEF-5C22-4856-87FD-FEBEE086BD3C}" dt="2020-01-23T12:30:17.962" v="8"/>
        <pc:sldMkLst>
          <pc:docMk/>
          <pc:sldMk cId="2131660723" sldId="1064"/>
        </pc:sldMkLst>
      </pc:sldChg>
    </pc:docChg>
  </pc:docChgLst>
  <pc:docChgLst>
    <pc:chgData clId="Web-{4325311C-FAB1-4677-BBA1-6AEEF65A9D2E}"/>
    <pc:docChg chg="modSld">
      <pc:chgData name="" userId="" providerId="" clId="Web-{4325311C-FAB1-4677-BBA1-6AEEF65A9D2E}" dt="2019-01-09T07:44:34.030" v="10" actId="20577"/>
      <pc:docMkLst>
        <pc:docMk/>
      </pc:docMkLst>
      <pc:sldChg chg="modSp">
        <pc:chgData name="" userId="" providerId="" clId="Web-{4325311C-FAB1-4677-BBA1-6AEEF65A9D2E}" dt="2019-01-09T07:44:31.842" v="8" actId="20577"/>
        <pc:sldMkLst>
          <pc:docMk/>
          <pc:sldMk cId="3971309209" sldId="320"/>
        </pc:sldMkLst>
        <pc:spChg chg="mod">
          <ac:chgData name="" userId="" providerId="" clId="Web-{4325311C-FAB1-4677-BBA1-6AEEF65A9D2E}" dt="2019-01-09T07:44:31.842" v="8" actId="20577"/>
          <ac:spMkLst>
            <pc:docMk/>
            <pc:sldMk cId="3971309209" sldId="320"/>
            <ac:spMk id="3" creationId="{00000000-0000-0000-0000-000000000000}"/>
          </ac:spMkLst>
        </pc:spChg>
      </pc:sldChg>
    </pc:docChg>
  </pc:docChgLst>
  <pc:docChgLst>
    <pc:chgData clId="Web-{CB1B2C6C-40D0-48D0-9B3C-0BA9F62D072B}"/>
    <pc:docChg chg="delSld">
      <pc:chgData name="" userId="" providerId="" clId="Web-{CB1B2C6C-40D0-48D0-9B3C-0BA9F62D072B}" dt="2020-01-28T09:36:12.901" v="17"/>
      <pc:docMkLst>
        <pc:docMk/>
      </pc:docMkLst>
      <pc:sldChg chg="del">
        <pc:chgData name="" userId="" providerId="" clId="Web-{CB1B2C6C-40D0-48D0-9B3C-0BA9F62D072B}" dt="2020-01-28T09:33:42.134" v="11"/>
        <pc:sldMkLst>
          <pc:docMk/>
          <pc:sldMk cId="2131660723" sldId="326"/>
        </pc:sldMkLst>
      </pc:sldChg>
      <pc:sldChg chg="del">
        <pc:chgData name="" userId="" providerId="" clId="Web-{CB1B2C6C-40D0-48D0-9B3C-0BA9F62D072B}" dt="2020-01-28T09:35:00.322" v="15"/>
        <pc:sldMkLst>
          <pc:docMk/>
          <pc:sldMk cId="2131660723" sldId="329"/>
        </pc:sldMkLst>
      </pc:sldChg>
      <pc:sldChg chg="del">
        <pc:chgData name="" userId="" providerId="" clId="Web-{CB1B2C6C-40D0-48D0-9B3C-0BA9F62D072B}" dt="2020-01-28T09:32:27.946" v="8"/>
        <pc:sldMkLst>
          <pc:docMk/>
          <pc:sldMk cId="2131660723" sldId="1040"/>
        </pc:sldMkLst>
      </pc:sldChg>
      <pc:sldChg chg="del">
        <pc:chgData name="" userId="" providerId="" clId="Web-{CB1B2C6C-40D0-48D0-9B3C-0BA9F62D072B}" dt="2020-01-28T09:30:01.804" v="0"/>
        <pc:sldMkLst>
          <pc:docMk/>
          <pc:sldMk cId="2131660723" sldId="1065"/>
        </pc:sldMkLst>
      </pc:sldChg>
      <pc:sldChg chg="del">
        <pc:chgData name="" userId="" providerId="" clId="Web-{CB1B2C6C-40D0-48D0-9B3C-0BA9F62D072B}" dt="2020-01-28T09:30:09.304" v="1"/>
        <pc:sldMkLst>
          <pc:docMk/>
          <pc:sldMk cId="2131660723" sldId="1066"/>
        </pc:sldMkLst>
      </pc:sldChg>
      <pc:sldChg chg="del">
        <pc:chgData name="" userId="" providerId="" clId="Web-{CB1B2C6C-40D0-48D0-9B3C-0BA9F62D072B}" dt="2020-01-28T09:30:24.242" v="3"/>
        <pc:sldMkLst>
          <pc:docMk/>
          <pc:sldMk cId="2131660723" sldId="1067"/>
        </pc:sldMkLst>
      </pc:sldChg>
      <pc:sldChg chg="del">
        <pc:chgData name="" userId="" providerId="" clId="Web-{CB1B2C6C-40D0-48D0-9B3C-0BA9F62D072B}" dt="2020-01-28T09:30:16.445" v="2"/>
        <pc:sldMkLst>
          <pc:docMk/>
          <pc:sldMk cId="2131660723" sldId="1068"/>
        </pc:sldMkLst>
      </pc:sldChg>
      <pc:sldChg chg="del">
        <pc:chgData name="" userId="" providerId="" clId="Web-{CB1B2C6C-40D0-48D0-9B3C-0BA9F62D072B}" dt="2020-01-28T09:30:35.492" v="4"/>
        <pc:sldMkLst>
          <pc:docMk/>
          <pc:sldMk cId="2131660723" sldId="1070"/>
        </pc:sldMkLst>
      </pc:sldChg>
      <pc:sldChg chg="del">
        <pc:chgData name="" userId="" providerId="" clId="Web-{CB1B2C6C-40D0-48D0-9B3C-0BA9F62D072B}" dt="2020-01-28T09:31:00.070" v="5"/>
        <pc:sldMkLst>
          <pc:docMk/>
          <pc:sldMk cId="2131660723" sldId="1072"/>
        </pc:sldMkLst>
      </pc:sldChg>
      <pc:sldChg chg="del">
        <pc:chgData name="" userId="" providerId="" clId="Web-{CB1B2C6C-40D0-48D0-9B3C-0BA9F62D072B}" dt="2020-01-28T09:31:49.430" v="6"/>
        <pc:sldMkLst>
          <pc:docMk/>
          <pc:sldMk cId="2131660723" sldId="1074"/>
        </pc:sldMkLst>
      </pc:sldChg>
      <pc:sldChg chg="del">
        <pc:chgData name="" userId="" providerId="" clId="Web-{CB1B2C6C-40D0-48D0-9B3C-0BA9F62D072B}" dt="2020-01-28T09:31:57.618" v="7"/>
        <pc:sldMkLst>
          <pc:docMk/>
          <pc:sldMk cId="2131660723" sldId="1075"/>
        </pc:sldMkLst>
      </pc:sldChg>
      <pc:sldChg chg="del">
        <pc:chgData name="" userId="" providerId="" clId="Web-{CB1B2C6C-40D0-48D0-9B3C-0BA9F62D072B}" dt="2020-01-28T09:33:16.712" v="9"/>
        <pc:sldMkLst>
          <pc:docMk/>
          <pc:sldMk cId="2131660723" sldId="1079"/>
        </pc:sldMkLst>
      </pc:sldChg>
      <pc:sldChg chg="del">
        <pc:chgData name="" userId="" providerId="" clId="Web-{CB1B2C6C-40D0-48D0-9B3C-0BA9F62D072B}" dt="2020-01-28T09:33:32.853" v="10"/>
        <pc:sldMkLst>
          <pc:docMk/>
          <pc:sldMk cId="2131660723" sldId="1080"/>
        </pc:sldMkLst>
      </pc:sldChg>
      <pc:sldChg chg="del">
        <pc:chgData name="" userId="" providerId="" clId="Web-{CB1B2C6C-40D0-48D0-9B3C-0BA9F62D072B}" dt="2020-01-28T09:33:54.853" v="12"/>
        <pc:sldMkLst>
          <pc:docMk/>
          <pc:sldMk cId="862981072" sldId="1082"/>
        </pc:sldMkLst>
      </pc:sldChg>
      <pc:sldChg chg="del">
        <pc:chgData name="" userId="" providerId="" clId="Web-{CB1B2C6C-40D0-48D0-9B3C-0BA9F62D072B}" dt="2020-01-28T09:34:04.572" v="13"/>
        <pc:sldMkLst>
          <pc:docMk/>
          <pc:sldMk cId="2131660723" sldId="1083"/>
        </pc:sldMkLst>
      </pc:sldChg>
      <pc:sldChg chg="del">
        <pc:chgData name="" userId="" providerId="" clId="Web-{CB1B2C6C-40D0-48D0-9B3C-0BA9F62D072B}" dt="2020-01-28T09:34:41.087" v="14"/>
        <pc:sldMkLst>
          <pc:docMk/>
          <pc:sldMk cId="2131660723" sldId="1085"/>
        </pc:sldMkLst>
      </pc:sldChg>
      <pc:sldChg chg="del">
        <pc:chgData name="" userId="" providerId="" clId="Web-{CB1B2C6C-40D0-48D0-9B3C-0BA9F62D072B}" dt="2020-01-28T09:35:35.807" v="16"/>
        <pc:sldMkLst>
          <pc:docMk/>
          <pc:sldMk cId="2131660723" sldId="1090"/>
        </pc:sldMkLst>
      </pc:sldChg>
      <pc:sldChg chg="del">
        <pc:chgData name="" userId="" providerId="" clId="Web-{CB1B2C6C-40D0-48D0-9B3C-0BA9F62D072B}" dt="2020-01-28T09:36:12.901" v="17"/>
        <pc:sldMkLst>
          <pc:docMk/>
          <pc:sldMk cId="2131660723" sldId="1099"/>
        </pc:sldMkLst>
      </pc:sldChg>
    </pc:docChg>
  </pc:docChgLst>
  <pc:docChgLst>
    <pc:chgData clId="Web-{657171AC-3379-427A-947F-C3E3CE73C169}"/>
    <pc:docChg chg="addSld sldOrd">
      <pc:chgData name="" userId="" providerId="" clId="Web-{657171AC-3379-427A-947F-C3E3CE73C169}" dt="2020-01-07T21:43:52.165" v="1"/>
      <pc:docMkLst>
        <pc:docMk/>
      </pc:docMkLst>
      <pc:sldChg chg="ord">
        <pc:chgData name="" userId="" providerId="" clId="Web-{657171AC-3379-427A-947F-C3E3CE73C169}" dt="2020-01-07T21:43:52.165" v="1"/>
        <pc:sldMkLst>
          <pc:docMk/>
          <pc:sldMk cId="2131660723" sldId="312"/>
        </pc:sldMkLst>
      </pc:sldChg>
      <pc:sldChg chg="new">
        <pc:chgData name="" userId="" providerId="" clId="Web-{657171AC-3379-427A-947F-C3E3CE73C169}" dt="2020-01-07T21:42:52.991" v="0"/>
        <pc:sldMkLst>
          <pc:docMk/>
          <pc:sldMk cId="2763075486" sldId="109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161C-E181-41DF-AFCB-8E16F3735A27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C15D6-52D3-4001-841A-EF9617598AAB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181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45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911" y="1"/>
            <a:ext cx="2946144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2CA7-5947-4F0D-A1C5-55263160AF4B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255" y="4777554"/>
            <a:ext cx="5437168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431258"/>
            <a:ext cx="2946145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911" y="9431258"/>
            <a:ext cx="2946144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4D40-2240-4C25-9A2E-8EA627E1DED6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719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40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41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C4D40-2240-4C25-9A2E-8EA627E1DED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38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040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868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181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725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372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102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34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746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7797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226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448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90535-09C8-4BDD-9DAE-8C741E167856}" type="datetimeFigureOut">
              <a:rPr lang="sv-SE" smtClean="0"/>
              <a:pPr/>
              <a:t>21-01-14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F565-82A9-4411-AE65-CF58DB5EBABD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88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0090"/>
                </a:solidFill>
              </a:rPr>
              <a:t>Svenska Frakturregistrets </a:t>
            </a:r>
            <a:r>
              <a:rPr lang="sv-SE" dirty="0" smtClean="0">
                <a:solidFill>
                  <a:srgbClr val="000090"/>
                </a:solidFill>
              </a:rPr>
              <a:t>11:</a:t>
            </a:r>
            <a:r>
              <a:rPr lang="sv-SE" dirty="0">
                <a:solidFill>
                  <a:srgbClr val="000090"/>
                </a:solidFill>
              </a:rPr>
              <a:t>e</a:t>
            </a:r>
            <a:br>
              <a:rPr lang="sv-SE" dirty="0">
                <a:solidFill>
                  <a:srgbClr val="000090"/>
                </a:solidFill>
              </a:rPr>
            </a:br>
            <a:r>
              <a:rPr lang="sv-SE" dirty="0">
                <a:solidFill>
                  <a:srgbClr val="000090"/>
                </a:solidFill>
              </a:rPr>
              <a:t>Årsmöte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657600" y="2438400"/>
            <a:ext cx="1744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2021</a:t>
            </a:r>
            <a:endParaRPr lang="sv-SE" sz="6000" dirty="0"/>
          </a:p>
        </p:txBody>
      </p:sp>
      <p:sp>
        <p:nvSpPr>
          <p:cNvPr id="6" name="textruta 5"/>
          <p:cNvSpPr txBox="1"/>
          <p:nvPr/>
        </p:nvSpPr>
        <p:spPr>
          <a:xfrm>
            <a:off x="2838362" y="4038600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dirty="0" smtClean="0"/>
              <a:t>Digitalt möte 2021-</a:t>
            </a:r>
            <a:r>
              <a:rPr lang="sv-SE" sz="2800" dirty="0"/>
              <a:t>01</a:t>
            </a:r>
            <a:r>
              <a:rPr lang="sv-SE" sz="2800" dirty="0" smtClean="0"/>
              <a:t>-14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62062" y="6019800"/>
            <a:ext cx="1824738" cy="497172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90"/>
                </a:solidFill>
              </a:rPr>
              <a:t>VU</a:t>
            </a:r>
            <a:endParaRPr lang="sv-SE" dirty="0">
              <a:solidFill>
                <a:srgbClr val="00009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371600" y="1219200"/>
            <a:ext cx="448284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 </a:t>
            </a:r>
          </a:p>
          <a:p>
            <a:r>
              <a:rPr lang="sv-SE" sz="2800" dirty="0"/>
              <a:t> </a:t>
            </a:r>
          </a:p>
          <a:p>
            <a:r>
              <a:rPr lang="sv-SE" sz="2800" dirty="0"/>
              <a:t>Michael </a:t>
            </a:r>
            <a:r>
              <a:rPr lang="sv-SE" sz="2800" dirty="0" smtClean="0"/>
              <a:t>Möller</a:t>
            </a:r>
          </a:p>
          <a:p>
            <a:r>
              <a:rPr lang="sv-SE" sz="2800" dirty="0"/>
              <a:t>Peter </a:t>
            </a:r>
            <a:r>
              <a:rPr lang="sv-SE" sz="2800" dirty="0" smtClean="0"/>
              <a:t>Ström</a:t>
            </a:r>
          </a:p>
          <a:p>
            <a:r>
              <a:rPr lang="sv-SE" sz="2800" dirty="0"/>
              <a:t>Olof </a:t>
            </a:r>
            <a:r>
              <a:rPr lang="sv-SE" sz="2800" dirty="0" smtClean="0"/>
              <a:t>Wolf</a:t>
            </a:r>
          </a:p>
          <a:p>
            <a:r>
              <a:rPr lang="sv-SE" sz="2800" dirty="0"/>
              <a:t>Karin </a:t>
            </a:r>
            <a:r>
              <a:rPr lang="sv-SE" sz="2800" dirty="0" smtClean="0"/>
              <a:t>Pettersson</a:t>
            </a:r>
          </a:p>
          <a:p>
            <a:r>
              <a:rPr lang="sv-SE" sz="2800" dirty="0"/>
              <a:t>Mikael </a:t>
            </a:r>
            <a:r>
              <a:rPr lang="sv-SE" sz="2800" dirty="0" err="1"/>
              <a:t>Sundfeldt</a:t>
            </a:r>
            <a:endParaRPr lang="sv-SE" sz="2800" dirty="0"/>
          </a:p>
          <a:p>
            <a:r>
              <a:rPr lang="sv-SE" sz="2800" dirty="0"/>
              <a:t> </a:t>
            </a:r>
          </a:p>
          <a:p>
            <a:r>
              <a:rPr lang="sv-SE" sz="2800" dirty="0"/>
              <a:t> Adjungerad: Monica Sjöholm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0090"/>
                </a:solidFill>
              </a:rPr>
              <a:t>Vetenskapligt råd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514600" y="1676400"/>
            <a:ext cx="500409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 smtClean="0"/>
              <a:t>Olof Wolf</a:t>
            </a:r>
          </a:p>
          <a:p>
            <a:r>
              <a:rPr lang="sv-SE" sz="3200" dirty="0"/>
              <a:t>Michael </a:t>
            </a:r>
            <a:r>
              <a:rPr lang="sv-SE" sz="3200" dirty="0" smtClean="0"/>
              <a:t>Möller</a:t>
            </a:r>
          </a:p>
          <a:p>
            <a:r>
              <a:rPr lang="sv-SE" sz="3200" dirty="0"/>
              <a:t>Cecilia </a:t>
            </a:r>
            <a:r>
              <a:rPr lang="sv-SE" sz="3200" dirty="0" smtClean="0"/>
              <a:t>Rogmark</a:t>
            </a:r>
          </a:p>
          <a:p>
            <a:r>
              <a:rPr lang="sv-SE" sz="3200" dirty="0"/>
              <a:t>Carl </a:t>
            </a:r>
            <a:r>
              <a:rPr lang="sv-SE" sz="3200" dirty="0" smtClean="0"/>
              <a:t>Ekholm</a:t>
            </a:r>
          </a:p>
          <a:p>
            <a:r>
              <a:rPr lang="sv-SE" sz="3200" dirty="0" smtClean="0"/>
              <a:t>David </a:t>
            </a:r>
            <a:r>
              <a:rPr lang="sv-SE" sz="3200" dirty="0" smtClean="0"/>
              <a:t>Wennergren</a:t>
            </a:r>
          </a:p>
          <a:p>
            <a:endParaRPr lang="sv-SE" sz="3200" dirty="0" smtClean="0"/>
          </a:p>
          <a:p>
            <a:r>
              <a:rPr lang="sv-SE" sz="3200" dirty="0" smtClean="0"/>
              <a:t>Adjungerad: Monica Sjöholm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0" y="6018692"/>
            <a:ext cx="1828800" cy="498279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524000" y="228600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Val av styrgrupp</a:t>
            </a:r>
          </a:p>
          <a:p>
            <a:r>
              <a:rPr lang="sv-SE" sz="3200" dirty="0" smtClean="0"/>
              <a:t>Val av verkställande utskott</a:t>
            </a:r>
          </a:p>
          <a:p>
            <a:r>
              <a:rPr lang="sv-SE" sz="3200" dirty="0" smtClean="0"/>
              <a:t>Val av vetenskapligt råd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0" y="6018692"/>
            <a:ext cx="1828800" cy="498279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90"/>
                </a:solidFill>
              </a:rPr>
              <a:t>Agenda styrgruppsmöte</a:t>
            </a:r>
            <a:endParaRPr lang="sv-SE" dirty="0">
              <a:solidFill>
                <a:srgbClr val="00009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85800" y="1066800"/>
            <a:ext cx="77724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3200" dirty="0" smtClean="0"/>
          </a:p>
          <a:p>
            <a:r>
              <a:rPr lang="sv-SE" sz="3200" dirty="0" smtClean="0"/>
              <a:t>Info om planering för 2021</a:t>
            </a:r>
          </a:p>
          <a:p>
            <a:pPr>
              <a:buFontTx/>
              <a:buChar char="-"/>
            </a:pPr>
            <a:r>
              <a:rPr lang="sv-SE" sz="3200" dirty="0" smtClean="0"/>
              <a:t>2020</a:t>
            </a:r>
          </a:p>
          <a:p>
            <a:pPr>
              <a:buFontTx/>
              <a:buChar char="-"/>
            </a:pPr>
            <a:r>
              <a:rPr lang="sv-SE" sz="3200" dirty="0" smtClean="0"/>
              <a:t>Ekonomi</a:t>
            </a:r>
          </a:p>
          <a:p>
            <a:r>
              <a:rPr lang="sv-SE" sz="3200" dirty="0" err="1" smtClean="0"/>
              <a:t>-Planerad</a:t>
            </a:r>
            <a:r>
              <a:rPr lang="sv-SE" sz="3200" dirty="0" smtClean="0"/>
              <a:t> utveckling</a:t>
            </a:r>
          </a:p>
          <a:p>
            <a:pPr>
              <a:buFontTx/>
              <a:buChar char="-"/>
            </a:pPr>
            <a:r>
              <a:rPr lang="sv-SE" sz="3200" dirty="0" smtClean="0"/>
              <a:t>Möten</a:t>
            </a:r>
          </a:p>
          <a:p>
            <a:pPr>
              <a:buFontTx/>
              <a:buChar char="-"/>
            </a:pPr>
            <a:r>
              <a:rPr lang="sv-SE" sz="3200" dirty="0" smtClean="0"/>
              <a:t>Täckningsgrad</a:t>
            </a:r>
          </a:p>
          <a:p>
            <a:pPr>
              <a:buFontTx/>
              <a:buChar char="-"/>
            </a:pPr>
            <a:r>
              <a:rPr lang="sv-SE" sz="3200" dirty="0" smtClean="0"/>
              <a:t>Studier</a:t>
            </a:r>
          </a:p>
          <a:p>
            <a:endParaRPr lang="sv-SE" sz="3200" dirty="0" smtClean="0"/>
          </a:p>
          <a:p>
            <a:r>
              <a:rPr lang="sv-SE" sz="3200" dirty="0" smtClean="0"/>
              <a:t>Övriga frågor</a:t>
            </a:r>
            <a:endParaRPr lang="sv-SE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000090"/>
                </a:solidFill>
              </a:rPr>
              <a:t>Informationsflöde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09600" y="1471910"/>
            <a:ext cx="807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Information på </a:t>
            </a:r>
            <a:r>
              <a:rPr lang="sv-SE" sz="2800" dirty="0" smtClean="0"/>
              <a:t>årsmötet	</a:t>
            </a:r>
            <a:r>
              <a:rPr lang="sv-SE" sz="2800" dirty="0">
                <a:solidFill>
                  <a:srgbClr val="000090"/>
                </a:solidFill>
              </a:rPr>
              <a:t>	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Informationsmejl</a:t>
            </a:r>
          </a:p>
          <a:p>
            <a:endParaRPr lang="sv-SE" sz="2800" dirty="0"/>
          </a:p>
          <a:p>
            <a:r>
              <a:rPr lang="sv-SE" sz="2800" dirty="0" smtClean="0"/>
              <a:t>Nyhetsbrev</a:t>
            </a:r>
          </a:p>
          <a:p>
            <a:endParaRPr lang="sv-SE" sz="2800" dirty="0"/>
          </a:p>
          <a:p>
            <a:r>
              <a:rPr lang="sv-SE" sz="2800" dirty="0"/>
              <a:t>Nyheter på hemsidan</a:t>
            </a:r>
          </a:p>
          <a:p>
            <a:endParaRPr lang="sv-SE" sz="2800" dirty="0"/>
          </a:p>
          <a:p>
            <a:r>
              <a:rPr lang="sv-SE" sz="2800" dirty="0"/>
              <a:t>Årsrapporten</a:t>
            </a:r>
          </a:p>
          <a:p>
            <a:endParaRPr lang="sv-SE" sz="2800" dirty="0" smtClean="0"/>
          </a:p>
          <a:p>
            <a:r>
              <a:rPr lang="sv-SE" sz="2800" dirty="0" smtClean="0"/>
              <a:t>Halvårsrapporter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sv-SE" sz="5400" dirty="0" smtClean="0">
                <a:solidFill>
                  <a:srgbClr val="000090"/>
                </a:solidFill>
              </a:rPr>
              <a:t>2020</a:t>
            </a:r>
            <a:endParaRPr lang="sv-SE" sz="5400" dirty="0">
              <a:solidFill>
                <a:srgbClr val="00009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267200" y="762000"/>
            <a:ext cx="3785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I</a:t>
            </a:r>
            <a:endParaRPr lang="sv-SE" sz="6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000090"/>
                </a:solidFill>
              </a:rPr>
              <a:t>Volym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38200" y="1600200"/>
            <a:ext cx="71368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Från</a:t>
            </a:r>
            <a:r>
              <a:rPr lang="sv-SE" sz="3200" dirty="0" smtClean="0"/>
              <a:t> 424 000 till 523 600 frakturer</a:t>
            </a:r>
          </a:p>
          <a:p>
            <a:r>
              <a:rPr lang="sv-SE" sz="3200" dirty="0" smtClean="0"/>
              <a:t>Nästan 100 000 nya </a:t>
            </a:r>
            <a:r>
              <a:rPr lang="sv-SE" sz="3200" dirty="0"/>
              <a:t>frakturer </a:t>
            </a:r>
            <a:r>
              <a:rPr lang="sv-SE" sz="3200" dirty="0" smtClean="0"/>
              <a:t>registrerade</a:t>
            </a:r>
          </a:p>
          <a:p>
            <a:endParaRPr lang="sv-SE" sz="3200" dirty="0" smtClean="0"/>
          </a:p>
          <a:p>
            <a:endParaRPr lang="sv-SE" sz="3200" dirty="0" smtClean="0"/>
          </a:p>
          <a:p>
            <a:r>
              <a:rPr lang="sv-SE" sz="3200" dirty="0" smtClean="0"/>
              <a:t>En halv miljon registrerade frakturer </a:t>
            </a:r>
          </a:p>
          <a:p>
            <a:r>
              <a:rPr lang="sv-SE" sz="3200" dirty="0" smtClean="0"/>
              <a:t>passerades 2020-09-23</a:t>
            </a:r>
          </a:p>
          <a:p>
            <a:endParaRPr lang="sv-SE" sz="3200" dirty="0"/>
          </a:p>
          <a:p>
            <a:endParaRPr lang="sv-SE" sz="3200" dirty="0"/>
          </a:p>
          <a:p>
            <a:endParaRPr lang="sv-SE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229600" cy="5181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sz="4000" dirty="0" smtClean="0">
                <a:solidFill>
                  <a:srgbClr val="000090"/>
                </a:solidFill>
              </a:rPr>
              <a:t>Frakturregistrets implementering</a:t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4000" dirty="0" smtClean="0">
                <a:solidFill>
                  <a:srgbClr val="000090"/>
                </a:solidFill>
              </a:rPr>
              <a:t>slutförd på frakturbehandlande ortopedkliniker</a:t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1. Startpublikation 100 000 frakturer 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2. De fem första årens implementering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3. 500 000 frakturer mm (planeras)</a:t>
            </a: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828800"/>
          </a:xfrm>
        </p:spPr>
        <p:txBody>
          <a:bodyPr anchor="t">
            <a:noAutofit/>
          </a:bodyPr>
          <a:lstStyle/>
          <a:p>
            <a:pPr algn="l"/>
            <a:r>
              <a:rPr lang="sv-SE" sz="4000" dirty="0">
                <a:solidFill>
                  <a:srgbClr val="000090"/>
                </a:solidFill>
              </a:rPr>
              <a:t>Nya kliniker </a:t>
            </a:r>
            <a:r>
              <a:rPr lang="sv-SE" sz="4000" dirty="0" smtClean="0">
                <a:solidFill>
                  <a:srgbClr val="000090"/>
                </a:solidFill>
              </a:rPr>
              <a:t>2020</a:t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Helsingborg				Sundsvall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				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Örnsköldsvik				Lindesberg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/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Lycksele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/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Karlskoga	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/>
            </a:r>
            <a:br>
              <a:rPr lang="sv-SE" sz="2800" dirty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>Karolinska</a:t>
            </a:r>
            <a:r>
              <a:rPr lang="sv-SE" sz="2800" dirty="0" smtClean="0">
                <a:solidFill>
                  <a:srgbClr val="000000"/>
                </a:solidFill>
              </a:rPr>
              <a:t> Huddinge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/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Norrtälje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/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Skellefteå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/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Sundsvall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/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/>
            </a:r>
            <a:br>
              <a:rPr lang="sv-SE" sz="2800" dirty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/>
            </a:r>
            <a:br>
              <a:rPr lang="sv-SE" sz="2800" dirty="0">
                <a:solidFill>
                  <a:srgbClr val="00000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828800"/>
          </a:xfrm>
        </p:spPr>
        <p:txBody>
          <a:bodyPr anchor="t">
            <a:noAutofit/>
          </a:bodyPr>
          <a:lstStyle/>
          <a:p>
            <a:pPr algn="l"/>
            <a:r>
              <a:rPr lang="sv-SE" sz="2800" dirty="0" smtClean="0">
                <a:solidFill>
                  <a:srgbClr val="000000"/>
                </a:solidFill>
              </a:rPr>
              <a:t>Astrid </a:t>
            </a:r>
            <a:r>
              <a:rPr lang="sv-SE" sz="2800" dirty="0">
                <a:solidFill>
                  <a:srgbClr val="000000"/>
                </a:solidFill>
              </a:rPr>
              <a:t>Lindgrens </a:t>
            </a:r>
            <a:r>
              <a:rPr lang="sv-SE" sz="2800" dirty="0" smtClean="0">
                <a:solidFill>
                  <a:srgbClr val="000000"/>
                </a:solidFill>
              </a:rPr>
              <a:t>Barnsjukhus  		nystart okt 2020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/>
            </a:r>
            <a:br>
              <a:rPr lang="sv-SE" sz="2800" dirty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>Eskilstuna</a:t>
            </a:r>
            <a:r>
              <a:rPr lang="sv-SE" sz="2800" dirty="0" smtClean="0">
                <a:solidFill>
                  <a:srgbClr val="000000"/>
                </a:solidFill>
              </a:rPr>
              <a:t> 				nystart 2021-01-01</a:t>
            </a:r>
            <a:br>
              <a:rPr lang="sv-SE" sz="2800" dirty="0" smtClean="0">
                <a:solidFill>
                  <a:srgbClr val="000000"/>
                </a:solidFill>
              </a:rPr>
            </a:br>
            <a:r>
              <a:rPr lang="sv-SE" sz="2800" dirty="0">
                <a:solidFill>
                  <a:srgbClr val="000000"/>
                </a:solidFill>
              </a:rPr>
              <a:t/>
            </a:r>
            <a:br>
              <a:rPr lang="sv-SE" sz="2800" dirty="0">
                <a:solidFill>
                  <a:srgbClr val="00000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Gällivare				oklart</a:t>
            </a: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0" y="6018692"/>
            <a:ext cx="1828800" cy="498279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90"/>
                </a:solidFill>
              </a:rPr>
              <a:t>Agenda årsmöte</a:t>
            </a:r>
            <a:endParaRPr lang="sv-SE" dirty="0">
              <a:solidFill>
                <a:srgbClr val="00009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66800" y="1524001"/>
            <a:ext cx="7391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Val av mötesordförande</a:t>
            </a:r>
          </a:p>
          <a:p>
            <a:r>
              <a:rPr lang="sv-SE" sz="3200" dirty="0" smtClean="0"/>
              <a:t>Val av mötessekreterare</a:t>
            </a:r>
          </a:p>
          <a:p>
            <a:r>
              <a:rPr lang="sv-SE" sz="3200" dirty="0" smtClean="0"/>
              <a:t>Val av justerare</a:t>
            </a:r>
          </a:p>
          <a:p>
            <a:r>
              <a:rPr lang="sv-SE" sz="3200" dirty="0" smtClean="0"/>
              <a:t>Genomgång av regelverk</a:t>
            </a:r>
          </a:p>
          <a:p>
            <a:r>
              <a:rPr lang="sv-SE" sz="3200" dirty="0" smtClean="0"/>
              <a:t>Val till styrgrupp</a:t>
            </a:r>
          </a:p>
          <a:p>
            <a:r>
              <a:rPr lang="sv-SE" sz="3200" dirty="0" smtClean="0"/>
              <a:t>Val av verkställande utskott</a:t>
            </a:r>
          </a:p>
          <a:p>
            <a:r>
              <a:rPr lang="sv-SE" sz="3200" dirty="0" smtClean="0"/>
              <a:t>Val av vetenskapligt råd</a:t>
            </a:r>
          </a:p>
          <a:p>
            <a:r>
              <a:rPr lang="sv-SE" sz="3200" dirty="0" smtClean="0"/>
              <a:t>Mötets avslutande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>
                <a:solidFill>
                  <a:srgbClr val="000090"/>
                </a:solidFill>
              </a:rPr>
              <a:t>		Utvecklingsriktning</a:t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sz="3556" dirty="0"/>
              <a:t/>
            </a:r>
            <a:br>
              <a:rPr lang="sv-SE" sz="3556" dirty="0"/>
            </a:br>
            <a:r>
              <a:rPr lang="sv-SE" sz="3556" dirty="0" smtClean="0"/>
              <a:t>Kunskapsstöd</a:t>
            </a:r>
            <a:br>
              <a:rPr lang="sv-SE" sz="3556" dirty="0" smtClean="0"/>
            </a:br>
            <a:r>
              <a:rPr lang="sv-SE" sz="3556" dirty="0" smtClean="0"/>
              <a:t/>
            </a:r>
            <a:br>
              <a:rPr lang="sv-SE" sz="3556" dirty="0" smtClean="0"/>
            </a:br>
            <a:r>
              <a:rPr lang="sv-SE" sz="3556" dirty="0"/>
              <a:t>Beslutsfeedback</a:t>
            </a:r>
            <a:br>
              <a:rPr lang="sv-SE" sz="3556" dirty="0"/>
            </a:br>
            <a:r>
              <a:rPr lang="sv-SE" sz="3556" dirty="0"/>
              <a:t/>
            </a:r>
            <a:br>
              <a:rPr lang="sv-SE" sz="3556" dirty="0"/>
            </a:br>
            <a:r>
              <a:rPr lang="sv-SE" sz="3556" dirty="0"/>
              <a:t>Beslutsstöd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>
                <a:solidFill>
                  <a:srgbClr val="000090"/>
                </a:solidFill>
              </a:rPr>
              <a:t>”</a:t>
            </a:r>
            <a:r>
              <a:rPr lang="sv-SE" dirty="0" smtClean="0">
                <a:solidFill>
                  <a:srgbClr val="000090"/>
                </a:solidFill>
              </a:rPr>
              <a:t>Behandlingsfeedback om fotledsfrakturer” </a:t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>
                <a:solidFill>
                  <a:srgbClr val="000090"/>
                </a:solidFill>
              </a:rPr>
              <a:t/>
            </a:r>
            <a:br>
              <a:rPr lang="sv-SE" dirty="0">
                <a:solidFill>
                  <a:srgbClr val="000090"/>
                </a:solidFill>
              </a:rPr>
            </a:br>
            <a:endParaRPr lang="sv-SE" sz="3111" dirty="0">
              <a:solidFill>
                <a:srgbClr val="000000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33400" y="2362200"/>
            <a:ext cx="59608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Start 2020-</a:t>
            </a:r>
            <a:r>
              <a:rPr lang="sv-SE" sz="2800" dirty="0" smtClean="0"/>
              <a:t>02 på 4 kliniker</a:t>
            </a:r>
          </a:p>
          <a:p>
            <a:endParaRPr lang="sv-SE" sz="2800" dirty="0" smtClean="0"/>
          </a:p>
          <a:p>
            <a:r>
              <a:rPr lang="sv-SE" sz="2800" dirty="0" smtClean="0"/>
              <a:t>Utvärdering sommaren 2020</a:t>
            </a:r>
          </a:p>
          <a:p>
            <a:endParaRPr lang="sv-SE" sz="2800" dirty="0" smtClean="0"/>
          </a:p>
          <a:p>
            <a:r>
              <a:rPr lang="sv-SE" sz="2800" dirty="0" smtClean="0"/>
              <a:t>Breddinförande hösten 2020</a:t>
            </a:r>
          </a:p>
          <a:p>
            <a:endParaRPr lang="sv-SE" sz="2800" dirty="0" smtClean="0"/>
          </a:p>
          <a:p>
            <a:endParaRPr lang="sv-SE" sz="2800" dirty="0" smtClean="0"/>
          </a:p>
          <a:p>
            <a:r>
              <a:rPr lang="sv-SE" sz="2800" dirty="0" smtClean="0"/>
              <a:t>Forskning pågår om införandet, i manus</a:t>
            </a:r>
          </a:p>
          <a:p>
            <a:r>
              <a:rPr lang="sv-SE" sz="2800" dirty="0" smtClean="0"/>
              <a:t>Uppmärksammat bland NKR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sv-SE" dirty="0">
                <a:solidFill>
                  <a:srgbClr val="000090"/>
                </a:solidFill>
              </a:rPr>
              <a:t>Forskning i Frakturregistret</a:t>
            </a:r>
            <a:br>
              <a:rPr lang="sv-SE" dirty="0">
                <a:solidFill>
                  <a:srgbClr val="000090"/>
                </a:solidFill>
              </a:rPr>
            </a:br>
            <a:r>
              <a:rPr lang="sv-SE" sz="3111" dirty="0"/>
              <a:t/>
            </a:r>
            <a:br>
              <a:rPr lang="sv-SE" sz="3111" dirty="0"/>
            </a:br>
            <a:r>
              <a:rPr lang="sv-SE" sz="3111" dirty="0"/>
              <a:t>		</a:t>
            </a:r>
            <a:r>
              <a:rPr lang="sv-SE" sz="3111" dirty="0" smtClean="0"/>
              <a:t/>
            </a:r>
            <a:br>
              <a:rPr lang="sv-SE" sz="3111" dirty="0" smtClean="0"/>
            </a:br>
            <a:r>
              <a:rPr lang="sv-SE" sz="3111" dirty="0" smtClean="0"/>
              <a:t>12 </a:t>
            </a:r>
            <a:r>
              <a:rPr lang="sv-SE" sz="3111" dirty="0"/>
              <a:t>publicerade </a:t>
            </a:r>
            <a:r>
              <a:rPr lang="sv-SE" sz="3111" dirty="0" smtClean="0"/>
              <a:t>artiklar 2016-2019</a:t>
            </a:r>
            <a:br>
              <a:rPr lang="sv-SE" sz="3111" dirty="0" smtClean="0"/>
            </a:br>
            <a:r>
              <a:rPr lang="sv-SE" sz="3111" dirty="0" smtClean="0"/>
              <a:t>Ytterligare 12 publicerade under 2020</a:t>
            </a:r>
            <a:br>
              <a:rPr lang="sv-SE" sz="3111" dirty="0" smtClean="0"/>
            </a:br>
            <a:r>
              <a:rPr lang="sv-SE" sz="3111" dirty="0" smtClean="0"/>
              <a:t/>
            </a:r>
            <a:br>
              <a:rPr lang="sv-SE" sz="3111" dirty="0" smtClean="0"/>
            </a:br>
            <a:r>
              <a:rPr lang="sv-SE" sz="3111" dirty="0" smtClean="0"/>
              <a:t>Stor mängd datauttag</a:t>
            </a:r>
            <a:br>
              <a:rPr lang="sv-SE" sz="3111" dirty="0" smtClean="0"/>
            </a:br>
            <a:r>
              <a:rPr lang="sv-SE" sz="3111" dirty="0" smtClean="0"/>
              <a:t/>
            </a:r>
            <a:br>
              <a:rPr lang="sv-SE" sz="3111" dirty="0" smtClean="0"/>
            </a:br>
            <a:r>
              <a:rPr lang="sv-SE" sz="3111" dirty="0"/>
              <a:t>Många pågående projekt</a:t>
            </a:r>
            <a:br>
              <a:rPr lang="sv-SE" sz="3111" dirty="0"/>
            </a:br>
            <a:r>
              <a:rPr lang="sv-SE" sz="3111" dirty="0"/>
              <a:t/>
            </a:r>
            <a:br>
              <a:rPr lang="sv-SE" sz="3111" dirty="0"/>
            </a:br>
            <a:r>
              <a:rPr lang="sv-SE" sz="3111" dirty="0" smtClean="0"/>
              <a:t>Projektdatabasen rekommenderas till läsning</a:t>
            </a: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>
                <a:solidFill>
                  <a:srgbClr val="000090"/>
                </a:solidFill>
              </a:rPr>
              <a:t/>
            </a:r>
            <a:br>
              <a:rPr lang="sv-SE" dirty="0">
                <a:solidFill>
                  <a:srgbClr val="000090"/>
                </a:solidFill>
              </a:rPr>
            </a:br>
            <a:endParaRPr lang="sv-S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B0D2F7-0481-294F-9773-C68A8B47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448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>
                <a:solidFill>
                  <a:srgbClr val="000090"/>
                </a:solidFill>
              </a:rPr>
              <a:t>Första </a:t>
            </a:r>
            <a:r>
              <a:rPr lang="sv-SE" dirty="0" smtClean="0">
                <a:solidFill>
                  <a:srgbClr val="000090"/>
                </a:solidFill>
              </a:rPr>
              <a:t>avhandlingen= Bästa avhandlingen 2019 enligt SOF</a:t>
            </a:r>
            <a:endParaRPr lang="sv-SE" dirty="0">
              <a:solidFill>
                <a:srgbClr val="000090"/>
              </a:solidFill>
            </a:endParaRPr>
          </a:p>
        </p:txBody>
      </p:sp>
      <p:pic>
        <p:nvPicPr>
          <p:cNvPr id="4" name="Platshållare för innehåll 3" descr="Skärmavbild 2019-08-27 kl. 21.06.5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670" y="1690688"/>
            <a:ext cx="5168900" cy="4334933"/>
          </a:xfrm>
        </p:spPr>
      </p:pic>
      <p:pic>
        <p:nvPicPr>
          <p:cNvPr id="7" name="Bildobjekt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018A3C-A21E-0243-B739-D1CA62F61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534890" y="6180547"/>
            <a:ext cx="1372141" cy="498475"/>
          </a:xfrm>
          <a:prstGeom prst="rect">
            <a:avLst/>
          </a:prstGeom>
        </p:spPr>
      </p:pic>
      <p:pic>
        <p:nvPicPr>
          <p:cNvPr id="5" name="Bildobjekt 4" descr="Skärmavbild 2019-10-27 kl. 16.20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52600"/>
            <a:ext cx="2148275" cy="429655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29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rgbClr val="000090"/>
                </a:solidFill>
              </a:rPr>
              <a:t>Internationellt </a:t>
            </a:r>
            <a:r>
              <a:rPr lang="sv-SE" sz="4000" dirty="0">
                <a:solidFill>
                  <a:srgbClr val="000090"/>
                </a:solidFill>
              </a:rPr>
              <a:t>samarbete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533400" y="2286000"/>
            <a:ext cx="7652781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Senaste nordiska mötet november 2019 i Mölndal</a:t>
            </a:r>
          </a:p>
          <a:p>
            <a:endParaRPr lang="sv-SE" sz="2800" dirty="0"/>
          </a:p>
          <a:p>
            <a:r>
              <a:rPr lang="sv-SE" sz="2800" dirty="0"/>
              <a:t>Samarbete</a:t>
            </a:r>
            <a:r>
              <a:rPr lang="sv-SE" sz="2800" dirty="0" smtClean="0"/>
              <a:t> med </a:t>
            </a:r>
            <a:r>
              <a:rPr lang="sv-SE" sz="2800" dirty="0"/>
              <a:t>det Norska </a:t>
            </a:r>
            <a:r>
              <a:rPr lang="sv-SE" sz="2800" dirty="0" smtClean="0"/>
              <a:t>Frakturregistret</a:t>
            </a:r>
          </a:p>
          <a:p>
            <a:endParaRPr lang="sv-SE" sz="2800" dirty="0" smtClean="0"/>
          </a:p>
          <a:p>
            <a:r>
              <a:rPr lang="sv-SE" sz="2800" dirty="0" smtClean="0"/>
              <a:t>Den Danska frakturdatabasen har somnat in </a:t>
            </a:r>
          </a:p>
          <a:p>
            <a:endParaRPr lang="sv-SE" sz="2800" dirty="0" smtClean="0"/>
          </a:p>
          <a:p>
            <a:r>
              <a:rPr lang="sv-SE" sz="2800" dirty="0" smtClean="0"/>
              <a:t>Många förfrågningar, registerprotokoll </a:t>
            </a:r>
            <a:r>
              <a:rPr lang="sv-SE" sz="2800" dirty="0" smtClean="0"/>
              <a:t>publicerade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rgbClr val="000090"/>
                </a:solidFill>
              </a:rPr>
              <a:t>Utfallsmått Mortalitet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81000" y="1524000"/>
            <a:ext cx="8514345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Ny utdatamodul</a:t>
            </a:r>
            <a:r>
              <a:rPr lang="sv-SE" sz="2800" dirty="0" smtClean="0"/>
              <a:t> finns nu</a:t>
            </a:r>
          </a:p>
          <a:p>
            <a:endParaRPr lang="sv-SE" sz="2800" dirty="0"/>
          </a:p>
          <a:p>
            <a:r>
              <a:rPr lang="sv-SE" sz="2800" dirty="0"/>
              <a:t>Avliden individ automatregistreras inom något dygn via </a:t>
            </a:r>
          </a:p>
          <a:p>
            <a:r>
              <a:rPr lang="sv-SE" sz="2800" dirty="0"/>
              <a:t>Folkbokföringen som är direktkopplad till Frakturregistret</a:t>
            </a:r>
          </a:p>
          <a:p>
            <a:endParaRPr lang="sv-SE" sz="2800" dirty="0"/>
          </a:p>
          <a:p>
            <a:r>
              <a:rPr lang="sv-SE" sz="2800" dirty="0"/>
              <a:t>Man kan jämföra sin kliniks mortalitet efter olika </a:t>
            </a:r>
          </a:p>
          <a:p>
            <a:r>
              <a:rPr lang="sv-SE" sz="2800" dirty="0"/>
              <a:t>frakturtyper, hos olika patientgrupper över tid och </a:t>
            </a:r>
          </a:p>
          <a:p>
            <a:r>
              <a:rPr lang="sv-SE" sz="2800" dirty="0"/>
              <a:t>med andra kliniker och registrets </a:t>
            </a:r>
            <a:r>
              <a:rPr lang="sv-SE" sz="2800" dirty="0" smtClean="0"/>
              <a:t>genomsnitt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rgbClr val="000090"/>
                </a:solidFill>
              </a:rPr>
              <a:t>Hantering av </a:t>
            </a:r>
            <a:r>
              <a:rPr lang="sv-SE" dirty="0" err="1">
                <a:solidFill>
                  <a:srgbClr val="000090"/>
                </a:solidFill>
              </a:rPr>
              <a:t>missing</a:t>
            </a:r>
            <a:r>
              <a:rPr lang="sv-SE" dirty="0">
                <a:solidFill>
                  <a:srgbClr val="000090"/>
                </a:solidFill>
              </a:rPr>
              <a:t> data/dubbletter/felaktigheter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04800" y="2133600"/>
            <a:ext cx="866530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Felaktiga </a:t>
            </a:r>
            <a:r>
              <a:rPr lang="sv-SE" sz="2800" dirty="0"/>
              <a:t>registreringar</a:t>
            </a:r>
            <a:r>
              <a:rPr lang="sv-SE" sz="2800" dirty="0" smtClean="0"/>
              <a:t> t ex </a:t>
            </a:r>
            <a:r>
              <a:rPr lang="sv-SE" sz="2800" dirty="0" err="1" smtClean="0"/>
              <a:t>opdatum</a:t>
            </a:r>
            <a:r>
              <a:rPr lang="sv-SE" sz="2800" dirty="0" smtClean="0"/>
              <a:t> </a:t>
            </a:r>
            <a:r>
              <a:rPr lang="sv-SE" sz="2800" dirty="0"/>
              <a:t>före skadedatum</a:t>
            </a:r>
            <a:r>
              <a:rPr lang="sv-SE" sz="2800" dirty="0" smtClean="0"/>
              <a:t> </a:t>
            </a:r>
          </a:p>
          <a:p>
            <a:r>
              <a:rPr lang="sv-SE" sz="2800" dirty="0" smtClean="0"/>
              <a:t>medges inte. Numera automatiserat.</a:t>
            </a:r>
            <a:endParaRPr lang="sv-SE" sz="2800" dirty="0"/>
          </a:p>
          <a:p>
            <a:endParaRPr lang="sv-SE" sz="2800" dirty="0"/>
          </a:p>
          <a:p>
            <a:r>
              <a:rPr lang="sv-SE" sz="2800" dirty="0"/>
              <a:t>Många variabler inte obligatoriska t ex låg/hög </a:t>
            </a:r>
            <a:r>
              <a:rPr lang="sv-SE" sz="2800" dirty="0" smtClean="0"/>
              <a:t>energi</a:t>
            </a:r>
          </a:p>
          <a:p>
            <a:endParaRPr lang="sv-SE" sz="2800" dirty="0" smtClean="0"/>
          </a:p>
          <a:p>
            <a:r>
              <a:rPr lang="sv-SE" sz="2800" dirty="0" smtClean="0"/>
              <a:t>Tid till röntgen och operation vid </a:t>
            </a:r>
            <a:r>
              <a:rPr lang="sv-SE" sz="2800" dirty="0" err="1" smtClean="0"/>
              <a:t>femurfraktur</a:t>
            </a:r>
            <a:r>
              <a:rPr lang="sv-SE" sz="2800" dirty="0" smtClean="0"/>
              <a:t> obligatorisk </a:t>
            </a:r>
          </a:p>
          <a:p>
            <a:r>
              <a:rPr lang="sv-SE" sz="2800" dirty="0" smtClean="0"/>
              <a:t>sedan okt 2020 </a:t>
            </a:r>
          </a:p>
          <a:p>
            <a:endParaRPr lang="sv-SE" sz="2800" dirty="0" smtClean="0"/>
          </a:p>
          <a:p>
            <a:r>
              <a:rPr lang="sv-SE" sz="2800" dirty="0" smtClean="0"/>
              <a:t>Dubblettrensning </a:t>
            </a:r>
            <a:r>
              <a:rPr lang="sv-SE" sz="2800" dirty="0" err="1" smtClean="0"/>
              <a:t>sgs</a:t>
            </a:r>
            <a:r>
              <a:rPr lang="sv-SE" sz="2800" dirty="0" smtClean="0"/>
              <a:t> klar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 anchor="t">
            <a:normAutofit/>
          </a:bodyPr>
          <a:lstStyle/>
          <a:p>
            <a:pPr algn="l"/>
            <a:r>
              <a:rPr lang="sv-SE" sz="3556" dirty="0">
                <a:solidFill>
                  <a:srgbClr val="000090"/>
                </a:solidFill>
              </a:rPr>
              <a:t/>
            </a:r>
            <a:br>
              <a:rPr lang="sv-SE" sz="3556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667000" y="1143000"/>
            <a:ext cx="368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000090"/>
                </a:solidFill>
              </a:rPr>
              <a:t>Ekonomi i balans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3400" y="2057400"/>
            <a:ext cx="83274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Omsättning 1 550 000 = anslaget från SKL/SKR</a:t>
            </a:r>
            <a:r>
              <a:rPr lang="sv-SE" sz="2800" dirty="0" smtClean="0"/>
              <a:t> var 2019, </a:t>
            </a:r>
          </a:p>
          <a:p>
            <a:r>
              <a:rPr lang="sv-SE" sz="2800" dirty="0" smtClean="0"/>
              <a:t>2020 och blir samma även 2021</a:t>
            </a:r>
          </a:p>
          <a:p>
            <a:endParaRPr lang="sv-SE" sz="2800" dirty="0"/>
          </a:p>
          <a:p>
            <a:r>
              <a:rPr lang="sv-SE" sz="2800" dirty="0"/>
              <a:t>Medger visst utvecklingsarbete</a:t>
            </a:r>
          </a:p>
          <a:p>
            <a:endParaRPr lang="sv-SE" sz="2800" dirty="0"/>
          </a:p>
          <a:p>
            <a:r>
              <a:rPr lang="sv-SE" sz="2800" dirty="0"/>
              <a:t>Forskningskonto som buffert</a:t>
            </a:r>
          </a:p>
          <a:p>
            <a:endParaRPr lang="sv-SE" sz="2800" dirty="0"/>
          </a:p>
          <a:p>
            <a:r>
              <a:rPr lang="sv-SE" sz="2800" dirty="0"/>
              <a:t>Positiva effekter av anslag från </a:t>
            </a:r>
            <a:r>
              <a:rPr lang="sv-SE" sz="2800" dirty="0" smtClean="0"/>
              <a:t>Vetenskapsrådet</a:t>
            </a:r>
          </a:p>
          <a:p>
            <a:endParaRPr lang="sv-SE" sz="2800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4191000" y="0"/>
            <a:ext cx="572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II</a:t>
            </a:r>
            <a:endParaRPr lang="sv-SE" sz="6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 anchor="t">
            <a:normAutofit/>
          </a:bodyPr>
          <a:lstStyle/>
          <a:p>
            <a:pPr algn="l"/>
            <a:r>
              <a:rPr lang="sv-SE" sz="3556" dirty="0">
                <a:solidFill>
                  <a:srgbClr val="000090"/>
                </a:solidFill>
              </a:rPr>
              <a:t/>
            </a:r>
            <a:br>
              <a:rPr lang="sv-SE" sz="3556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>
                <a:solidFill>
                  <a:srgbClr val="000090"/>
                </a:solidFill>
              </a:rPr>
              <a:t/>
            </a:r>
            <a:br>
              <a:rPr lang="sv-SE" sz="3200" dirty="0">
                <a:solidFill>
                  <a:srgbClr val="000090"/>
                </a:solidFill>
              </a:rPr>
            </a:b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r>
              <a:rPr lang="sv-SE" sz="2800" dirty="0" smtClean="0">
                <a:solidFill>
                  <a:srgbClr val="000000"/>
                </a:solidFill>
              </a:rPr>
              <a:t>Budgetavvikelse: 0,3%</a:t>
            </a:r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667000" y="381000"/>
            <a:ext cx="368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solidFill>
                  <a:srgbClr val="000090"/>
                </a:solidFill>
              </a:rPr>
              <a:t>Ekonomi i balans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457200" y="1447800"/>
            <a:ext cx="45321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Omsättning 1 550 000:-</a:t>
            </a:r>
          </a:p>
          <a:p>
            <a:endParaRPr lang="sv-SE" sz="2800" dirty="0" smtClean="0"/>
          </a:p>
          <a:p>
            <a:r>
              <a:rPr lang="sv-SE" sz="2800" dirty="0" smtClean="0"/>
              <a:t>Minus in 2020-01-01: 95000:-</a:t>
            </a:r>
          </a:p>
          <a:p>
            <a:r>
              <a:rPr lang="sv-SE" sz="2800" dirty="0" smtClean="0"/>
              <a:t>Minus ut 2020-12-31: 90000:-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24600" y="5867400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 anchor="t">
            <a:normAutofit/>
          </a:bodyPr>
          <a:lstStyle/>
          <a:p>
            <a:pPr algn="l"/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343400" y="0"/>
            <a:ext cx="7662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III</a:t>
            </a:r>
            <a:endParaRPr lang="sv-SE" sz="6000" dirty="0"/>
          </a:p>
        </p:txBody>
      </p:sp>
      <p:sp>
        <p:nvSpPr>
          <p:cNvPr id="9" name="textruta 8"/>
          <p:cNvSpPr txBox="1"/>
          <p:nvPr/>
        </p:nvSpPr>
        <p:spPr>
          <a:xfrm>
            <a:off x="2667000" y="1066800"/>
            <a:ext cx="4257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rgbClr val="000090"/>
                </a:solidFill>
              </a:rPr>
              <a:t>Planerad utveckling</a:t>
            </a:r>
            <a:endParaRPr lang="sv-SE" sz="4000" dirty="0">
              <a:solidFill>
                <a:srgbClr val="00009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04800" y="1981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Klinikdialog för </a:t>
            </a:r>
            <a:r>
              <a:rPr lang="sv-SE" sz="3200" dirty="0" err="1" smtClean="0"/>
              <a:t>använding</a:t>
            </a:r>
            <a:r>
              <a:rPr lang="sv-SE" sz="3200" dirty="0" smtClean="0"/>
              <a:t> av data och </a:t>
            </a:r>
          </a:p>
          <a:p>
            <a:r>
              <a:rPr lang="sv-SE" sz="3200" dirty="0" smtClean="0"/>
              <a:t>förbättring av registret</a:t>
            </a:r>
          </a:p>
          <a:p>
            <a:endParaRPr lang="sv-SE" sz="3200" dirty="0" smtClean="0"/>
          </a:p>
          <a:p>
            <a:r>
              <a:rPr lang="sv-SE" sz="3200" dirty="0" smtClean="0"/>
              <a:t>Förbättrad täckningsgrad</a:t>
            </a:r>
          </a:p>
          <a:p>
            <a:endParaRPr lang="sv-SE" sz="3200" dirty="0" smtClean="0"/>
          </a:p>
          <a:p>
            <a:r>
              <a:rPr lang="sv-SE" sz="3200" dirty="0" smtClean="0"/>
              <a:t>Halvårsrapporter och Årsrapport</a:t>
            </a:r>
          </a:p>
          <a:p>
            <a:endParaRPr lang="sv-SE" sz="3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0" y="6018692"/>
            <a:ext cx="1828800" cy="498279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90"/>
                </a:solidFill>
              </a:rPr>
              <a:t>Agenda styrgruppsmöte</a:t>
            </a:r>
            <a:endParaRPr lang="sv-SE" dirty="0">
              <a:solidFill>
                <a:srgbClr val="00009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85800" y="1066800"/>
            <a:ext cx="77724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3200" dirty="0" smtClean="0"/>
          </a:p>
          <a:p>
            <a:r>
              <a:rPr lang="sv-SE" sz="3200" dirty="0" smtClean="0"/>
              <a:t>Info om planering för 2021</a:t>
            </a:r>
          </a:p>
          <a:p>
            <a:pPr>
              <a:buFontTx/>
              <a:buChar char="-"/>
            </a:pPr>
            <a:r>
              <a:rPr lang="sv-SE" sz="3200" dirty="0" smtClean="0"/>
              <a:t>2020</a:t>
            </a:r>
          </a:p>
          <a:p>
            <a:pPr>
              <a:buFontTx/>
              <a:buChar char="-"/>
            </a:pPr>
            <a:r>
              <a:rPr lang="sv-SE" sz="3200" dirty="0" smtClean="0"/>
              <a:t>Ekonomi</a:t>
            </a:r>
          </a:p>
          <a:p>
            <a:r>
              <a:rPr lang="sv-SE" sz="3200" dirty="0" err="1" smtClean="0"/>
              <a:t>-Planerad</a:t>
            </a:r>
            <a:r>
              <a:rPr lang="sv-SE" sz="3200" dirty="0" smtClean="0"/>
              <a:t> utveckling</a:t>
            </a:r>
          </a:p>
          <a:p>
            <a:pPr>
              <a:buFontTx/>
              <a:buChar char="-"/>
            </a:pPr>
            <a:r>
              <a:rPr lang="sv-SE" sz="3200" dirty="0" smtClean="0"/>
              <a:t>Möten</a:t>
            </a:r>
          </a:p>
          <a:p>
            <a:pPr>
              <a:buFontTx/>
              <a:buChar char="-"/>
            </a:pPr>
            <a:r>
              <a:rPr lang="sv-SE" sz="3200" dirty="0" smtClean="0"/>
              <a:t>Täckningsgrad</a:t>
            </a:r>
          </a:p>
          <a:p>
            <a:pPr>
              <a:buFontTx/>
              <a:buChar char="-"/>
            </a:pPr>
            <a:r>
              <a:rPr lang="sv-SE" sz="3200" dirty="0" smtClean="0"/>
              <a:t>Studier</a:t>
            </a:r>
          </a:p>
          <a:p>
            <a:endParaRPr lang="sv-SE" sz="3200" dirty="0" smtClean="0"/>
          </a:p>
          <a:p>
            <a:r>
              <a:rPr lang="sv-SE" sz="3200" dirty="0" smtClean="0"/>
              <a:t>Övriga frågor</a:t>
            </a:r>
            <a:endParaRPr lang="sv-SE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24600" y="5867400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 anchor="t">
            <a:normAutofit/>
          </a:bodyPr>
          <a:lstStyle/>
          <a:p>
            <a:pPr algn="l"/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667000" y="381000"/>
            <a:ext cx="4257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rgbClr val="000090"/>
                </a:solidFill>
              </a:rPr>
              <a:t>Planerad utveckling</a:t>
            </a:r>
            <a:endParaRPr lang="sv-SE" sz="4000" dirty="0">
              <a:solidFill>
                <a:srgbClr val="00009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33400" y="1348800"/>
            <a:ext cx="8153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Forskningsfokus – tydliga resultat driver förändring</a:t>
            </a:r>
          </a:p>
          <a:p>
            <a:endParaRPr lang="sv-SE" sz="3200" dirty="0" smtClean="0"/>
          </a:p>
          <a:p>
            <a:r>
              <a:rPr lang="sv-SE" sz="3200" dirty="0" err="1" smtClean="0"/>
              <a:t>R-rct</a:t>
            </a:r>
            <a:r>
              <a:rPr lang="sv-SE" sz="3200" dirty="0" smtClean="0"/>
              <a:t> - fortsatt arbete och utveckling</a:t>
            </a:r>
          </a:p>
          <a:p>
            <a:endParaRPr lang="sv-SE" sz="3200" dirty="0" smtClean="0"/>
          </a:p>
          <a:p>
            <a:r>
              <a:rPr lang="sv-SE" sz="3200" dirty="0" err="1" smtClean="0"/>
              <a:t>PROM-utveckling</a:t>
            </a:r>
            <a:r>
              <a:rPr lang="sv-SE" sz="3200" dirty="0" smtClean="0"/>
              <a:t> – former, språk, studier</a:t>
            </a:r>
          </a:p>
          <a:p>
            <a:endParaRPr lang="sv-SE" sz="3200" dirty="0" smtClean="0"/>
          </a:p>
          <a:p>
            <a:r>
              <a:rPr lang="sv-SE" sz="3200" dirty="0" smtClean="0"/>
              <a:t>Implantatregistrering</a:t>
            </a:r>
            <a:r>
              <a:rPr lang="sv-SE" sz="3200" dirty="0" smtClean="0"/>
              <a:t>?</a:t>
            </a:r>
          </a:p>
          <a:p>
            <a:endParaRPr lang="sv-SE" sz="3200" dirty="0" smtClean="0"/>
          </a:p>
          <a:p>
            <a:r>
              <a:rPr lang="sv-SE" sz="3200" dirty="0" smtClean="0"/>
              <a:t>Handkirurgi</a:t>
            </a:r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3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24600" y="5867400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181600"/>
          </a:xfrm>
        </p:spPr>
        <p:txBody>
          <a:bodyPr anchor="t">
            <a:normAutofit/>
          </a:bodyPr>
          <a:lstStyle/>
          <a:p>
            <a:pPr algn="l"/>
            <a:r>
              <a:rPr lang="sv-SE" sz="3200" dirty="0" smtClean="0">
                <a:solidFill>
                  <a:srgbClr val="000090"/>
                </a:solidFill>
              </a:rPr>
              <a:t/>
            </a:r>
            <a:br>
              <a:rPr lang="sv-SE" sz="3200" dirty="0" smtClean="0">
                <a:solidFill>
                  <a:srgbClr val="000090"/>
                </a:solidFill>
              </a:rPr>
            </a:br>
            <a:endParaRPr lang="sv-SE" sz="3200" dirty="0">
              <a:solidFill>
                <a:srgbClr val="00009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667000" y="381000"/>
            <a:ext cx="4257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rgbClr val="000090"/>
                </a:solidFill>
              </a:rPr>
              <a:t>Planerad utveckling</a:t>
            </a:r>
            <a:endParaRPr lang="sv-SE" sz="4000" dirty="0">
              <a:solidFill>
                <a:srgbClr val="000090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33400" y="1348800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 </a:t>
            </a:r>
            <a:r>
              <a:rPr lang="sv-SE" sz="3200" dirty="0" smtClean="0">
                <a:solidFill>
                  <a:srgbClr val="000090"/>
                </a:solidFill>
              </a:rPr>
              <a:t>När görs frakturregistreringarna på respektive klinik? </a:t>
            </a:r>
          </a:p>
          <a:p>
            <a:endParaRPr lang="sv-SE" sz="3200" dirty="0" smtClean="0">
              <a:solidFill>
                <a:srgbClr val="000090"/>
              </a:solidFill>
            </a:endParaRPr>
          </a:p>
          <a:p>
            <a:r>
              <a:rPr lang="sv-SE" sz="3200" dirty="0" smtClean="0">
                <a:solidFill>
                  <a:srgbClr val="000090"/>
                </a:solidFill>
              </a:rPr>
              <a:t>Uppföljning planeras</a:t>
            </a:r>
          </a:p>
          <a:p>
            <a:endParaRPr lang="sv-SE" sz="3200" dirty="0" smtClean="0">
              <a:solidFill>
                <a:srgbClr val="000090"/>
              </a:solidFill>
            </a:endParaRPr>
          </a:p>
          <a:p>
            <a:endParaRPr lang="sv-SE" sz="3200" dirty="0" smtClean="0"/>
          </a:p>
        </p:txBody>
      </p:sp>
      <p:pic>
        <p:nvPicPr>
          <p:cNvPr id="7" name="Bildobjekt 6" descr="SFR_2019_tid_fraktreg(3) med DSBU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81200"/>
            <a:ext cx="2773680" cy="4622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343400" y="152400"/>
            <a:ext cx="8150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IV</a:t>
            </a:r>
            <a:endParaRPr lang="sv-SE" sz="6000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rgbClr val="000090"/>
                </a:solidFill>
              </a:rPr>
              <a:t>Möten</a:t>
            </a:r>
            <a:endParaRPr lang="sv-SE" sz="4000" dirty="0">
              <a:solidFill>
                <a:srgbClr val="00009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295400" y="2210573"/>
            <a:ext cx="6428813" cy="4647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Ortopediveckan september 2021</a:t>
            </a:r>
          </a:p>
          <a:p>
            <a:endParaRPr lang="sv-SE" sz="2800" dirty="0" smtClean="0"/>
          </a:p>
          <a:p>
            <a:r>
              <a:rPr lang="sv-SE" sz="2800" dirty="0" smtClean="0"/>
              <a:t>Frakturdagarna oktober 2021</a:t>
            </a:r>
          </a:p>
          <a:p>
            <a:endParaRPr lang="sv-SE" sz="2800" dirty="0" smtClean="0"/>
          </a:p>
          <a:p>
            <a:r>
              <a:rPr lang="sv-SE" sz="2800" dirty="0" smtClean="0"/>
              <a:t>Forskningsmöten (SFR och </a:t>
            </a:r>
            <a:r>
              <a:rPr lang="sv-SE" sz="2800" dirty="0" err="1" smtClean="0"/>
              <a:t>r-rct:er</a:t>
            </a:r>
            <a:r>
              <a:rPr lang="sv-SE" sz="2800" dirty="0" smtClean="0"/>
              <a:t>)</a:t>
            </a:r>
          </a:p>
          <a:p>
            <a:endParaRPr lang="sv-SE" sz="2800" dirty="0" smtClean="0"/>
          </a:p>
          <a:p>
            <a:r>
              <a:rPr lang="sv-SE" sz="2800" dirty="0" smtClean="0"/>
              <a:t>Disputation 2021-11-05: </a:t>
            </a:r>
            <a:r>
              <a:rPr lang="sv-SE" sz="2800" dirty="0" err="1" smtClean="0"/>
              <a:t>Humerusfrakturer</a:t>
            </a:r>
            <a:endParaRPr lang="sv-SE" sz="2800" dirty="0" smtClean="0"/>
          </a:p>
          <a:p>
            <a:r>
              <a:rPr lang="sv-SE" sz="2000" dirty="0" smtClean="0"/>
              <a:t>Carl Bergdahl, Mölndal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343400" y="152400"/>
            <a:ext cx="621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 smtClean="0"/>
              <a:t>V</a:t>
            </a:r>
            <a:endParaRPr lang="sv-SE" sz="6000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>
            <a:normAutofit/>
          </a:bodyPr>
          <a:lstStyle/>
          <a:p>
            <a:r>
              <a:rPr lang="sv-SE" sz="4000" dirty="0" smtClean="0">
                <a:solidFill>
                  <a:srgbClr val="000090"/>
                </a:solidFill>
              </a:rPr>
              <a:t>Täckningsgrad</a:t>
            </a:r>
            <a:endParaRPr lang="sv-SE" sz="4000" dirty="0">
              <a:solidFill>
                <a:srgbClr val="00009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762000" y="2895600"/>
            <a:ext cx="76215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Ihop med uppgifter om </a:t>
            </a:r>
            <a:r>
              <a:rPr lang="sv-SE" sz="2800" dirty="0" err="1" smtClean="0"/>
              <a:t>missing</a:t>
            </a:r>
            <a:r>
              <a:rPr lang="sv-SE" sz="2800" dirty="0" smtClean="0"/>
              <a:t> </a:t>
            </a:r>
            <a:r>
              <a:rPr lang="sv-SE" sz="2800" dirty="0" err="1" smtClean="0"/>
              <a:t>values</a:t>
            </a:r>
            <a:r>
              <a:rPr lang="sv-SE" sz="2800" dirty="0" smtClean="0"/>
              <a:t>, </a:t>
            </a:r>
          </a:p>
          <a:p>
            <a:r>
              <a:rPr lang="sv-SE" sz="2800" dirty="0" err="1" smtClean="0"/>
              <a:t>egenmonitorering</a:t>
            </a:r>
            <a:r>
              <a:rPr lang="sv-SE" sz="2800" dirty="0" smtClean="0"/>
              <a:t>, årsrapporter och publikationer</a:t>
            </a:r>
          </a:p>
          <a:p>
            <a:r>
              <a:rPr lang="sv-SE" sz="2800" dirty="0" smtClean="0"/>
              <a:t>kommer täckningsgradssiffror snart att distribueras </a:t>
            </a:r>
          </a:p>
          <a:p>
            <a:r>
              <a:rPr lang="sv-SE" sz="2800" dirty="0" smtClean="0"/>
              <a:t>till alla i styrgrupp och kvalitetsansvariga på USB</a:t>
            </a:r>
            <a:endParaRPr lang="sv-SE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1" name="Bildobjekt 10" descr="Skärmavbild 2021-01-14 kl. 10.10.4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8445500" cy="5562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0" y="6096000"/>
            <a:ext cx="1981200" cy="53980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" name="Bildobjekt 9" descr="Skärmavbild 2021-01-14 kl. 10.09.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85800"/>
            <a:ext cx="8509000" cy="5321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86600" y="6080978"/>
            <a:ext cx="1600200" cy="435994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" name="Bildobjekt 9" descr="Skärmavbild 2021-01-14 kl. 10.13.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8778240" cy="5334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41734" y="6096000"/>
            <a:ext cx="1545066" cy="42097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Bildobjekt 9" descr="Skärmavbild 2021-01-14 kl. 10.14.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33400"/>
            <a:ext cx="8542966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62062" y="6019800"/>
            <a:ext cx="1824738" cy="49717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" name="Bildobjekt 9" descr="Skärmavbild 2021-01-14 kl. 10.16.3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28600"/>
            <a:ext cx="86868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141734" y="6096000"/>
            <a:ext cx="1545066" cy="420972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" name="Bildobjekt 9" descr="Skärmavbild 2021-01-14 kl. 10.16.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8716242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858000" y="6018692"/>
            <a:ext cx="1828800" cy="498279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90"/>
                </a:solidFill>
              </a:rPr>
              <a:t>Agenda årsmöte</a:t>
            </a:r>
            <a:endParaRPr lang="sv-SE" dirty="0">
              <a:solidFill>
                <a:srgbClr val="00009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66800" y="1524001"/>
            <a:ext cx="739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 smtClean="0"/>
              <a:t>Val av mötesordförande</a:t>
            </a:r>
          </a:p>
          <a:p>
            <a:r>
              <a:rPr lang="sv-SE" sz="3200" dirty="0" smtClean="0"/>
              <a:t>Val av mötessekreterare</a:t>
            </a:r>
          </a:p>
          <a:p>
            <a:r>
              <a:rPr lang="sv-SE" sz="3200" dirty="0" smtClean="0"/>
              <a:t>Val av justerare</a:t>
            </a:r>
          </a:p>
          <a:p>
            <a:r>
              <a:rPr lang="sv-SE" sz="3200" dirty="0" smtClean="0"/>
              <a:t>Val av styrgrupp</a:t>
            </a:r>
          </a:p>
          <a:p>
            <a:r>
              <a:rPr lang="sv-SE" sz="3200" dirty="0" smtClean="0"/>
              <a:t>Val av verkställande utskott</a:t>
            </a:r>
          </a:p>
          <a:p>
            <a:r>
              <a:rPr lang="sv-SE" sz="3200" dirty="0" smtClean="0"/>
              <a:t>Val av vetenskapligt råd</a:t>
            </a:r>
          </a:p>
          <a:p>
            <a:r>
              <a:rPr lang="sv-SE" sz="3200" dirty="0" smtClean="0"/>
              <a:t>Mötets avslutande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sz="4444" dirty="0" smtClean="0">
                <a:solidFill>
                  <a:srgbClr val="000090"/>
                </a:solidFill>
              </a:rPr>
              <a:t>Det finns ett gyllene tillfälle att vässa siffrorna för 2020 </a:t>
            </a: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Efterregistrera till 2021-03-31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Sök ut där någon del av registrering saknas 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Använd efterregistreringslistor från egna journalsystemet</a:t>
            </a: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r>
              <a:rPr lang="sv-SE" sz="4000" dirty="0" smtClean="0">
                <a:solidFill>
                  <a:srgbClr val="000090"/>
                </a:solidFill>
              </a:rPr>
              <a:t/>
            </a:r>
            <a:br>
              <a:rPr lang="sv-SE" sz="4000" dirty="0" smtClean="0">
                <a:solidFill>
                  <a:srgbClr val="000090"/>
                </a:solidFill>
              </a:rPr>
            </a:br>
            <a:endParaRPr lang="sv-SE" sz="4000" dirty="0">
              <a:solidFill>
                <a:srgbClr val="00009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295400" y="2210573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>Sammanfattning 2020 </a:t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100% </a:t>
            </a:r>
            <a:r>
              <a:rPr lang="sv-SE" sz="3556" dirty="0" err="1" smtClean="0">
                <a:solidFill>
                  <a:srgbClr val="000000"/>
                </a:solidFill>
              </a:rPr>
              <a:t>Coverage</a:t>
            </a:r>
            <a:r>
              <a:rPr lang="sv-SE" sz="3556" dirty="0" smtClean="0">
                <a:solidFill>
                  <a:srgbClr val="000000"/>
                </a:solidFill>
              </a:rPr>
              <a:t> uppnått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500 000 registreringar uppnådda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8000 nya registreringar per månad </a:t>
            </a:r>
            <a:r>
              <a:rPr lang="sv-SE" sz="3556" dirty="0" err="1" smtClean="0">
                <a:solidFill>
                  <a:srgbClr val="000000"/>
                </a:solidFill>
              </a:rPr>
              <a:t>dvs</a:t>
            </a:r>
            <a:r>
              <a:rPr lang="sv-SE" sz="3556" dirty="0" smtClean="0">
                <a:solidFill>
                  <a:srgbClr val="000000"/>
                </a:solidFill>
              </a:rPr>
              <a:t> 270/dag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err="1" smtClean="0">
                <a:solidFill>
                  <a:srgbClr val="000000"/>
                </a:solidFill>
              </a:rPr>
              <a:t>Rct:starter</a:t>
            </a:r>
            <a:r>
              <a:rPr lang="sv-SE" sz="3556" dirty="0" smtClean="0">
                <a:solidFill>
                  <a:srgbClr val="000000"/>
                </a:solidFill>
              </a:rPr>
              <a:t>, bästa avhandling, fördubblat antal publikationer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endParaRPr lang="sv-S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>Pågående och planerade </a:t>
            </a:r>
            <a:r>
              <a:rPr lang="sv-SE" dirty="0" err="1" smtClean="0">
                <a:solidFill>
                  <a:srgbClr val="000090"/>
                </a:solidFill>
              </a:rPr>
              <a:t>r-rct:er</a:t>
            </a: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r>
              <a:rPr lang="sv-SE" sz="3556" dirty="0" err="1" smtClean="0">
                <a:solidFill>
                  <a:srgbClr val="000000"/>
                </a:solidFill>
              </a:rPr>
              <a:t>Hipsther</a:t>
            </a:r>
            <a:r>
              <a:rPr lang="sv-SE" sz="3556" dirty="0" smtClean="0">
                <a:solidFill>
                  <a:srgbClr val="000000"/>
                </a:solidFill>
              </a:rPr>
              <a:t> sedan </a:t>
            </a:r>
            <a:r>
              <a:rPr lang="sv-SE" sz="3556" dirty="0" err="1" smtClean="0">
                <a:solidFill>
                  <a:srgbClr val="000000"/>
                </a:solidFill>
              </a:rPr>
              <a:t>sept</a:t>
            </a:r>
            <a:r>
              <a:rPr lang="sv-SE" sz="3556" dirty="0" smtClean="0">
                <a:solidFill>
                  <a:srgbClr val="000000"/>
                </a:solidFill>
              </a:rPr>
              <a:t> 2019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err="1" smtClean="0">
                <a:solidFill>
                  <a:srgbClr val="000000"/>
                </a:solidFill>
              </a:rPr>
              <a:t>Duality</a:t>
            </a:r>
            <a:r>
              <a:rPr lang="sv-SE" sz="3556" dirty="0" smtClean="0">
                <a:solidFill>
                  <a:srgbClr val="000000"/>
                </a:solidFill>
              </a:rPr>
              <a:t> sedan januari 2020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err="1" smtClean="0">
                <a:solidFill>
                  <a:srgbClr val="000000"/>
                </a:solidFill>
              </a:rPr>
              <a:t>Fragility</a:t>
            </a:r>
            <a:r>
              <a:rPr lang="sv-SE" sz="3556" dirty="0" smtClean="0">
                <a:solidFill>
                  <a:srgbClr val="000000"/>
                </a:solidFill>
              </a:rPr>
              <a:t> </a:t>
            </a:r>
            <a:r>
              <a:rPr lang="sv-SE" sz="3556" dirty="0" err="1" smtClean="0">
                <a:solidFill>
                  <a:srgbClr val="000000"/>
                </a:solidFill>
              </a:rPr>
              <a:t>Fracture</a:t>
            </a:r>
            <a:r>
              <a:rPr lang="sv-SE" sz="3556" dirty="0" smtClean="0">
                <a:solidFill>
                  <a:srgbClr val="000000"/>
                </a:solidFill>
              </a:rPr>
              <a:t> Trial 2021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Kotfrakturstudie </a:t>
            </a:r>
            <a:r>
              <a:rPr lang="sv-SE" sz="3556" dirty="0" smtClean="0">
                <a:solidFill>
                  <a:srgbClr val="000000"/>
                </a:solidFill>
              </a:rPr>
              <a:t>2021</a:t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err="1" smtClean="0">
                <a:solidFill>
                  <a:srgbClr val="000000"/>
                </a:solidFill>
              </a:rPr>
              <a:t>Daicy</a:t>
            </a:r>
            <a:r>
              <a:rPr lang="sv-SE" sz="3556" dirty="0" smtClean="0">
                <a:solidFill>
                  <a:srgbClr val="000000"/>
                </a:solidFill>
              </a:rPr>
              <a:t> 2021</a:t>
            </a: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/>
            </a:r>
            <a:br>
              <a:rPr lang="sv-SE" sz="3556" dirty="0" smtClean="0">
                <a:solidFill>
                  <a:srgbClr val="000000"/>
                </a:solidFill>
              </a:rPr>
            </a:br>
            <a:r>
              <a:rPr lang="sv-SE" sz="3556" dirty="0" smtClean="0">
                <a:solidFill>
                  <a:srgbClr val="000000"/>
                </a:solidFill>
              </a:rPr>
              <a:t>VR totalt ca 55 </a:t>
            </a:r>
            <a:r>
              <a:rPr lang="sv-SE" sz="3556" dirty="0" err="1" smtClean="0">
                <a:solidFill>
                  <a:srgbClr val="000000"/>
                </a:solidFill>
              </a:rPr>
              <a:t>milj</a:t>
            </a:r>
            <a:r>
              <a:rPr lang="sv-SE" dirty="0" smtClean="0">
                <a:solidFill>
                  <a:srgbClr val="000090"/>
                </a:solidFill>
              </a:rPr>
              <a:t/>
            </a:r>
            <a:br>
              <a:rPr lang="sv-SE" dirty="0" smtClean="0">
                <a:solidFill>
                  <a:srgbClr val="000090"/>
                </a:solidFill>
              </a:rPr>
            </a:br>
            <a:endParaRPr lang="sv-SE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Skärmavbild 2019-01-05 kl. 13.07.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04800"/>
            <a:ext cx="8255000" cy="54991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533400" y="3657600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tx2"/>
                </a:solidFill>
              </a:rPr>
              <a:t>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Skärmavbild 2019-01-05 kl. 13.08.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609600"/>
            <a:ext cx="7277100" cy="45593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85800" y="2209800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1F497D"/>
                </a:solidFill>
              </a:rPr>
              <a:t>B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Skärmavbild 2019-01-05 kl. 13.09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7366000" cy="1993900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609600" y="2362200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rgbClr val="1F497D"/>
                </a:solidFill>
              </a:rPr>
              <a:t>B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 descr="Skärmavbild 2019-01-05 kl. 13.09.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52600"/>
            <a:ext cx="7289800" cy="3251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4664" y="5805264"/>
            <a:ext cx="2612136" cy="711708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0090"/>
                </a:solidFill>
              </a:rPr>
              <a:t>Nuvarande styrgrupp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43000" y="1676400"/>
            <a:ext cx="75438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Michael Möller			Johan Lagergren	</a:t>
            </a:r>
          </a:p>
          <a:p>
            <a:r>
              <a:rPr lang="sv-SE" sz="2400" dirty="0"/>
              <a:t>Peter Ström				Paul Gerdhem</a:t>
            </a:r>
          </a:p>
          <a:p>
            <a:r>
              <a:rPr lang="sv-SE" sz="2400" dirty="0"/>
              <a:t>Olof Wolf				Per Morberg</a:t>
            </a:r>
          </a:p>
          <a:p>
            <a:r>
              <a:rPr lang="sv-SE" sz="2400" dirty="0"/>
              <a:t>Karin Pettersson			Toresten Backteman</a:t>
            </a:r>
          </a:p>
          <a:p>
            <a:r>
              <a:rPr lang="sv-SE" sz="2400" dirty="0"/>
              <a:t>Mikael </a:t>
            </a:r>
            <a:r>
              <a:rPr lang="sv-SE" sz="2400" dirty="0" err="1"/>
              <a:t>Sundfeldt</a:t>
            </a:r>
            <a:r>
              <a:rPr lang="sv-SE" sz="2400" dirty="0"/>
              <a:t>			Maria Liljeros</a:t>
            </a:r>
          </a:p>
          <a:p>
            <a:r>
              <a:rPr lang="sv-SE" sz="2400" dirty="0"/>
              <a:t>Katarina Lönn				Mats Andersson</a:t>
            </a:r>
          </a:p>
          <a:p>
            <a:r>
              <a:rPr lang="sv-SE" sz="2400" dirty="0"/>
              <a:t>Mårten Magnusson			Carl-Johan Hedbeck</a:t>
            </a:r>
          </a:p>
          <a:p>
            <a:r>
              <a:rPr lang="sv-SE" sz="2400" dirty="0"/>
              <a:t>Hans-Peter </a:t>
            </a:r>
            <a:r>
              <a:rPr lang="sv-SE" sz="2400" dirty="0" err="1"/>
              <a:t>Bögl</a:t>
            </a:r>
            <a:r>
              <a:rPr lang="sv-SE" sz="2400" dirty="0"/>
              <a:t>			Monica Sjöholm</a:t>
            </a:r>
          </a:p>
          <a:p>
            <a:r>
              <a:rPr lang="sv-SE" sz="2400" dirty="0"/>
              <a:t>Cecilia Rogmark			Carl Ekholm</a:t>
            </a:r>
          </a:p>
          <a:p>
            <a:r>
              <a:rPr lang="sv-SE" sz="2400" dirty="0"/>
              <a:t>Anette Erichsen </a:t>
            </a:r>
            <a:r>
              <a:rPr lang="sv-SE" sz="2400" dirty="0" smtClean="0"/>
              <a:t>Andersson		Sebastian </a:t>
            </a:r>
            <a:r>
              <a:rPr lang="sv-SE" sz="2400" dirty="0" err="1" smtClean="0"/>
              <a:t>Mukka</a:t>
            </a:r>
            <a:endParaRPr lang="sv-SE" sz="2400" dirty="0" smtClean="0"/>
          </a:p>
          <a:p>
            <a:r>
              <a:rPr lang="sv-SE" sz="2400" dirty="0" smtClean="0"/>
              <a:t>My von </a:t>
            </a:r>
            <a:r>
              <a:rPr lang="sv-SE" sz="2400" dirty="0" err="1" smtClean="0"/>
              <a:t>Friesendorff</a:t>
            </a:r>
            <a:r>
              <a:rPr lang="sv-SE" sz="2400" dirty="0" smtClean="0"/>
              <a:t>		</a:t>
            </a:r>
            <a:r>
              <a:rPr lang="sv-SE" sz="2400" dirty="0" smtClean="0"/>
              <a:t>	</a:t>
            </a:r>
          </a:p>
          <a:p>
            <a:r>
              <a:rPr lang="sv-SE" sz="2400" dirty="0" smtClean="0"/>
              <a:t>Mattias Lorentzon</a:t>
            </a:r>
          </a:p>
          <a:p>
            <a:endParaRPr lang="sv-SE" sz="2400" dirty="0" smtClean="0"/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16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958</Words>
  <Application>Microsoft Macintosh PowerPoint</Application>
  <PresentationFormat>Bildspel på skärmen (4:3)</PresentationFormat>
  <Paragraphs>267</Paragraphs>
  <Slides>42</Slides>
  <Notes>41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42</vt:i4>
      </vt:variant>
    </vt:vector>
  </HeadingPairs>
  <TitlesOfParts>
    <vt:vector size="43" baseType="lpstr">
      <vt:lpstr>Office-tema</vt:lpstr>
      <vt:lpstr>Svenska Frakturregistrets 11:e Årsmöte</vt:lpstr>
      <vt:lpstr>Agenda årsmöte</vt:lpstr>
      <vt:lpstr>Agenda styrgruppsmöte</vt:lpstr>
      <vt:lpstr>Agenda årsmöte</vt:lpstr>
      <vt:lpstr>Bild 5</vt:lpstr>
      <vt:lpstr>Bild 6</vt:lpstr>
      <vt:lpstr>Bild 7</vt:lpstr>
      <vt:lpstr>Bild 8</vt:lpstr>
      <vt:lpstr>Nuvarande styrgrupp</vt:lpstr>
      <vt:lpstr>VU</vt:lpstr>
      <vt:lpstr>Vetenskapligt råd</vt:lpstr>
      <vt:lpstr>Bild 12</vt:lpstr>
      <vt:lpstr>Agenda styrgruppsmöte</vt:lpstr>
      <vt:lpstr>Informationsflöde</vt:lpstr>
      <vt:lpstr>2020</vt:lpstr>
      <vt:lpstr>Volym</vt:lpstr>
      <vt:lpstr>Frakturregistrets implementering slutförd på frakturbehandlande ortopedkliniker  1. Startpublikation 100 000 frakturer  2. De fem första årens implementering 3. 500 000 frakturer mm (planeras)     </vt:lpstr>
      <vt:lpstr>Nya kliniker 2020  Helsingborg    Sundsvall      Örnsköldsvik    Lindesberg  Lycksele  Karlskoga   Karolinska Huddinge  Norrtälje  Skellefteå  Sundsvall         </vt:lpstr>
      <vt:lpstr>Astrid Lindgrens Barnsjukhus    nystart okt 2020  Eskilstuna     nystart 2021-01-01  Gällivare    oklart   </vt:lpstr>
      <vt:lpstr>  Utvecklingsriktning  Kunskapsstöd  Beslutsfeedback  Beslutsstöd</vt:lpstr>
      <vt:lpstr>”Behandlingsfeedback om fotledsfrakturer”   </vt:lpstr>
      <vt:lpstr>Forskning i Frakturregistret     12 publicerade artiklar 2016-2019 Ytterligare 12 publicerade under 2020  Stor mängd datauttag  Många pågående projekt  Projektdatabasen rekommenderas till läsning  </vt:lpstr>
      <vt:lpstr>Första avhandlingen= Bästa avhandlingen 2019 enligt SOF</vt:lpstr>
      <vt:lpstr>Internationellt samarbete</vt:lpstr>
      <vt:lpstr>Utfallsmått Mortalitet</vt:lpstr>
      <vt:lpstr>Hantering av missing data/dubbletter/felaktigheter</vt:lpstr>
      <vt:lpstr>     </vt:lpstr>
      <vt:lpstr>      Budgetavvikelse: 0,3% </vt:lpstr>
      <vt:lpstr> </vt:lpstr>
      <vt:lpstr> </vt:lpstr>
      <vt:lpstr> </vt:lpstr>
      <vt:lpstr>Möten</vt:lpstr>
      <vt:lpstr>Täckningsgrad</vt:lpstr>
      <vt:lpstr>Bild 34</vt:lpstr>
      <vt:lpstr>Bild 35</vt:lpstr>
      <vt:lpstr>Bild 36</vt:lpstr>
      <vt:lpstr>Bild 37</vt:lpstr>
      <vt:lpstr>Bild 38</vt:lpstr>
      <vt:lpstr>Bild 39</vt:lpstr>
      <vt:lpstr>Det finns ett gyllene tillfälle att vässa siffrorna för 2020   Efterregistrera till 2021-03-31  Sök ut där någon del av registrering saknas   Använd efterregistreringslistor från egna journalsystemet  </vt:lpstr>
      <vt:lpstr>    Sammanfattning 2020   100% Coverage uppnått  500 000 registreringar uppnådda  8000 nya registreringar per månad dvs 270/dag  Rct:starter, bästa avhandling, fördubblat antal publikationer  </vt:lpstr>
      <vt:lpstr>    Pågående och planerade r-rct:er  Hipsther sedan sept 2019 Duality sedan januari 2020  Fragility Fracture Trial 2021  Kotfrakturstudie 2021  Daicy 2021  VR totalt ca 55 milj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Sandelin</dc:creator>
  <cp:lastModifiedBy>Michael Möller</cp:lastModifiedBy>
  <cp:revision>409</cp:revision>
  <cp:lastPrinted>2017-01-08T12:16:44Z</cp:lastPrinted>
  <dcterms:created xsi:type="dcterms:W3CDTF">2021-01-14T13:17:19Z</dcterms:created>
  <dcterms:modified xsi:type="dcterms:W3CDTF">2021-01-14T13:20:16Z</dcterms:modified>
</cp:coreProperties>
</file>