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1027" r:id="rId3"/>
    <p:sldId id="1019" r:id="rId4"/>
    <p:sldId id="1061" r:id="rId5"/>
    <p:sldId id="1020" r:id="rId6"/>
    <p:sldId id="1062" r:id="rId7"/>
    <p:sldId id="1063" r:id="rId8"/>
    <p:sldId id="1021" r:id="rId9"/>
    <p:sldId id="1064" r:id="rId10"/>
    <p:sldId id="1065" r:id="rId11"/>
    <p:sldId id="1066" r:id="rId12"/>
    <p:sldId id="1023" r:id="rId13"/>
    <p:sldId id="1060" r:id="rId14"/>
    <p:sldId id="1028" r:id="rId15"/>
    <p:sldId id="1029" r:id="rId16"/>
    <p:sldId id="1053" r:id="rId17"/>
    <p:sldId id="1054" r:id="rId18"/>
    <p:sldId id="1059" r:id="rId19"/>
    <p:sldId id="993" r:id="rId20"/>
    <p:sldId id="257" r:id="rId21"/>
    <p:sldId id="1051" r:id="rId22"/>
    <p:sldId id="1052" r:id="rId23"/>
    <p:sldId id="1049" r:id="rId24"/>
    <p:sldId id="1055" r:id="rId2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08"/>
    <p:restoredTop sz="97059"/>
  </p:normalViewPr>
  <p:slideViewPr>
    <p:cSldViewPr snapToGrid="0" snapToObjects="1">
      <p:cViewPr varScale="1">
        <p:scale>
          <a:sx n="115" d="100"/>
          <a:sy n="115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onsj194\Box\Hipsther\SFR%20rRCT%20Hipsther\Studiem&#246;ten\Digitalt%2019%20okt%202021\Grafer%20screenig,%20inklusion%20och%20exklus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Hipsther</a:t>
            </a:r>
          </a:p>
          <a:p>
            <a:pPr>
              <a:defRPr/>
            </a:pPr>
            <a:r>
              <a:rPr lang="en-US"/>
              <a:t>FöRhållande</a:t>
            </a:r>
            <a:r>
              <a:rPr lang="en-US" baseline="0"/>
              <a:t> inkluderade och exkluderade</a:t>
            </a:r>
          </a:p>
          <a:p>
            <a:pPr>
              <a:defRPr/>
            </a:pPr>
            <a:r>
              <a:rPr lang="en-US"/>
              <a:t> 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title>
    <c:autoTitleDeleted val="0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Hipsther!$C$1</c:f>
              <c:strCache>
                <c:ptCount val="1"/>
                <c:pt idx="0">
                  <c:v>Inkluderade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Hipsther!$A$2:$A$29</c:f>
              <c:strCache>
                <c:ptCount val="28"/>
                <c:pt idx="0">
                  <c:v>Alingsås</c:v>
                </c:pt>
                <c:pt idx="1">
                  <c:v>Borås</c:v>
                </c:pt>
                <c:pt idx="2">
                  <c:v>Danderyd</c:v>
                </c:pt>
                <c:pt idx="3">
                  <c:v>Eksjö</c:v>
                </c:pt>
                <c:pt idx="4">
                  <c:v>Falun</c:v>
                </c:pt>
                <c:pt idx="5">
                  <c:v>Gävle</c:v>
                </c:pt>
                <c:pt idx="6">
                  <c:v>Mölndal</c:v>
                </c:pt>
                <c:pt idx="7">
                  <c:v>Jönköping</c:v>
                </c:pt>
                <c:pt idx="8">
                  <c:v>Kalmar</c:v>
                </c:pt>
                <c:pt idx="9">
                  <c:v>Karlskrona</c:v>
                </c:pt>
                <c:pt idx="10">
                  <c:v>Karlstad</c:v>
                </c:pt>
                <c:pt idx="11">
                  <c:v>Kungälv</c:v>
                </c:pt>
                <c:pt idx="12">
                  <c:v>Linköping</c:v>
                </c:pt>
                <c:pt idx="13">
                  <c:v>Lycksele</c:v>
                </c:pt>
                <c:pt idx="14">
                  <c:v>Mora</c:v>
                </c:pt>
                <c:pt idx="15">
                  <c:v>Nyköping</c:v>
                </c:pt>
                <c:pt idx="16">
                  <c:v>Skellefteå</c:v>
                </c:pt>
                <c:pt idx="17">
                  <c:v>Malmö</c:v>
                </c:pt>
                <c:pt idx="18">
                  <c:v>Skövde</c:v>
                </c:pt>
                <c:pt idx="19">
                  <c:v>Sunderbyn</c:v>
                </c:pt>
                <c:pt idx="20">
                  <c:v>Sundsvall</c:v>
                </c:pt>
                <c:pt idx="21">
                  <c:v>SÖS</c:v>
                </c:pt>
                <c:pt idx="22">
                  <c:v>Trollhättan</c:v>
                </c:pt>
                <c:pt idx="23">
                  <c:v>Umeå</c:v>
                </c:pt>
                <c:pt idx="24">
                  <c:v>Uppsala</c:v>
                </c:pt>
                <c:pt idx="25">
                  <c:v>Visby</c:v>
                </c:pt>
                <c:pt idx="26">
                  <c:v>Västerås</c:v>
                </c:pt>
                <c:pt idx="27">
                  <c:v>Summa</c:v>
                </c:pt>
              </c:strCache>
            </c:strRef>
          </c:cat>
          <c:val>
            <c:numRef>
              <c:f>Hipsther!$C$2:$C$29</c:f>
              <c:numCache>
                <c:formatCode>General</c:formatCode>
                <c:ptCount val="28"/>
                <c:pt idx="0">
                  <c:v>10</c:v>
                </c:pt>
                <c:pt idx="1">
                  <c:v>12</c:v>
                </c:pt>
                <c:pt idx="2">
                  <c:v>7</c:v>
                </c:pt>
                <c:pt idx="3">
                  <c:v>1</c:v>
                </c:pt>
                <c:pt idx="4">
                  <c:v>13</c:v>
                </c:pt>
                <c:pt idx="5">
                  <c:v>25</c:v>
                </c:pt>
                <c:pt idx="6">
                  <c:v>55</c:v>
                </c:pt>
                <c:pt idx="7">
                  <c:v>6</c:v>
                </c:pt>
                <c:pt idx="8">
                  <c:v>16</c:v>
                </c:pt>
                <c:pt idx="9">
                  <c:v>12</c:v>
                </c:pt>
                <c:pt idx="10">
                  <c:v>9</c:v>
                </c:pt>
                <c:pt idx="11">
                  <c:v>8</c:v>
                </c:pt>
                <c:pt idx="12">
                  <c:v>24</c:v>
                </c:pt>
                <c:pt idx="13">
                  <c:v>12</c:v>
                </c:pt>
                <c:pt idx="14">
                  <c:v>10</c:v>
                </c:pt>
                <c:pt idx="15">
                  <c:v>0</c:v>
                </c:pt>
                <c:pt idx="16">
                  <c:v>8</c:v>
                </c:pt>
                <c:pt idx="17">
                  <c:v>28</c:v>
                </c:pt>
                <c:pt idx="18">
                  <c:v>15</c:v>
                </c:pt>
                <c:pt idx="19">
                  <c:v>23</c:v>
                </c:pt>
                <c:pt idx="20">
                  <c:v>9</c:v>
                </c:pt>
                <c:pt idx="21">
                  <c:v>18</c:v>
                </c:pt>
                <c:pt idx="22">
                  <c:v>42</c:v>
                </c:pt>
                <c:pt idx="23">
                  <c:v>27</c:v>
                </c:pt>
                <c:pt idx="24">
                  <c:v>67</c:v>
                </c:pt>
                <c:pt idx="25">
                  <c:v>3</c:v>
                </c:pt>
                <c:pt idx="26">
                  <c:v>15</c:v>
                </c:pt>
                <c:pt idx="27">
                  <c:v>475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8-43B5-A484-392B617FFAF7}"/>
            </c:ext>
          </c:extLst>
        </c:ser>
        <c:ser>
          <c:idx val="6"/>
          <c:order val="6"/>
          <c:tx>
            <c:strRef>
              <c:f>Hipsther!$D$1</c:f>
              <c:strCache>
                <c:ptCount val="1"/>
                <c:pt idx="0">
                  <c:v>Exkluderade</c:v>
                </c:pt>
              </c:strCache>
            </c:strRef>
          </c:tx>
          <c:spPr>
            <a:solidFill>
              <a:schemeClr val="accent1">
                <a:tint val="4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Hipsther!$A$2:$A$29</c:f>
              <c:strCache>
                <c:ptCount val="28"/>
                <c:pt idx="0">
                  <c:v>Alingsås</c:v>
                </c:pt>
                <c:pt idx="1">
                  <c:v>Borås</c:v>
                </c:pt>
                <c:pt idx="2">
                  <c:v>Danderyd</c:v>
                </c:pt>
                <c:pt idx="3">
                  <c:v>Eksjö</c:v>
                </c:pt>
                <c:pt idx="4">
                  <c:v>Falun</c:v>
                </c:pt>
                <c:pt idx="5">
                  <c:v>Gävle</c:v>
                </c:pt>
                <c:pt idx="6">
                  <c:v>Mölndal</c:v>
                </c:pt>
                <c:pt idx="7">
                  <c:v>Jönköping</c:v>
                </c:pt>
                <c:pt idx="8">
                  <c:v>Kalmar</c:v>
                </c:pt>
                <c:pt idx="9">
                  <c:v>Karlskrona</c:v>
                </c:pt>
                <c:pt idx="10">
                  <c:v>Karlstad</c:v>
                </c:pt>
                <c:pt idx="11">
                  <c:v>Kungälv</c:v>
                </c:pt>
                <c:pt idx="12">
                  <c:v>Linköping</c:v>
                </c:pt>
                <c:pt idx="13">
                  <c:v>Lycksele</c:v>
                </c:pt>
                <c:pt idx="14">
                  <c:v>Mora</c:v>
                </c:pt>
                <c:pt idx="15">
                  <c:v>Nyköping</c:v>
                </c:pt>
                <c:pt idx="16">
                  <c:v>Skellefteå</c:v>
                </c:pt>
                <c:pt idx="17">
                  <c:v>Malmö</c:v>
                </c:pt>
                <c:pt idx="18">
                  <c:v>Skövde</c:v>
                </c:pt>
                <c:pt idx="19">
                  <c:v>Sunderbyn</c:v>
                </c:pt>
                <c:pt idx="20">
                  <c:v>Sundsvall</c:v>
                </c:pt>
                <c:pt idx="21">
                  <c:v>SÖS</c:v>
                </c:pt>
                <c:pt idx="22">
                  <c:v>Trollhättan</c:v>
                </c:pt>
                <c:pt idx="23">
                  <c:v>Umeå</c:v>
                </c:pt>
                <c:pt idx="24">
                  <c:v>Uppsala</c:v>
                </c:pt>
                <c:pt idx="25">
                  <c:v>Visby</c:v>
                </c:pt>
                <c:pt idx="26">
                  <c:v>Västerås</c:v>
                </c:pt>
                <c:pt idx="27">
                  <c:v>Summa</c:v>
                </c:pt>
              </c:strCache>
            </c:strRef>
          </c:cat>
          <c:val>
            <c:numRef>
              <c:f>Hipsther!$D$2:$D$29</c:f>
              <c:numCache>
                <c:formatCode>General</c:formatCode>
                <c:ptCount val="28"/>
                <c:pt idx="0">
                  <c:v>3</c:v>
                </c:pt>
                <c:pt idx="1">
                  <c:v>34</c:v>
                </c:pt>
                <c:pt idx="2">
                  <c:v>39</c:v>
                </c:pt>
                <c:pt idx="3">
                  <c:v>1</c:v>
                </c:pt>
                <c:pt idx="4">
                  <c:v>7</c:v>
                </c:pt>
                <c:pt idx="5">
                  <c:v>5</c:v>
                </c:pt>
                <c:pt idx="6">
                  <c:v>54</c:v>
                </c:pt>
                <c:pt idx="7">
                  <c:v>8</c:v>
                </c:pt>
                <c:pt idx="8">
                  <c:v>3</c:v>
                </c:pt>
                <c:pt idx="9">
                  <c:v>2</c:v>
                </c:pt>
                <c:pt idx="10">
                  <c:v>9</c:v>
                </c:pt>
                <c:pt idx="11">
                  <c:v>5</c:v>
                </c:pt>
                <c:pt idx="12">
                  <c:v>18</c:v>
                </c:pt>
                <c:pt idx="13">
                  <c:v>5</c:v>
                </c:pt>
                <c:pt idx="14">
                  <c:v>1</c:v>
                </c:pt>
                <c:pt idx="15">
                  <c:v>4</c:v>
                </c:pt>
                <c:pt idx="16">
                  <c:v>9</c:v>
                </c:pt>
                <c:pt idx="17">
                  <c:v>20</c:v>
                </c:pt>
                <c:pt idx="18">
                  <c:v>8</c:v>
                </c:pt>
                <c:pt idx="19">
                  <c:v>21</c:v>
                </c:pt>
                <c:pt idx="20">
                  <c:v>7</c:v>
                </c:pt>
                <c:pt idx="21">
                  <c:v>6</c:v>
                </c:pt>
                <c:pt idx="22">
                  <c:v>3</c:v>
                </c:pt>
                <c:pt idx="23">
                  <c:v>21</c:v>
                </c:pt>
                <c:pt idx="24">
                  <c:v>17</c:v>
                </c:pt>
                <c:pt idx="25">
                  <c:v>4</c:v>
                </c:pt>
                <c:pt idx="26">
                  <c:v>13</c:v>
                </c:pt>
                <c:pt idx="27">
                  <c:v>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8-43B5-A484-392B617FFAF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609558424"/>
        <c:axId val="609561376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Hipsther!$B$1</c15:sqref>
                        </c15:formulaRef>
                      </c:ext>
                    </c:extLst>
                    <c:strCache>
                      <c:ptCount val="1"/>
                      <c:pt idx="0">
                        <c:v>Screenade</c:v>
                      </c:pt>
                    </c:strCache>
                  </c:strRef>
                </c:tx>
                <c:spPr>
                  <a:solidFill>
                    <a:schemeClr val="accent1">
                      <a:shade val="47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Hipsther!$A$2:$A$29</c15:sqref>
                        </c15:formulaRef>
                      </c:ext>
                    </c:extLst>
                    <c:strCache>
                      <c:ptCount val="28"/>
                      <c:pt idx="0">
                        <c:v>Alingsås</c:v>
                      </c:pt>
                      <c:pt idx="1">
                        <c:v>Borås</c:v>
                      </c:pt>
                      <c:pt idx="2">
                        <c:v>Danderyd</c:v>
                      </c:pt>
                      <c:pt idx="3">
                        <c:v>Eksjö</c:v>
                      </c:pt>
                      <c:pt idx="4">
                        <c:v>Falun</c:v>
                      </c:pt>
                      <c:pt idx="5">
                        <c:v>Gävle</c:v>
                      </c:pt>
                      <c:pt idx="6">
                        <c:v>Mölndal</c:v>
                      </c:pt>
                      <c:pt idx="7">
                        <c:v>Jönköping</c:v>
                      </c:pt>
                      <c:pt idx="8">
                        <c:v>Kalmar</c:v>
                      </c:pt>
                      <c:pt idx="9">
                        <c:v>Karlskrona</c:v>
                      </c:pt>
                      <c:pt idx="10">
                        <c:v>Karlstad</c:v>
                      </c:pt>
                      <c:pt idx="11">
                        <c:v>Kungälv</c:v>
                      </c:pt>
                      <c:pt idx="12">
                        <c:v>Linköping</c:v>
                      </c:pt>
                      <c:pt idx="13">
                        <c:v>Lycksele</c:v>
                      </c:pt>
                      <c:pt idx="14">
                        <c:v>Mora</c:v>
                      </c:pt>
                      <c:pt idx="15">
                        <c:v>Nyköping</c:v>
                      </c:pt>
                      <c:pt idx="16">
                        <c:v>Skellefteå</c:v>
                      </c:pt>
                      <c:pt idx="17">
                        <c:v>Malmö</c:v>
                      </c:pt>
                      <c:pt idx="18">
                        <c:v>Skövde</c:v>
                      </c:pt>
                      <c:pt idx="19">
                        <c:v>Sunderbyn</c:v>
                      </c:pt>
                      <c:pt idx="20">
                        <c:v>Sundsvall</c:v>
                      </c:pt>
                      <c:pt idx="21">
                        <c:v>SÖS</c:v>
                      </c:pt>
                      <c:pt idx="22">
                        <c:v>Trollhättan</c:v>
                      </c:pt>
                      <c:pt idx="23">
                        <c:v>Umeå</c:v>
                      </c:pt>
                      <c:pt idx="24">
                        <c:v>Uppsala</c:v>
                      </c:pt>
                      <c:pt idx="25">
                        <c:v>Visby</c:v>
                      </c:pt>
                      <c:pt idx="26">
                        <c:v>Västerås</c:v>
                      </c:pt>
                      <c:pt idx="27">
                        <c:v>Summa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Hipsther!$B$2:$B$29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13</c:v>
                      </c:pt>
                      <c:pt idx="1">
                        <c:v>46</c:v>
                      </c:pt>
                      <c:pt idx="2">
                        <c:v>46</c:v>
                      </c:pt>
                      <c:pt idx="3">
                        <c:v>2</c:v>
                      </c:pt>
                      <c:pt idx="4">
                        <c:v>20</c:v>
                      </c:pt>
                      <c:pt idx="5">
                        <c:v>30</c:v>
                      </c:pt>
                      <c:pt idx="6">
                        <c:v>109</c:v>
                      </c:pt>
                      <c:pt idx="7">
                        <c:v>14</c:v>
                      </c:pt>
                      <c:pt idx="8">
                        <c:v>19</c:v>
                      </c:pt>
                      <c:pt idx="9">
                        <c:v>14</c:v>
                      </c:pt>
                      <c:pt idx="10">
                        <c:v>18</c:v>
                      </c:pt>
                      <c:pt idx="11">
                        <c:v>13</c:v>
                      </c:pt>
                      <c:pt idx="12">
                        <c:v>42</c:v>
                      </c:pt>
                      <c:pt idx="13">
                        <c:v>17</c:v>
                      </c:pt>
                      <c:pt idx="14">
                        <c:v>11</c:v>
                      </c:pt>
                      <c:pt idx="15">
                        <c:v>4</c:v>
                      </c:pt>
                      <c:pt idx="16">
                        <c:v>17</c:v>
                      </c:pt>
                      <c:pt idx="17">
                        <c:v>48</c:v>
                      </c:pt>
                      <c:pt idx="18">
                        <c:v>23</c:v>
                      </c:pt>
                      <c:pt idx="19">
                        <c:v>44</c:v>
                      </c:pt>
                      <c:pt idx="20">
                        <c:v>16</c:v>
                      </c:pt>
                      <c:pt idx="21">
                        <c:v>24</c:v>
                      </c:pt>
                      <c:pt idx="22">
                        <c:v>45</c:v>
                      </c:pt>
                      <c:pt idx="23">
                        <c:v>48</c:v>
                      </c:pt>
                      <c:pt idx="24">
                        <c:v>84</c:v>
                      </c:pt>
                      <c:pt idx="25">
                        <c:v>7</c:v>
                      </c:pt>
                      <c:pt idx="26">
                        <c:v>28</c:v>
                      </c:pt>
                      <c:pt idx="27">
                        <c:v>802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FA98-43B5-A484-392B617FFAF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Hipsther!$E$1</c15:sqref>
                        </c15:formulaRef>
                      </c:ext>
                    </c:extLst>
                    <c:strCache>
                      <c:ptCount val="1"/>
                      <c:pt idx="0">
                        <c:v>ALREADY_TREATED</c:v>
                      </c:pt>
                    </c:strCache>
                  </c:strRef>
                </c:tx>
                <c:spPr>
                  <a:solidFill>
                    <a:schemeClr val="accent1">
                      <a:shade val="82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Hipsther!$A$2:$A$29</c15:sqref>
                        </c15:formulaRef>
                      </c:ext>
                    </c:extLst>
                    <c:strCache>
                      <c:ptCount val="28"/>
                      <c:pt idx="0">
                        <c:v>Alingsås</c:v>
                      </c:pt>
                      <c:pt idx="1">
                        <c:v>Borås</c:v>
                      </c:pt>
                      <c:pt idx="2">
                        <c:v>Danderyd</c:v>
                      </c:pt>
                      <c:pt idx="3">
                        <c:v>Eksjö</c:v>
                      </c:pt>
                      <c:pt idx="4">
                        <c:v>Falun</c:v>
                      </c:pt>
                      <c:pt idx="5">
                        <c:v>Gävle</c:v>
                      </c:pt>
                      <c:pt idx="6">
                        <c:v>Mölndal</c:v>
                      </c:pt>
                      <c:pt idx="7">
                        <c:v>Jönköping</c:v>
                      </c:pt>
                      <c:pt idx="8">
                        <c:v>Kalmar</c:v>
                      </c:pt>
                      <c:pt idx="9">
                        <c:v>Karlskrona</c:v>
                      </c:pt>
                      <c:pt idx="10">
                        <c:v>Karlstad</c:v>
                      </c:pt>
                      <c:pt idx="11">
                        <c:v>Kungälv</c:v>
                      </c:pt>
                      <c:pt idx="12">
                        <c:v>Linköping</c:v>
                      </c:pt>
                      <c:pt idx="13">
                        <c:v>Lycksele</c:v>
                      </c:pt>
                      <c:pt idx="14">
                        <c:v>Mora</c:v>
                      </c:pt>
                      <c:pt idx="15">
                        <c:v>Nyköping</c:v>
                      </c:pt>
                      <c:pt idx="16">
                        <c:v>Skellefteå</c:v>
                      </c:pt>
                      <c:pt idx="17">
                        <c:v>Malmö</c:v>
                      </c:pt>
                      <c:pt idx="18">
                        <c:v>Skövde</c:v>
                      </c:pt>
                      <c:pt idx="19">
                        <c:v>Sunderbyn</c:v>
                      </c:pt>
                      <c:pt idx="20">
                        <c:v>Sundsvall</c:v>
                      </c:pt>
                      <c:pt idx="21">
                        <c:v>SÖS</c:v>
                      </c:pt>
                      <c:pt idx="22">
                        <c:v>Trollhättan</c:v>
                      </c:pt>
                      <c:pt idx="23">
                        <c:v>Umeå</c:v>
                      </c:pt>
                      <c:pt idx="24">
                        <c:v>Uppsala</c:v>
                      </c:pt>
                      <c:pt idx="25">
                        <c:v>Visby</c:v>
                      </c:pt>
                      <c:pt idx="26">
                        <c:v>Västerås</c:v>
                      </c:pt>
                      <c:pt idx="27">
                        <c:v>Summa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Hipsther!$E$2:$E$29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</c:v>
                      </c:pt>
                      <c:pt idx="1">
                        <c:v>9</c:v>
                      </c:pt>
                      <c:pt idx="2">
                        <c:v>17</c:v>
                      </c:pt>
                      <c:pt idx="3">
                        <c:v>1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17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3</c:v>
                      </c:pt>
                      <c:pt idx="11">
                        <c:v>1</c:v>
                      </c:pt>
                      <c:pt idx="12">
                        <c:v>1</c:v>
                      </c:pt>
                      <c:pt idx="13">
                        <c:v>1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5</c:v>
                      </c:pt>
                      <c:pt idx="17">
                        <c:v>10</c:v>
                      </c:pt>
                      <c:pt idx="18">
                        <c:v>0</c:v>
                      </c:pt>
                      <c:pt idx="19">
                        <c:v>8</c:v>
                      </c:pt>
                      <c:pt idx="20">
                        <c:v>6</c:v>
                      </c:pt>
                      <c:pt idx="21">
                        <c:v>0</c:v>
                      </c:pt>
                      <c:pt idx="22">
                        <c:v>1</c:v>
                      </c:pt>
                      <c:pt idx="23">
                        <c:v>2</c:v>
                      </c:pt>
                      <c:pt idx="24">
                        <c:v>3</c:v>
                      </c:pt>
                      <c:pt idx="25">
                        <c:v>1</c:v>
                      </c:pt>
                      <c:pt idx="26">
                        <c:v>2</c:v>
                      </c:pt>
                      <c:pt idx="27">
                        <c:v>90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FA98-43B5-A484-392B617FFAF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Hipsther!$F$1</c15:sqref>
                        </c15:formulaRef>
                      </c:ext>
                    </c:extLst>
                    <c:strCache>
                      <c:ptCount val="1"/>
                      <c:pt idx="0">
                        <c:v>LACK_OF_CLINICAL_RESOURCES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Hipsther!$A$2:$A$29</c15:sqref>
                        </c15:formulaRef>
                      </c:ext>
                    </c:extLst>
                    <c:strCache>
                      <c:ptCount val="28"/>
                      <c:pt idx="0">
                        <c:v>Alingsås</c:v>
                      </c:pt>
                      <c:pt idx="1">
                        <c:v>Borås</c:v>
                      </c:pt>
                      <c:pt idx="2">
                        <c:v>Danderyd</c:v>
                      </c:pt>
                      <c:pt idx="3">
                        <c:v>Eksjö</c:v>
                      </c:pt>
                      <c:pt idx="4">
                        <c:v>Falun</c:v>
                      </c:pt>
                      <c:pt idx="5">
                        <c:v>Gävle</c:v>
                      </c:pt>
                      <c:pt idx="6">
                        <c:v>Mölndal</c:v>
                      </c:pt>
                      <c:pt idx="7">
                        <c:v>Jönköping</c:v>
                      </c:pt>
                      <c:pt idx="8">
                        <c:v>Kalmar</c:v>
                      </c:pt>
                      <c:pt idx="9">
                        <c:v>Karlskrona</c:v>
                      </c:pt>
                      <c:pt idx="10">
                        <c:v>Karlstad</c:v>
                      </c:pt>
                      <c:pt idx="11">
                        <c:v>Kungälv</c:v>
                      </c:pt>
                      <c:pt idx="12">
                        <c:v>Linköping</c:v>
                      </c:pt>
                      <c:pt idx="13">
                        <c:v>Lycksele</c:v>
                      </c:pt>
                      <c:pt idx="14">
                        <c:v>Mora</c:v>
                      </c:pt>
                      <c:pt idx="15">
                        <c:v>Nyköping</c:v>
                      </c:pt>
                      <c:pt idx="16">
                        <c:v>Skellefteå</c:v>
                      </c:pt>
                      <c:pt idx="17">
                        <c:v>Malmö</c:v>
                      </c:pt>
                      <c:pt idx="18">
                        <c:v>Skövde</c:v>
                      </c:pt>
                      <c:pt idx="19">
                        <c:v>Sunderbyn</c:v>
                      </c:pt>
                      <c:pt idx="20">
                        <c:v>Sundsvall</c:v>
                      </c:pt>
                      <c:pt idx="21">
                        <c:v>SÖS</c:v>
                      </c:pt>
                      <c:pt idx="22">
                        <c:v>Trollhättan</c:v>
                      </c:pt>
                      <c:pt idx="23">
                        <c:v>Umeå</c:v>
                      </c:pt>
                      <c:pt idx="24">
                        <c:v>Uppsala</c:v>
                      </c:pt>
                      <c:pt idx="25">
                        <c:v>Visby</c:v>
                      </c:pt>
                      <c:pt idx="26">
                        <c:v>Västerås</c:v>
                      </c:pt>
                      <c:pt idx="27">
                        <c:v>Summa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Hipsther!$F$2:$F$29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</c:v>
                      </c:pt>
                      <c:pt idx="1">
                        <c:v>12</c:v>
                      </c:pt>
                      <c:pt idx="2">
                        <c:v>3</c:v>
                      </c:pt>
                      <c:pt idx="3">
                        <c:v>0</c:v>
                      </c:pt>
                      <c:pt idx="4">
                        <c:v>1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1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3">
                        <c:v>0</c:v>
                      </c:pt>
                      <c:pt idx="14">
                        <c:v>0</c:v>
                      </c:pt>
                      <c:pt idx="15">
                        <c:v>0</c:v>
                      </c:pt>
                      <c:pt idx="16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0</c:v>
                      </c:pt>
                      <c:pt idx="22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5">
                        <c:v>0</c:v>
                      </c:pt>
                      <c:pt idx="26">
                        <c:v>0</c:v>
                      </c:pt>
                      <c:pt idx="27">
                        <c:v>20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FA98-43B5-A484-392B617FFAF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Hipsther!$G$1</c15:sqref>
                        </c15:formulaRef>
                      </c:ext>
                    </c:extLst>
                    <c:strCache>
                      <c:ptCount val="1"/>
                      <c:pt idx="0">
                        <c:v>NO_INFORMED_CONSENT</c:v>
                      </c:pt>
                    </c:strCache>
                  </c:strRef>
                </c:tx>
                <c:spPr>
                  <a:solidFill>
                    <a:schemeClr val="accent1">
                      <a:tint val="83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Hipsther!$A$2:$A$29</c15:sqref>
                        </c15:formulaRef>
                      </c:ext>
                    </c:extLst>
                    <c:strCache>
                      <c:ptCount val="28"/>
                      <c:pt idx="0">
                        <c:v>Alingsås</c:v>
                      </c:pt>
                      <c:pt idx="1">
                        <c:v>Borås</c:v>
                      </c:pt>
                      <c:pt idx="2">
                        <c:v>Danderyd</c:v>
                      </c:pt>
                      <c:pt idx="3">
                        <c:v>Eksjö</c:v>
                      </c:pt>
                      <c:pt idx="4">
                        <c:v>Falun</c:v>
                      </c:pt>
                      <c:pt idx="5">
                        <c:v>Gävle</c:v>
                      </c:pt>
                      <c:pt idx="6">
                        <c:v>Mölndal</c:v>
                      </c:pt>
                      <c:pt idx="7">
                        <c:v>Jönköping</c:v>
                      </c:pt>
                      <c:pt idx="8">
                        <c:v>Kalmar</c:v>
                      </c:pt>
                      <c:pt idx="9">
                        <c:v>Karlskrona</c:v>
                      </c:pt>
                      <c:pt idx="10">
                        <c:v>Karlstad</c:v>
                      </c:pt>
                      <c:pt idx="11">
                        <c:v>Kungälv</c:v>
                      </c:pt>
                      <c:pt idx="12">
                        <c:v>Linköping</c:v>
                      </c:pt>
                      <c:pt idx="13">
                        <c:v>Lycksele</c:v>
                      </c:pt>
                      <c:pt idx="14">
                        <c:v>Mora</c:v>
                      </c:pt>
                      <c:pt idx="15">
                        <c:v>Nyköping</c:v>
                      </c:pt>
                      <c:pt idx="16">
                        <c:v>Skellefteå</c:v>
                      </c:pt>
                      <c:pt idx="17">
                        <c:v>Malmö</c:v>
                      </c:pt>
                      <c:pt idx="18">
                        <c:v>Skövde</c:v>
                      </c:pt>
                      <c:pt idx="19">
                        <c:v>Sunderbyn</c:v>
                      </c:pt>
                      <c:pt idx="20">
                        <c:v>Sundsvall</c:v>
                      </c:pt>
                      <c:pt idx="21">
                        <c:v>SÖS</c:v>
                      </c:pt>
                      <c:pt idx="22">
                        <c:v>Trollhättan</c:v>
                      </c:pt>
                      <c:pt idx="23">
                        <c:v>Umeå</c:v>
                      </c:pt>
                      <c:pt idx="24">
                        <c:v>Uppsala</c:v>
                      </c:pt>
                      <c:pt idx="25">
                        <c:v>Visby</c:v>
                      </c:pt>
                      <c:pt idx="26">
                        <c:v>Västerås</c:v>
                      </c:pt>
                      <c:pt idx="27">
                        <c:v>Summa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Hipsther!$G$2:$G$29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0</c:v>
                      </c:pt>
                      <c:pt idx="1">
                        <c:v>5</c:v>
                      </c:pt>
                      <c:pt idx="2">
                        <c:v>8</c:v>
                      </c:pt>
                      <c:pt idx="3">
                        <c:v>0</c:v>
                      </c:pt>
                      <c:pt idx="4">
                        <c:v>2</c:v>
                      </c:pt>
                      <c:pt idx="5">
                        <c:v>4</c:v>
                      </c:pt>
                      <c:pt idx="6">
                        <c:v>25</c:v>
                      </c:pt>
                      <c:pt idx="7">
                        <c:v>3</c:v>
                      </c:pt>
                      <c:pt idx="8">
                        <c:v>1</c:v>
                      </c:pt>
                      <c:pt idx="9">
                        <c:v>2</c:v>
                      </c:pt>
                      <c:pt idx="10">
                        <c:v>5</c:v>
                      </c:pt>
                      <c:pt idx="11">
                        <c:v>3</c:v>
                      </c:pt>
                      <c:pt idx="12">
                        <c:v>3</c:v>
                      </c:pt>
                      <c:pt idx="13">
                        <c:v>1</c:v>
                      </c:pt>
                      <c:pt idx="14">
                        <c:v>0</c:v>
                      </c:pt>
                      <c:pt idx="15">
                        <c:v>2</c:v>
                      </c:pt>
                      <c:pt idx="16">
                        <c:v>1</c:v>
                      </c:pt>
                      <c:pt idx="17">
                        <c:v>6</c:v>
                      </c:pt>
                      <c:pt idx="18">
                        <c:v>6</c:v>
                      </c:pt>
                      <c:pt idx="19">
                        <c:v>7</c:v>
                      </c:pt>
                      <c:pt idx="20">
                        <c:v>1</c:v>
                      </c:pt>
                      <c:pt idx="21">
                        <c:v>3</c:v>
                      </c:pt>
                      <c:pt idx="22">
                        <c:v>1</c:v>
                      </c:pt>
                      <c:pt idx="23">
                        <c:v>13</c:v>
                      </c:pt>
                      <c:pt idx="24">
                        <c:v>9</c:v>
                      </c:pt>
                      <c:pt idx="25">
                        <c:v>0</c:v>
                      </c:pt>
                      <c:pt idx="26">
                        <c:v>3</c:v>
                      </c:pt>
                      <c:pt idx="27">
                        <c:v>114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FA98-43B5-A484-392B617FFAF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Hipsther!$H$1</c15:sqref>
                        </c15:formulaRef>
                      </c:ext>
                    </c:extLst>
                    <c:strCache>
                      <c:ptCount val="1"/>
                      <c:pt idx="0">
                        <c:v>NOT_SUITABLE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v-SE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Hipsther!$A$2:$A$29</c15:sqref>
                        </c15:formulaRef>
                      </c:ext>
                    </c:extLst>
                    <c:strCache>
                      <c:ptCount val="28"/>
                      <c:pt idx="0">
                        <c:v>Alingsås</c:v>
                      </c:pt>
                      <c:pt idx="1">
                        <c:v>Borås</c:v>
                      </c:pt>
                      <c:pt idx="2">
                        <c:v>Danderyd</c:v>
                      </c:pt>
                      <c:pt idx="3">
                        <c:v>Eksjö</c:v>
                      </c:pt>
                      <c:pt idx="4">
                        <c:v>Falun</c:v>
                      </c:pt>
                      <c:pt idx="5">
                        <c:v>Gävle</c:v>
                      </c:pt>
                      <c:pt idx="6">
                        <c:v>Mölndal</c:v>
                      </c:pt>
                      <c:pt idx="7">
                        <c:v>Jönköping</c:v>
                      </c:pt>
                      <c:pt idx="8">
                        <c:v>Kalmar</c:v>
                      </c:pt>
                      <c:pt idx="9">
                        <c:v>Karlskrona</c:v>
                      </c:pt>
                      <c:pt idx="10">
                        <c:v>Karlstad</c:v>
                      </c:pt>
                      <c:pt idx="11">
                        <c:v>Kungälv</c:v>
                      </c:pt>
                      <c:pt idx="12">
                        <c:v>Linköping</c:v>
                      </c:pt>
                      <c:pt idx="13">
                        <c:v>Lycksele</c:v>
                      </c:pt>
                      <c:pt idx="14">
                        <c:v>Mora</c:v>
                      </c:pt>
                      <c:pt idx="15">
                        <c:v>Nyköping</c:v>
                      </c:pt>
                      <c:pt idx="16">
                        <c:v>Skellefteå</c:v>
                      </c:pt>
                      <c:pt idx="17">
                        <c:v>Malmö</c:v>
                      </c:pt>
                      <c:pt idx="18">
                        <c:v>Skövde</c:v>
                      </c:pt>
                      <c:pt idx="19">
                        <c:v>Sunderbyn</c:v>
                      </c:pt>
                      <c:pt idx="20">
                        <c:v>Sundsvall</c:v>
                      </c:pt>
                      <c:pt idx="21">
                        <c:v>SÖS</c:v>
                      </c:pt>
                      <c:pt idx="22">
                        <c:v>Trollhättan</c:v>
                      </c:pt>
                      <c:pt idx="23">
                        <c:v>Umeå</c:v>
                      </c:pt>
                      <c:pt idx="24">
                        <c:v>Uppsala</c:v>
                      </c:pt>
                      <c:pt idx="25">
                        <c:v>Visby</c:v>
                      </c:pt>
                      <c:pt idx="26">
                        <c:v>Västerås</c:v>
                      </c:pt>
                      <c:pt idx="27">
                        <c:v>Summa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Hipsther!$H$2:$H$29</c15:sqref>
                        </c15:formulaRef>
                      </c:ext>
                    </c:extLst>
                    <c:numCache>
                      <c:formatCode>General</c:formatCode>
                      <c:ptCount val="28"/>
                      <c:pt idx="0">
                        <c:v>3</c:v>
                      </c:pt>
                      <c:pt idx="1">
                        <c:v>8</c:v>
                      </c:pt>
                      <c:pt idx="2">
                        <c:v>11</c:v>
                      </c:pt>
                      <c:pt idx="3">
                        <c:v>0</c:v>
                      </c:pt>
                      <c:pt idx="4">
                        <c:v>3</c:v>
                      </c:pt>
                      <c:pt idx="5">
                        <c:v>1</c:v>
                      </c:pt>
                      <c:pt idx="6">
                        <c:v>12</c:v>
                      </c:pt>
                      <c:pt idx="7">
                        <c:v>3</c:v>
                      </c:pt>
                      <c:pt idx="8">
                        <c:v>2</c:v>
                      </c:pt>
                      <c:pt idx="9">
                        <c:v>0</c:v>
                      </c:pt>
                      <c:pt idx="10">
                        <c:v>1</c:v>
                      </c:pt>
                      <c:pt idx="11">
                        <c:v>1</c:v>
                      </c:pt>
                      <c:pt idx="12">
                        <c:v>14</c:v>
                      </c:pt>
                      <c:pt idx="13">
                        <c:v>3</c:v>
                      </c:pt>
                      <c:pt idx="14">
                        <c:v>1</c:v>
                      </c:pt>
                      <c:pt idx="15">
                        <c:v>2</c:v>
                      </c:pt>
                      <c:pt idx="16">
                        <c:v>3</c:v>
                      </c:pt>
                      <c:pt idx="17">
                        <c:v>4</c:v>
                      </c:pt>
                      <c:pt idx="18">
                        <c:v>2</c:v>
                      </c:pt>
                      <c:pt idx="19">
                        <c:v>3</c:v>
                      </c:pt>
                      <c:pt idx="20">
                        <c:v>0</c:v>
                      </c:pt>
                      <c:pt idx="21">
                        <c:v>3</c:v>
                      </c:pt>
                      <c:pt idx="22">
                        <c:v>1</c:v>
                      </c:pt>
                      <c:pt idx="23">
                        <c:v>6</c:v>
                      </c:pt>
                      <c:pt idx="24">
                        <c:v>5</c:v>
                      </c:pt>
                      <c:pt idx="25">
                        <c:v>3</c:v>
                      </c:pt>
                      <c:pt idx="26">
                        <c:v>8</c:v>
                      </c:pt>
                      <c:pt idx="27">
                        <c:v>103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FA98-43B5-A484-392B617FFAF7}"/>
                  </c:ext>
                </c:extLst>
              </c15:ser>
            </c15:filteredBarSeries>
          </c:ext>
        </c:extLst>
      </c:barChart>
      <c:catAx>
        <c:axId val="6095584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9561376"/>
        <c:crosses val="autoZero"/>
        <c:auto val="1"/>
        <c:lblAlgn val="ctr"/>
        <c:lblOffset val="100"/>
        <c:noMultiLvlLbl val="0"/>
      </c:catAx>
      <c:valAx>
        <c:axId val="60956137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09558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B7F9D-0631-F548-A9C2-A1B9C07CA066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6F595-1759-224D-A83A-B820142389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43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38E12A-59CD-8842-92AD-6E634AEF54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F00D77F-2EC3-0F4C-94F6-25554A17D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3324920-0E89-E248-AC5D-A55E04D1D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E39620E-23E4-6846-B306-F767095F6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DD7B85-446A-A448-8EDA-00EB47DDA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307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6893A-864F-374D-BFCB-91F59A3A4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AE8EBF2A-87FB-E441-97A4-E4B2590A4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0595D30-2E54-2349-8C52-6EB16FD6A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342D4EF-9EE2-5C48-9922-59713075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7E18E23-9A13-AB46-8589-D7CDE2A2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8976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968BB6B-00A2-4D4D-B76E-47E6370079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C2FA284-19CF-4648-9B34-47275F76F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79C22-5872-D54B-B365-7E0B82D07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B68B31F-1361-5B40-A487-989CD7AC7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F30B65-0055-6A42-BB70-D238710D8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389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9C60BC-C8A5-8C43-AB5B-C8DF0D70E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5E2C191-33E6-3C47-919F-7D7AE83CC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6F7008-D5F5-3E42-910F-990F9006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7B8ED71-FAAA-BD4E-80CE-0696AAC00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354E568-53F7-6B45-AC02-34B8D430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565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7680E8-85E5-0748-B821-E99C6AFC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19D9FB9-8317-6441-A73E-6C5DED0E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E18C07-911A-C149-A57C-BBFBADE1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F579F53-4987-974E-92CE-2181AD520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6ACAA5-239E-094C-8521-62D1E2F23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950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5A7DBEF-EB91-4545-A398-2B359E4A0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B220BE-1E5C-6E40-A15D-99D2F85A5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DD0484F-8B95-4941-B110-BE360605D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FA17A39-E8C2-0B4F-944D-80A05B83D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537E731-8040-FA44-A6A7-BC0ED609B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13F5A21-70E6-7749-B07F-60210ABA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2443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5E89EF-11D2-D447-A73D-065CD3D36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0950984-4A4C-294A-984A-A8F981FC2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5F93D28-CE6B-6C49-A417-F61E6EEA6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6F70E35-CA7F-3145-B64B-1D5C699AD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BB54275-BDDA-524B-86F9-8C54C0D98E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4950CD9-6EEE-564E-BA3B-E2AC46B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2568896-4E23-D345-BD64-9FBB26052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3E893CF-6188-A146-B9B2-C5CE9271A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995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9BFFF0-A05C-264D-8988-7B95EA1DD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03D6606-4882-7F4D-9A7F-34208B52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866805D-65A7-B349-9A3E-C8086D0CB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EF85DC5-59D8-B341-A582-3640243C1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8986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40EE0D1-C499-A940-AE19-B5D59528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09E36EC5-2899-7148-B30C-EE0B3838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41D28D2A-6ED3-8945-A7A2-35AD3A3EE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606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020E97-82F5-CB47-88E7-1C38F5D3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764FED-F908-3449-9175-B62FACF0F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B83358C-E8F2-AE43-9B2A-2499A07B44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A2BA0AC-7E79-394C-9807-DD9716DA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F04CA6D-C9F8-6D4E-AA94-5268023A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17A180F-72CD-644F-A33F-73DFE6E3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831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8B4EB9E-60E8-DB40-9846-74C50B469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94934D9-AB47-EF46-B0D1-778950527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078F29-095B-0B49-850D-CD7479E748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B22F716-0BCE-024D-9E57-6F2ADF22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DE5261F-FB24-C642-A6DD-2EA0C69F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F1D438B-A96E-AC40-874C-530D5EEB7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399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6D5C759-6988-A545-8C43-FE55C22AB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66FA0CE-44E3-C244-84D2-219F3AC5CD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C6959CE-6423-834A-A6F1-4755BDAFA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B6906-675F-AA4F-B5E2-D8C68EA4B247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8E418AA-174E-D04B-8393-A3F2C0B62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EC41AAE-DF5F-C04A-B72B-045A9EB846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725D0-0588-F848-9461-8AA9D91970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29650D-46DB-624D-AC92-11983B0B1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Studiemöte</a:t>
            </a:r>
            <a:br>
              <a:rPr lang="sv-SE" dirty="0"/>
            </a:br>
            <a:r>
              <a:rPr lang="sv-SE" sz="3200" dirty="0"/>
              <a:t>19/10 2021</a:t>
            </a:r>
            <a:br>
              <a:rPr lang="sv-SE" sz="3200" dirty="0"/>
            </a:br>
            <a:r>
              <a:rPr lang="sv-SE" sz="3200" dirty="0"/>
              <a:t>Digitalt via Zoom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28D9619-C177-CB4C-9758-9B5EAA60B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428" y="4337624"/>
            <a:ext cx="4376212" cy="1438118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9FF4F8B-553F-9946-82A6-405765E3B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312" y="4337625"/>
            <a:ext cx="4554039" cy="143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6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A81C98-274C-4447-82A4-3BB7045B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C4F0B94-42A3-4E4D-A0B2-A6A717BA6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7098" y="474082"/>
            <a:ext cx="10640135" cy="5909835"/>
          </a:xfrm>
        </p:spPr>
      </p:pic>
    </p:spTree>
    <p:extLst>
      <p:ext uri="{BB962C8B-B14F-4D97-AF65-F5344CB8AC3E}">
        <p14:creationId xmlns:p14="http://schemas.microsoft.com/office/powerpoint/2010/main" val="26944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C6A6EA8B-62B3-3447-8534-7C580201C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51" y="1856935"/>
            <a:ext cx="3535312" cy="4713750"/>
          </a:xfrm>
          <a:prstGeom prst="rect">
            <a:avLst/>
          </a:prstGeom>
        </p:spPr>
      </p:pic>
      <p:sp>
        <p:nvSpPr>
          <p:cNvPr id="5" name="Rubrik 2">
            <a:extLst>
              <a:ext uri="{FF2B5EF4-FFF2-40B4-BE49-F238E27FC236}">
                <a16:creationId xmlns:a16="http://schemas.microsoft.com/office/drawing/2014/main" id="{F6400679-7000-8441-875B-90446D42F7E0}"/>
              </a:ext>
            </a:extLst>
          </p:cNvPr>
          <p:cNvSpPr txBox="1">
            <a:spLocks/>
          </p:cNvSpPr>
          <p:nvPr/>
        </p:nvSpPr>
        <p:spPr>
          <a:xfrm>
            <a:off x="838200" y="531372"/>
            <a:ext cx="8078400" cy="8898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dirty="0"/>
              <a:t>Hjälp med </a:t>
            </a:r>
            <a:r>
              <a:rPr lang="sv-SE" dirty="0" err="1"/>
              <a:t>inklusionssamtal</a:t>
            </a:r>
            <a:r>
              <a:rPr lang="sv-SE" dirty="0"/>
              <a:t>..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506377E-6212-1E49-8FED-94E4246E58D4}"/>
              </a:ext>
            </a:extLst>
          </p:cNvPr>
          <p:cNvSpPr txBox="1"/>
          <p:nvPr/>
        </p:nvSpPr>
        <p:spPr>
          <a:xfrm>
            <a:off x="6096000" y="2047063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Registrera före operationen</a:t>
            </a:r>
          </a:p>
          <a:p>
            <a:endParaRPr lang="sv-SE" dirty="0"/>
          </a:p>
          <a:p>
            <a:r>
              <a:rPr lang="sv-SE" dirty="0"/>
              <a:t>Påminns om screening</a:t>
            </a:r>
          </a:p>
          <a:p>
            <a:endParaRPr lang="sv-SE" dirty="0"/>
          </a:p>
          <a:p>
            <a:r>
              <a:rPr lang="sv-SE" dirty="0"/>
              <a:t>Finns manus för alla studier</a:t>
            </a:r>
          </a:p>
          <a:p>
            <a:endParaRPr lang="sv-SE" dirty="0"/>
          </a:p>
          <a:p>
            <a:r>
              <a:rPr lang="sv-SE" dirty="0"/>
              <a:t>Inte lokalt exkludera vissa patienter/frakturer från studierna</a:t>
            </a:r>
          </a:p>
        </p:txBody>
      </p:sp>
    </p:spTree>
    <p:extLst>
      <p:ext uri="{BB962C8B-B14F-4D97-AF65-F5344CB8AC3E}">
        <p14:creationId xmlns:p14="http://schemas.microsoft.com/office/powerpoint/2010/main" val="419693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66F2C01-ED32-CC47-8D45-BB767BA8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Aktiva enheter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015A7D7-7704-3946-977C-92795177B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Rektangel 3"/>
          <p:cNvSpPr/>
          <p:nvPr/>
        </p:nvSpPr>
        <p:spPr>
          <a:xfrm>
            <a:off x="936567" y="1635703"/>
            <a:ext cx="10659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Gemensamma		</a:t>
            </a:r>
            <a:r>
              <a:rPr lang="sv-SE" b="1" dirty="0" err="1"/>
              <a:t>Hipsther</a:t>
            </a:r>
            <a:r>
              <a:rPr lang="sv-SE" b="1" dirty="0"/>
              <a:t>			</a:t>
            </a:r>
            <a:r>
              <a:rPr lang="sv-SE" b="1" dirty="0" err="1"/>
              <a:t>Duality</a:t>
            </a:r>
            <a:r>
              <a:rPr lang="sv-SE" b="1" dirty="0"/>
              <a:t>					</a:t>
            </a:r>
          </a:p>
          <a:p>
            <a:r>
              <a:rPr lang="sv-SE" dirty="0"/>
              <a:t>Borås			Alingsås			Halmstad </a:t>
            </a:r>
          </a:p>
          <a:p>
            <a:r>
              <a:rPr lang="sv-SE" dirty="0"/>
              <a:t>Eksjö 			Falun			Lidköping</a:t>
            </a:r>
          </a:p>
          <a:p>
            <a:r>
              <a:rPr lang="sv-SE" dirty="0"/>
              <a:t>Gävle 			Jönköping		Ljungby</a:t>
            </a:r>
          </a:p>
          <a:p>
            <a:r>
              <a:rPr lang="sv-SE" dirty="0"/>
              <a:t>Kalmar 			Karlstad			Östersund</a:t>
            </a:r>
          </a:p>
          <a:p>
            <a:r>
              <a:rPr lang="sv-SE" dirty="0"/>
              <a:t>Karlskrona 		Kungälv			Danderyd	 </a:t>
            </a:r>
            <a:r>
              <a:rPr lang="sv-SE" dirty="0" smtClean="0"/>
              <a:t>(lämnat </a:t>
            </a:r>
            <a:r>
              <a:rPr lang="sv-SE" dirty="0"/>
              <a:t>Hipsther</a:t>
            </a:r>
            <a:r>
              <a:rPr lang="sv-SE" dirty="0"/>
              <a:t>) </a:t>
            </a:r>
            <a:r>
              <a:rPr lang="sv-SE" dirty="0"/>
              <a:t>		</a:t>
            </a:r>
          </a:p>
          <a:p>
            <a:r>
              <a:rPr lang="sv-SE" dirty="0"/>
              <a:t>Linköping			Lycksele</a:t>
            </a:r>
          </a:p>
          <a:p>
            <a:r>
              <a:rPr lang="sv-SE" dirty="0"/>
              <a:t>Skånes Universitetssjukhus 	Mora</a:t>
            </a:r>
          </a:p>
          <a:p>
            <a:r>
              <a:rPr lang="sv-SE" dirty="0"/>
              <a:t>Mölndal 			Skövde</a:t>
            </a:r>
          </a:p>
          <a:p>
            <a:r>
              <a:rPr lang="sv-SE" dirty="0"/>
              <a:t>Nyköping 		Sundsvall</a:t>
            </a:r>
          </a:p>
          <a:p>
            <a:r>
              <a:rPr lang="sv-SE" dirty="0"/>
              <a:t>Skellefteå			SÖS</a:t>
            </a:r>
          </a:p>
          <a:p>
            <a:r>
              <a:rPr lang="sv-SE" dirty="0"/>
              <a:t>Sunderbyn 		Trollhättan</a:t>
            </a:r>
          </a:p>
          <a:p>
            <a:r>
              <a:rPr lang="sv-SE" dirty="0"/>
              <a:t>Umeå 			Visby</a:t>
            </a:r>
          </a:p>
          <a:p>
            <a:r>
              <a:rPr lang="sv-SE" dirty="0"/>
              <a:t>Uppsala 			Västerås</a:t>
            </a:r>
          </a:p>
          <a:p>
            <a:r>
              <a:rPr lang="sv-SE" dirty="0"/>
              <a:t>			</a:t>
            </a:r>
          </a:p>
          <a:p>
            <a:endParaRPr lang="sv-SE" dirty="0"/>
          </a:p>
          <a:p>
            <a:r>
              <a:rPr lang="sv-SE" dirty="0"/>
              <a:t>		</a:t>
            </a:r>
          </a:p>
          <a:p>
            <a:r>
              <a:rPr lang="sv-SE" dirty="0"/>
              <a:t>	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262098E4-5756-1148-9229-A9011735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180" y="5855414"/>
            <a:ext cx="2085772" cy="685430"/>
          </a:xfrm>
          <a:prstGeom prst="rect">
            <a:avLst/>
          </a:prstGeom>
        </p:spPr>
      </p:pic>
      <p:sp>
        <p:nvSpPr>
          <p:cNvPr id="3" name="textruta 2">
            <a:extLst>
              <a:ext uri="{FF2B5EF4-FFF2-40B4-BE49-F238E27FC236}">
                <a16:creationId xmlns:a16="http://schemas.microsoft.com/office/drawing/2014/main" id="{08CDD860-6778-5846-BEB0-77F200CDFB3B}"/>
              </a:ext>
            </a:extLst>
          </p:cNvPr>
          <p:cNvSpPr txBox="1"/>
          <p:nvPr/>
        </p:nvSpPr>
        <p:spPr>
          <a:xfrm>
            <a:off x="8679856" y="1262850"/>
            <a:ext cx="2916399" cy="14773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sv-SE" dirty="0"/>
              <a:t>Nya</a:t>
            </a:r>
          </a:p>
          <a:p>
            <a:endParaRPr lang="sv-SE" dirty="0"/>
          </a:p>
          <a:p>
            <a:r>
              <a:rPr lang="sv-SE" dirty="0"/>
              <a:t>Norrtälje</a:t>
            </a:r>
          </a:p>
          <a:p>
            <a:r>
              <a:rPr lang="sv-SE" dirty="0"/>
              <a:t>Karolinska Huddinge</a:t>
            </a:r>
          </a:p>
          <a:p>
            <a:r>
              <a:rPr lang="sv-SE" dirty="0"/>
              <a:t>Helsingborg?</a:t>
            </a:r>
          </a:p>
        </p:txBody>
      </p:sp>
    </p:spTree>
    <p:extLst>
      <p:ext uri="{BB962C8B-B14F-4D97-AF65-F5344CB8AC3E}">
        <p14:creationId xmlns:p14="http://schemas.microsoft.com/office/powerpoint/2010/main" val="270906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Monitoreringar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Monitorering planerades 1-2 ggr/år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Under </a:t>
            </a:r>
            <a:r>
              <a:rPr lang="sv-SE" dirty="0" err="1"/>
              <a:t>Covid</a:t>
            </a:r>
            <a:r>
              <a:rPr lang="sv-SE" dirty="0"/>
              <a:t> -&gt; egenmonitorering från respektive klinik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Monitorering på plats fr.o.m. hösten 2021? Östersund v40</a:t>
            </a:r>
          </a:p>
          <a:p>
            <a:endParaRPr lang="sv-SE" dirty="0"/>
          </a:p>
          <a:p>
            <a:r>
              <a:rPr lang="sv-SE" dirty="0"/>
              <a:t>Flera inbokade</a:t>
            </a:r>
          </a:p>
          <a:p>
            <a:endParaRPr lang="sv-SE" dirty="0"/>
          </a:p>
          <a:p>
            <a:r>
              <a:rPr lang="sv-SE" dirty="0"/>
              <a:t>Var noga med pappers-samtycken</a:t>
            </a:r>
          </a:p>
        </p:txBody>
      </p:sp>
    </p:spTree>
    <p:extLst>
      <p:ext uri="{BB962C8B-B14F-4D97-AF65-F5344CB8AC3E}">
        <p14:creationId xmlns:p14="http://schemas.microsoft.com/office/powerpoint/2010/main" val="47380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A64C6A-BD72-514B-978A-94F55E457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Landet runt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4DF4F9-05A4-054F-9456-637BF4AED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Hur går det lokalt?</a:t>
            </a:r>
          </a:p>
          <a:p>
            <a:r>
              <a:rPr lang="sv-SE" dirty="0"/>
              <a:t>Kommande monitorering?</a:t>
            </a:r>
          </a:p>
          <a:p>
            <a:r>
              <a:rPr lang="sv-SE" dirty="0"/>
              <a:t>Utmaningar?</a:t>
            </a:r>
          </a:p>
          <a:p>
            <a:r>
              <a:rPr lang="sv-SE" dirty="0"/>
              <a:t>Hur är känslan på kliniken för deltagande?</a:t>
            </a:r>
          </a:p>
          <a:p>
            <a:r>
              <a:rPr lang="sv-SE" dirty="0"/>
              <a:t>Behov? </a:t>
            </a:r>
          </a:p>
          <a:p>
            <a:pPr lvl="1"/>
            <a:r>
              <a:rPr lang="sv-SE" dirty="0"/>
              <a:t>Ny presentation? Uppdatering för kliniken? Nyhetsbrev?</a:t>
            </a:r>
          </a:p>
        </p:txBody>
      </p:sp>
    </p:spTree>
    <p:extLst>
      <p:ext uri="{BB962C8B-B14F-4D97-AF65-F5344CB8AC3E}">
        <p14:creationId xmlns:p14="http://schemas.microsoft.com/office/powerpoint/2010/main" val="23236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err="1"/>
              <a:t>Hipsther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Höftfunktion</a:t>
            </a:r>
          </a:p>
          <a:p>
            <a:pPr lvl="1"/>
            <a:r>
              <a:rPr lang="sv-SE" dirty="0"/>
              <a:t>Longitudinell intervjustudie</a:t>
            </a:r>
          </a:p>
          <a:p>
            <a:r>
              <a:rPr lang="sv-SE" dirty="0" err="1"/>
              <a:t>Duality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CTMA: Mäta stabilitet och slitage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4D539-A4D6-E841-8D6D-A397702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62098E4-5756-1148-9229-A9011735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551" y="5938340"/>
            <a:ext cx="2085772" cy="68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57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Substudie: Höftfunktion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05750" cy="46672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Randomiserade patienter tillfrågas om deltagande </a:t>
            </a:r>
          </a:p>
          <a:p>
            <a:pPr marL="0" indent="0">
              <a:buNone/>
            </a:pPr>
            <a:r>
              <a:rPr lang="sv-SE" dirty="0" err="1"/>
              <a:t>Covid</a:t>
            </a:r>
            <a:r>
              <a:rPr lang="sv-SE" dirty="0"/>
              <a:t>-anpassad med brev och teleuppföljning 4 och 12 månader.</a:t>
            </a:r>
          </a:p>
          <a:p>
            <a:pPr marL="0" indent="0">
              <a:buNone/>
            </a:pPr>
            <a:r>
              <a:rPr lang="sv-SE" dirty="0" err="1"/>
              <a:t>Prel</a:t>
            </a:r>
            <a:r>
              <a:rPr lang="sv-SE" dirty="0"/>
              <a:t> 340 patienter (25 inkluderade)</a:t>
            </a: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Primärt utfall: </a:t>
            </a:r>
          </a:p>
          <a:p>
            <a:pPr marL="0" indent="0">
              <a:buNone/>
            </a:pPr>
            <a:r>
              <a:rPr lang="sv-SE" dirty="0">
                <a:ea typeface="+mn-lt"/>
                <a:cs typeface="+mn-lt"/>
              </a:rPr>
              <a:t>New </a:t>
            </a:r>
            <a:r>
              <a:rPr lang="sv-SE" dirty="0" err="1">
                <a:ea typeface="+mn-lt"/>
                <a:cs typeface="+mn-lt"/>
              </a:rPr>
              <a:t>Mobility</a:t>
            </a:r>
            <a:r>
              <a:rPr lang="sv-SE" dirty="0">
                <a:ea typeface="+mn-lt"/>
                <a:cs typeface="+mn-lt"/>
              </a:rPr>
              <a:t> Score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sz="2100" dirty="0"/>
              <a:t>Sekundära utfall: </a:t>
            </a:r>
            <a:endParaRPr lang="sv-SE" sz="2100" dirty="0">
              <a:cs typeface="Calibri"/>
            </a:endParaRPr>
          </a:p>
          <a:p>
            <a:pPr marL="0" indent="0">
              <a:buNone/>
            </a:pPr>
            <a:r>
              <a:rPr lang="sv-SE" sz="2100" dirty="0">
                <a:ea typeface="+mn-lt"/>
                <a:cs typeface="+mn-lt"/>
              </a:rPr>
              <a:t>WOMAC </a:t>
            </a:r>
            <a:endParaRPr lang="sv-SE" sz="2100" dirty="0"/>
          </a:p>
          <a:p>
            <a:pPr marL="0" indent="0">
              <a:buNone/>
            </a:pPr>
            <a:r>
              <a:rPr lang="sv-SE" sz="2100" dirty="0"/>
              <a:t>Katz ADL </a:t>
            </a:r>
          </a:p>
          <a:p>
            <a:pPr marL="0" indent="0">
              <a:buNone/>
            </a:pPr>
            <a:r>
              <a:rPr lang="en-GB" sz="2100" dirty="0"/>
              <a:t>Mini Mental State Examination (MMSE)</a:t>
            </a:r>
            <a:r>
              <a:rPr lang="sv-SE" sz="2100" dirty="0"/>
              <a:t> </a:t>
            </a:r>
          </a:p>
          <a:p>
            <a:pPr marL="0" indent="0">
              <a:buNone/>
            </a:pPr>
            <a:r>
              <a:rPr lang="en-GB" sz="2100" dirty="0"/>
              <a:t>Geriatric Depression Scale (GDS-15)</a:t>
            </a:r>
          </a:p>
          <a:p>
            <a:pPr marL="0" indent="0">
              <a:buNone/>
            </a:pPr>
            <a:r>
              <a:rPr lang="en-GB" sz="2100" dirty="0"/>
              <a:t>The Philadelphia Geriatric Center Morale Scale (PGCMS)</a:t>
            </a:r>
            <a:endParaRPr lang="sv-SE" sz="2100" dirty="0"/>
          </a:p>
          <a:p>
            <a:pPr marL="0" indent="0">
              <a:buNone/>
            </a:pPr>
            <a:endParaRPr lang="sv-SE" sz="2100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4D539-A4D6-E841-8D6D-A397702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9408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CE9142-C055-7346-9FB0-DB18B9EF8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Substudie: Longitudinell intervjustudie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8DA88-6230-FC49-929D-60E8597CF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2228"/>
            <a:ext cx="112066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Randomiserade patienter tillfrågas om deltagande </a:t>
            </a:r>
          </a:p>
          <a:p>
            <a:pPr marL="0" indent="0">
              <a:buNone/>
            </a:pPr>
            <a:r>
              <a:rPr lang="sv-SE" dirty="0" err="1"/>
              <a:t>Covid</a:t>
            </a:r>
            <a:r>
              <a:rPr lang="sv-SE" dirty="0"/>
              <a:t>-anpassad med distansintervjuer 1, 8 och 12 månader.</a:t>
            </a:r>
          </a:p>
          <a:p>
            <a:pPr marL="0" indent="0">
              <a:buNone/>
            </a:pPr>
            <a:r>
              <a:rPr lang="sv-SE" dirty="0" err="1"/>
              <a:t>Prel</a:t>
            </a:r>
            <a:r>
              <a:rPr lang="sv-SE" dirty="0"/>
              <a:t> 30 patienter (6 inkluderade)</a:t>
            </a:r>
            <a:endParaRPr lang="sv-SE" dirty="0">
              <a:cs typeface="Calibri"/>
            </a:endParaRP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Kvalitativ longitudinell studie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Identifiera </a:t>
            </a:r>
            <a:r>
              <a:rPr lang="en-GB" dirty="0" err="1"/>
              <a:t>och</a:t>
            </a:r>
            <a:r>
              <a:rPr lang="en-GB" dirty="0"/>
              <a:t> </a:t>
            </a:r>
            <a:r>
              <a:rPr lang="en-GB" dirty="0" err="1"/>
              <a:t>beskriva</a:t>
            </a:r>
            <a:r>
              <a:rPr lang="en-GB" dirty="0"/>
              <a:t> </a:t>
            </a:r>
            <a:r>
              <a:rPr lang="en-GB" dirty="0" err="1"/>
              <a:t>viktiga</a:t>
            </a:r>
            <a:r>
              <a:rPr lang="en-GB" dirty="0"/>
              <a:t> </a:t>
            </a:r>
            <a:r>
              <a:rPr lang="en-GB" dirty="0" err="1"/>
              <a:t>aspekter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rehabiliteringsprocessen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704D539-A4D6-E841-8D6D-A397702BF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632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3E3DE4-2233-4441-B5CF-75B2C8149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Substudie i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176A45-0473-0C40-9A7C-95C309E10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48313" cy="4351338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CTMA för att mäta stabilitet och slitage</a:t>
            </a:r>
          </a:p>
          <a:p>
            <a:pPr marL="457200" lvl="1" indent="0">
              <a:buNone/>
            </a:pPr>
            <a:r>
              <a:rPr lang="sv-SE" dirty="0"/>
              <a:t>CTMA: på väg att ersätta RSA</a:t>
            </a:r>
          </a:p>
          <a:p>
            <a:pPr marL="457200" lvl="1" indent="0">
              <a:buNone/>
            </a:pPr>
            <a:r>
              <a:rPr lang="sv-SE" dirty="0"/>
              <a:t>Har </a:t>
            </a:r>
            <a:r>
              <a:rPr lang="sv-SE" dirty="0" err="1"/>
              <a:t>dubbelcupar</a:t>
            </a:r>
            <a:r>
              <a:rPr lang="sv-SE" dirty="0"/>
              <a:t> högre plastslitage??</a:t>
            </a:r>
          </a:p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dirty="0"/>
              <a:t>Ansvarig: </a:t>
            </a:r>
            <a:r>
              <a:rPr lang="sv-SE" dirty="0" err="1"/>
              <a:t>Maziar</a:t>
            </a:r>
            <a:r>
              <a:rPr lang="sv-SE" dirty="0"/>
              <a:t> </a:t>
            </a:r>
            <a:r>
              <a:rPr lang="sv-SE" dirty="0" err="1"/>
              <a:t>Mohaddes</a:t>
            </a:r>
            <a:r>
              <a:rPr lang="sv-SE" dirty="0"/>
              <a:t>/Göteborg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3C3B41E6-D169-EC42-B8FD-CA5E80A75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47C992DA-00F6-0E42-AA30-3E192ABA1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487" y="681037"/>
            <a:ext cx="1879423" cy="6176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CF6C4F2C-B841-8A4B-BC6B-02F506FC7D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66968"/>
            <a:ext cx="5016500" cy="42418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9E474094-D73B-2348-84A0-D1CEE32C7646}"/>
              </a:ext>
            </a:extLst>
          </p:cNvPr>
          <p:cNvSpPr txBox="1"/>
          <p:nvPr/>
        </p:nvSpPr>
        <p:spPr>
          <a:xfrm>
            <a:off x="6672263" y="6415088"/>
            <a:ext cx="2571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Tabori</a:t>
            </a:r>
            <a:r>
              <a:rPr lang="sv-SE" dirty="0"/>
              <a:t>-Jensen et al., 2018</a:t>
            </a:r>
          </a:p>
        </p:txBody>
      </p:sp>
    </p:spTree>
    <p:extLst>
      <p:ext uri="{BB962C8B-B14F-4D97-AF65-F5344CB8AC3E}">
        <p14:creationId xmlns:p14="http://schemas.microsoft.com/office/powerpoint/2010/main" val="51087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B75C11D-C48E-9E49-A8FB-F1A92FDA0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916" y="163099"/>
            <a:ext cx="3251200" cy="1236133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B820E34-5F1C-4549-9DB8-5C912711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Revisionscement vid hemi?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201EA7B-7861-CB4E-A24B-1BA9E5D6D052}"/>
              </a:ext>
            </a:extLst>
          </p:cNvPr>
          <p:cNvSpPr txBox="1"/>
          <p:nvPr/>
        </p:nvSpPr>
        <p:spPr>
          <a:xfrm>
            <a:off x="576349" y="1399232"/>
            <a:ext cx="1090525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/>
              <a:t>Klusterrandomiserad cross-over studie</a:t>
            </a:r>
          </a:p>
          <a:p>
            <a:endParaRPr lang="sv-SE" sz="2400" dirty="0"/>
          </a:p>
          <a:p>
            <a:r>
              <a:rPr lang="sv-SE" sz="2400" dirty="0"/>
              <a:t>Inga individuella samtycken</a:t>
            </a:r>
          </a:p>
          <a:p>
            <a:endParaRPr lang="sv-SE" sz="2400" dirty="0"/>
          </a:p>
          <a:p>
            <a:r>
              <a:rPr lang="sv-SE" sz="2400" dirty="0"/>
              <a:t>Alla patienter med MCF som får </a:t>
            </a:r>
            <a:r>
              <a:rPr lang="sv-SE" sz="2400" dirty="0" err="1"/>
              <a:t>hemiprotes</a:t>
            </a:r>
            <a:r>
              <a:rPr lang="sv-SE" sz="2400" dirty="0"/>
              <a:t> inkluderas vid deltagande sjukhus</a:t>
            </a:r>
          </a:p>
          <a:p>
            <a:endParaRPr lang="sv-SE" sz="2400" dirty="0"/>
          </a:p>
          <a:p>
            <a:r>
              <a:rPr lang="sv-SE" sz="2400" dirty="0"/>
              <a:t>Studiestart: Januari 2022</a:t>
            </a:r>
          </a:p>
          <a:p>
            <a:endParaRPr lang="sv-SE" sz="2400" dirty="0"/>
          </a:p>
          <a:p>
            <a:endParaRPr lang="sv-SE" sz="2400" dirty="0"/>
          </a:p>
          <a:p>
            <a:r>
              <a:rPr lang="sv-SE" sz="2400" dirty="0"/>
              <a:t>Primärt utfall: Djupa infektioner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5FC8167E-3FC5-624E-A5E9-679F89572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568" y="3686051"/>
            <a:ext cx="4888083" cy="285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3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8474D7-C0A0-434B-B308-2E90DCDB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770FC0-2CA5-BD46-8331-0E38051C5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14193" cy="4351338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sv-SE" sz="1800" dirty="0"/>
              <a:t>Välkommen</a:t>
            </a:r>
          </a:p>
          <a:p>
            <a:pPr marL="342900" indent="-342900">
              <a:buAutoNum type="arabicPeriod"/>
            </a:pPr>
            <a:r>
              <a:rPr lang="sv-SE" sz="1800" dirty="0"/>
              <a:t>Statusuppdatering i studierna</a:t>
            </a:r>
          </a:p>
          <a:p>
            <a:pPr marL="342900" indent="-342900">
              <a:buAutoNum type="arabicPeriod"/>
            </a:pPr>
            <a:r>
              <a:rPr lang="sv-SE" sz="1800" dirty="0"/>
              <a:t>Screeninglistan</a:t>
            </a:r>
          </a:p>
          <a:p>
            <a:pPr marL="342900" indent="-342900">
              <a:buAutoNum type="arabicPeriod"/>
            </a:pPr>
            <a:r>
              <a:rPr lang="sv-SE" sz="1800" dirty="0"/>
              <a:t>Landet runt</a:t>
            </a:r>
          </a:p>
          <a:p>
            <a:pPr marL="342900" indent="-342900">
              <a:buAutoNum type="arabicPeriod"/>
            </a:pPr>
            <a:r>
              <a:rPr lang="sv-SE" sz="1800" dirty="0"/>
              <a:t>Monitorering</a:t>
            </a:r>
          </a:p>
          <a:p>
            <a:pPr marL="342900" indent="-342900">
              <a:buAutoNum type="arabicPeriod"/>
            </a:pPr>
            <a:r>
              <a:rPr lang="sv-SE" sz="1800" dirty="0"/>
              <a:t>Substudier</a:t>
            </a:r>
          </a:p>
          <a:p>
            <a:pPr marL="342900" indent="-342900">
              <a:buAutoNum type="arabicPeriod"/>
            </a:pPr>
            <a:r>
              <a:rPr lang="sv-SE" sz="1800" dirty="0"/>
              <a:t>2022</a:t>
            </a:r>
          </a:p>
          <a:p>
            <a:pPr marL="800100" lvl="1" indent="-342900">
              <a:buAutoNum type="arabicPeriod"/>
            </a:pPr>
            <a:r>
              <a:rPr lang="sv-SE" sz="1400" dirty="0"/>
              <a:t>Studiemöte januari</a:t>
            </a:r>
          </a:p>
          <a:p>
            <a:pPr marL="0" indent="0">
              <a:buNone/>
            </a:pPr>
            <a:r>
              <a:rPr lang="sv-SE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49119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CA034A68-DF18-114C-A5A5-28806DD8160A}"/>
              </a:ext>
            </a:extLst>
          </p:cNvPr>
          <p:cNvSpPr/>
          <p:nvPr/>
        </p:nvSpPr>
        <p:spPr>
          <a:xfrm>
            <a:off x="2699658" y="2002973"/>
            <a:ext cx="1698172" cy="1066800"/>
          </a:xfrm>
          <a:prstGeom prst="rect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41BF202-8F8F-B040-8089-278BF1ACCE23}"/>
              </a:ext>
            </a:extLst>
          </p:cNvPr>
          <p:cNvSpPr/>
          <p:nvPr/>
        </p:nvSpPr>
        <p:spPr>
          <a:xfrm>
            <a:off x="2699658" y="3429000"/>
            <a:ext cx="1698172" cy="1066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5" name="Rak pil 14">
            <a:extLst>
              <a:ext uri="{FF2B5EF4-FFF2-40B4-BE49-F238E27FC236}">
                <a16:creationId xmlns:a16="http://schemas.microsoft.com/office/drawing/2014/main" id="{6EDC35EB-6EF2-EE46-AD1C-9DB8D2D8E063}"/>
              </a:ext>
            </a:extLst>
          </p:cNvPr>
          <p:cNvCxnSpPr>
            <a:cxnSpLocks/>
          </p:cNvCxnSpPr>
          <p:nvPr/>
        </p:nvCxnSpPr>
        <p:spPr>
          <a:xfrm>
            <a:off x="685801" y="3853545"/>
            <a:ext cx="18645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>
            <a:extLst>
              <a:ext uri="{FF2B5EF4-FFF2-40B4-BE49-F238E27FC236}">
                <a16:creationId xmlns:a16="http://schemas.microsoft.com/office/drawing/2014/main" id="{B89D3DD9-B554-D347-B3AB-EC58CE3EB1E3}"/>
              </a:ext>
            </a:extLst>
          </p:cNvPr>
          <p:cNvSpPr/>
          <p:nvPr/>
        </p:nvSpPr>
        <p:spPr>
          <a:xfrm>
            <a:off x="5946811" y="2002972"/>
            <a:ext cx="1698172" cy="106680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4861C6DA-D804-F04E-A047-C9485966C074}"/>
              </a:ext>
            </a:extLst>
          </p:cNvPr>
          <p:cNvSpPr/>
          <p:nvPr/>
        </p:nvSpPr>
        <p:spPr>
          <a:xfrm>
            <a:off x="5992675" y="3428999"/>
            <a:ext cx="1698172" cy="1066800"/>
          </a:xfrm>
          <a:prstGeom prst="rect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B40C8FD4-85B0-174C-862E-85CAD93D537B}"/>
              </a:ext>
            </a:extLst>
          </p:cNvPr>
          <p:cNvSpPr/>
          <p:nvPr/>
        </p:nvSpPr>
        <p:spPr>
          <a:xfrm>
            <a:off x="9512688" y="5854869"/>
            <a:ext cx="335851" cy="382249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5CF782B-55DB-5141-8443-8EE5FB323925}"/>
              </a:ext>
            </a:extLst>
          </p:cNvPr>
          <p:cNvSpPr/>
          <p:nvPr/>
        </p:nvSpPr>
        <p:spPr>
          <a:xfrm>
            <a:off x="9512688" y="5291529"/>
            <a:ext cx="335851" cy="382249"/>
          </a:xfrm>
          <a:prstGeom prst="rect">
            <a:avLst/>
          </a:prstGeom>
          <a:pattFill prst="solidDmnd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07BFE58B-096C-E042-AA0E-514505435580}"/>
              </a:ext>
            </a:extLst>
          </p:cNvPr>
          <p:cNvSpPr txBox="1"/>
          <p:nvPr/>
        </p:nvSpPr>
        <p:spPr>
          <a:xfrm>
            <a:off x="10088382" y="5850085"/>
            <a:ext cx="1454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DIAC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695152E7-1E8B-9B4B-BF44-0FE93DFC658B}"/>
              </a:ext>
            </a:extLst>
          </p:cNvPr>
          <p:cNvSpPr txBox="1"/>
          <p:nvPr/>
        </p:nvSpPr>
        <p:spPr>
          <a:xfrm>
            <a:off x="10088380" y="5291527"/>
            <a:ext cx="1858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Standard Cement</a:t>
            </a:r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406D9B9C-1181-5A4B-BCF4-2712CF2AD969}"/>
              </a:ext>
            </a:extLst>
          </p:cNvPr>
          <p:cNvSpPr txBox="1"/>
          <p:nvPr/>
        </p:nvSpPr>
        <p:spPr>
          <a:xfrm>
            <a:off x="685801" y="1860063"/>
            <a:ext cx="1864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Standard Cement </a:t>
            </a:r>
            <a:r>
              <a:rPr lang="sv-SE" dirty="0" err="1"/>
              <a:t>first</a:t>
            </a:r>
            <a:endParaRPr lang="sv-SE" dirty="0"/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B89DE21-EF63-F24F-8B06-7187070D3004}"/>
              </a:ext>
            </a:extLst>
          </p:cNvPr>
          <p:cNvSpPr txBox="1"/>
          <p:nvPr/>
        </p:nvSpPr>
        <p:spPr>
          <a:xfrm>
            <a:off x="685801" y="3200824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DIAC </a:t>
            </a:r>
            <a:r>
              <a:rPr lang="sv-SE" dirty="0" err="1"/>
              <a:t>first</a:t>
            </a:r>
            <a:endParaRPr lang="sv-SE" dirty="0"/>
          </a:p>
        </p:txBody>
      </p:sp>
      <p:cxnSp>
        <p:nvCxnSpPr>
          <p:cNvPr id="24" name="Rak pil 23">
            <a:extLst>
              <a:ext uri="{FF2B5EF4-FFF2-40B4-BE49-F238E27FC236}">
                <a16:creationId xmlns:a16="http://schemas.microsoft.com/office/drawing/2014/main" id="{283615D1-580F-F849-9AB7-D7E4FD6252EF}"/>
              </a:ext>
            </a:extLst>
          </p:cNvPr>
          <p:cNvCxnSpPr>
            <a:cxnSpLocks/>
          </p:cNvCxnSpPr>
          <p:nvPr/>
        </p:nvCxnSpPr>
        <p:spPr>
          <a:xfrm>
            <a:off x="685801" y="2620068"/>
            <a:ext cx="186458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ruta 24">
            <a:extLst>
              <a:ext uri="{FF2B5EF4-FFF2-40B4-BE49-F238E27FC236}">
                <a16:creationId xmlns:a16="http://schemas.microsoft.com/office/drawing/2014/main" id="{424E52FA-8CA5-6940-9D4D-82E4D2D5F7A6}"/>
              </a:ext>
            </a:extLst>
          </p:cNvPr>
          <p:cNvSpPr txBox="1"/>
          <p:nvPr/>
        </p:nvSpPr>
        <p:spPr>
          <a:xfrm>
            <a:off x="685801" y="533402"/>
            <a:ext cx="1698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Randomization</a:t>
            </a:r>
            <a:r>
              <a:rPr lang="sv-SE" dirty="0"/>
              <a:t> per centre/cluster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1A695197-26DD-B247-B047-AA3DA206B193}"/>
              </a:ext>
            </a:extLst>
          </p:cNvPr>
          <p:cNvSpPr txBox="1"/>
          <p:nvPr/>
        </p:nvSpPr>
        <p:spPr>
          <a:xfrm>
            <a:off x="2699658" y="533401"/>
            <a:ext cx="136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Period 1: </a:t>
            </a:r>
          </a:p>
          <a:p>
            <a:r>
              <a:rPr lang="sv-SE" dirty="0"/>
              <a:t>0-2 years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D2F35C4C-F77A-5E43-8076-F7B94A5ED590}"/>
              </a:ext>
            </a:extLst>
          </p:cNvPr>
          <p:cNvSpPr txBox="1"/>
          <p:nvPr/>
        </p:nvSpPr>
        <p:spPr>
          <a:xfrm>
            <a:off x="5893456" y="533399"/>
            <a:ext cx="136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Period 2: </a:t>
            </a:r>
          </a:p>
          <a:p>
            <a:r>
              <a:rPr lang="sv-SE" dirty="0"/>
              <a:t>2-4 years</a:t>
            </a:r>
          </a:p>
        </p:txBody>
      </p:sp>
      <p:cxnSp>
        <p:nvCxnSpPr>
          <p:cNvPr id="29" name="Rak 28">
            <a:extLst>
              <a:ext uri="{FF2B5EF4-FFF2-40B4-BE49-F238E27FC236}">
                <a16:creationId xmlns:a16="http://schemas.microsoft.com/office/drawing/2014/main" id="{F16C519D-C9FD-8748-A4F1-198C568E93DD}"/>
              </a:ext>
            </a:extLst>
          </p:cNvPr>
          <p:cNvCxnSpPr/>
          <p:nvPr/>
        </p:nvCxnSpPr>
        <p:spPr>
          <a:xfrm>
            <a:off x="4811843" y="1588957"/>
            <a:ext cx="0" cy="3312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29">
            <a:extLst>
              <a:ext uri="{FF2B5EF4-FFF2-40B4-BE49-F238E27FC236}">
                <a16:creationId xmlns:a16="http://schemas.microsoft.com/office/drawing/2014/main" id="{21C9B025-7A0F-7745-B683-0FB63D8FB407}"/>
              </a:ext>
            </a:extLst>
          </p:cNvPr>
          <p:cNvCxnSpPr>
            <a:cxnSpLocks/>
          </p:cNvCxnSpPr>
          <p:nvPr/>
        </p:nvCxnSpPr>
        <p:spPr>
          <a:xfrm flipH="1">
            <a:off x="2383974" y="3245371"/>
            <a:ext cx="4991188" cy="249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ruta 34">
            <a:extLst>
              <a:ext uri="{FF2B5EF4-FFF2-40B4-BE49-F238E27FC236}">
                <a16:creationId xmlns:a16="http://schemas.microsoft.com/office/drawing/2014/main" id="{E95C92D1-D9E4-6140-8B78-5D2D77612069}"/>
              </a:ext>
            </a:extLst>
          </p:cNvPr>
          <p:cNvSpPr txBox="1"/>
          <p:nvPr/>
        </p:nvSpPr>
        <p:spPr>
          <a:xfrm>
            <a:off x="685801" y="5476193"/>
            <a:ext cx="6689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Study design of the DAICY trial: Prospective register-based cluster randomized cross-over study</a:t>
            </a:r>
            <a:r>
              <a:rPr lang="sv-SE" dirty="0"/>
              <a:t>     </a:t>
            </a: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46A18EC8-1E88-D34D-8E26-3ED38E6E0D70}"/>
              </a:ext>
            </a:extLst>
          </p:cNvPr>
          <p:cNvSpPr txBox="1"/>
          <p:nvPr/>
        </p:nvSpPr>
        <p:spPr>
          <a:xfrm>
            <a:off x="8485862" y="533399"/>
            <a:ext cx="1362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Last 1 </a:t>
            </a:r>
            <a:r>
              <a:rPr lang="sv-SE" dirty="0" err="1"/>
              <a:t>year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: 5 years</a:t>
            </a: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55F24137-7078-624D-A2AC-211A9C4BAB1C}"/>
              </a:ext>
            </a:extLst>
          </p:cNvPr>
          <p:cNvSpPr txBox="1"/>
          <p:nvPr/>
        </p:nvSpPr>
        <p:spPr>
          <a:xfrm>
            <a:off x="4733324" y="533399"/>
            <a:ext cx="1362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Wash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</a:t>
            </a:r>
          </a:p>
          <a:p>
            <a:r>
              <a:rPr lang="sv-SE" dirty="0"/>
              <a:t>1 </a:t>
            </a:r>
            <a:r>
              <a:rPr lang="sv-SE" dirty="0" err="1"/>
              <a:t>month</a:t>
            </a:r>
            <a:endParaRPr lang="sv-SE" dirty="0"/>
          </a:p>
        </p:txBody>
      </p:sp>
      <p:cxnSp>
        <p:nvCxnSpPr>
          <p:cNvPr id="31" name="Rak 30">
            <a:extLst>
              <a:ext uri="{FF2B5EF4-FFF2-40B4-BE49-F238E27FC236}">
                <a16:creationId xmlns:a16="http://schemas.microsoft.com/office/drawing/2014/main" id="{91FA69F0-356C-E349-AA8C-7700F296F10F}"/>
              </a:ext>
            </a:extLst>
          </p:cNvPr>
          <p:cNvCxnSpPr/>
          <p:nvPr/>
        </p:nvCxnSpPr>
        <p:spPr>
          <a:xfrm>
            <a:off x="5562957" y="1588957"/>
            <a:ext cx="0" cy="33128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ktangel 1">
            <a:extLst>
              <a:ext uri="{FF2B5EF4-FFF2-40B4-BE49-F238E27FC236}">
                <a16:creationId xmlns:a16="http://schemas.microsoft.com/office/drawing/2014/main" id="{A2AAB66A-CDA5-0940-9E50-1014B5C37682}"/>
              </a:ext>
            </a:extLst>
          </p:cNvPr>
          <p:cNvSpPr/>
          <p:nvPr/>
        </p:nvSpPr>
        <p:spPr>
          <a:xfrm>
            <a:off x="4827545" y="1588957"/>
            <a:ext cx="735408" cy="3312827"/>
          </a:xfrm>
          <a:prstGeom prst="rect">
            <a:avLst/>
          </a:prstGeom>
          <a:solidFill>
            <a:schemeClr val="bg2">
              <a:lumMod val="9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2" name="Platshållare för innehåll 4">
            <a:extLst>
              <a:ext uri="{FF2B5EF4-FFF2-40B4-BE49-F238E27FC236}">
                <a16:creationId xmlns:a16="http://schemas.microsoft.com/office/drawing/2014/main" id="{EAD71EBF-8BAD-4C4C-B56D-CE7DF4DC8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961" y="1593408"/>
            <a:ext cx="3251200" cy="1236133"/>
          </a:xfrm>
          <a:prstGeom prst="rect">
            <a:avLst/>
          </a:prstGeom>
        </p:spPr>
      </p:pic>
      <p:sp>
        <p:nvSpPr>
          <p:cNvPr id="3" name="Ellips 2">
            <a:extLst>
              <a:ext uri="{FF2B5EF4-FFF2-40B4-BE49-F238E27FC236}">
                <a16:creationId xmlns:a16="http://schemas.microsoft.com/office/drawing/2014/main" id="{2C77D6C2-E530-3049-98DF-330D681F1E86}"/>
              </a:ext>
            </a:extLst>
          </p:cNvPr>
          <p:cNvSpPr/>
          <p:nvPr/>
        </p:nvSpPr>
        <p:spPr>
          <a:xfrm>
            <a:off x="428897" y="3117956"/>
            <a:ext cx="2211977" cy="1041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33" name="Ellips 32">
            <a:extLst>
              <a:ext uri="{FF2B5EF4-FFF2-40B4-BE49-F238E27FC236}">
                <a16:creationId xmlns:a16="http://schemas.microsoft.com/office/drawing/2014/main" id="{ADA15380-177B-694E-B919-2DF270275024}"/>
              </a:ext>
            </a:extLst>
          </p:cNvPr>
          <p:cNvSpPr/>
          <p:nvPr/>
        </p:nvSpPr>
        <p:spPr>
          <a:xfrm>
            <a:off x="487677" y="1787680"/>
            <a:ext cx="2211977" cy="10418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66360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9AEAC2-4669-F248-A6A2-6FF630BC7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Aktiviteter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7FB6E1-4C2C-9B4C-BEB4-9AF2D4382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Månadsrapporter</a:t>
            </a:r>
          </a:p>
          <a:p>
            <a:r>
              <a:rPr lang="sv-SE" dirty="0" err="1"/>
              <a:t>Inklusionstävlingar</a:t>
            </a:r>
            <a:endParaRPr lang="sv-SE" dirty="0"/>
          </a:p>
          <a:p>
            <a:r>
              <a:rPr lang="sv-SE" dirty="0"/>
              <a:t>Priser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04A884F-DFF1-C441-BB4B-D94546CFE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9D806CC9-9FBE-5C47-96D7-45FE86DBA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2316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CB33E1-1AEC-614E-8441-DFB8F3B9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2022	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F0BF43-5052-AB4E-BD08-90543053D6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Studiemöte januari Stockholm 26-27/1</a:t>
            </a:r>
          </a:p>
          <a:p>
            <a:pPr lvl="1"/>
            <a:r>
              <a:rPr lang="sv-SE" dirty="0"/>
              <a:t>Lunch-till-lunch möte</a:t>
            </a:r>
          </a:p>
          <a:p>
            <a:pPr lvl="1"/>
            <a:r>
              <a:rPr lang="sv-SE" dirty="0" smtClean="0"/>
              <a:t>Hotell</a:t>
            </a:r>
            <a:endParaRPr lang="sv-SE" dirty="0"/>
          </a:p>
          <a:p>
            <a:r>
              <a:rPr lang="sv-SE" dirty="0" smtClean="0"/>
              <a:t>Resa till Europeiskt stormöte?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5093058-6BFD-A149-BE0F-D2B23F1F8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EC53F2F-B4EB-B545-B196-2B31E67EE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93980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D52586-E949-F34C-9C01-7C20F4A0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Övriga frågor?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F9060C-42C5-F440-9D85-EED4D93D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29010F9-7F07-BF4C-8784-404D9315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110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D52586-E949-F34C-9C01-7C20F4A067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pPr marL="0" indent="0" algn="ctr">
              <a:buNone/>
            </a:pPr>
            <a:r>
              <a:rPr lang="sv-SE" sz="9600" dirty="0"/>
              <a:t>Tack för idag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3F9060C-42C5-F440-9D85-EED4D93D3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029010F9-7F07-BF4C-8784-404D93156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8605" y="6038193"/>
            <a:ext cx="2085772" cy="65866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213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E62CE3F6-D88B-E743-9D05-46E6B8CF3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738" y="6054920"/>
            <a:ext cx="2170528" cy="68543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62098E4-5756-1148-9229-A90117359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49" y="6054920"/>
            <a:ext cx="2085772" cy="685430"/>
          </a:xfrm>
          <a:prstGeom prst="rect">
            <a:avLst/>
          </a:prstGeom>
        </p:spPr>
      </p:pic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75" y="1195387"/>
            <a:ext cx="11601450" cy="4467225"/>
          </a:xfrm>
          <a:prstGeom prst="rect">
            <a:avLst/>
          </a:prstGeom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4C7BB2D8-A99B-A441-B01E-9A4AC1F24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943"/>
            <a:ext cx="10515600" cy="1325563"/>
          </a:xfrm>
        </p:spPr>
        <p:txBody>
          <a:bodyPr/>
          <a:lstStyle/>
          <a:p>
            <a:r>
              <a:rPr lang="sv-SE" dirty="0"/>
              <a:t>Maj 2021</a:t>
            </a:r>
          </a:p>
        </p:txBody>
      </p:sp>
    </p:spTree>
    <p:extLst>
      <p:ext uri="{BB962C8B-B14F-4D97-AF65-F5344CB8AC3E}">
        <p14:creationId xmlns:p14="http://schemas.microsoft.com/office/powerpoint/2010/main" val="1586964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D70801-F7E0-B145-83DD-AF8CFF81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Oktober 2021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4604"/>
            <a:ext cx="12192000" cy="53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E64699-8D42-C940-BD2C-B743C3CA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Hipsther oktober 2021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075EC4F8-4A7B-5745-8C12-A9F0491973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178" y="5965105"/>
            <a:ext cx="2085772" cy="6586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E55042C5-AAB8-F445-B350-1F0521EE34BB}"/>
              </a:ext>
            </a:extLst>
          </p:cNvPr>
          <p:cNvSpPr txBox="1"/>
          <p:nvPr/>
        </p:nvSpPr>
        <p:spPr>
          <a:xfrm>
            <a:off x="10547131" y="6448097"/>
            <a:ext cx="12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201112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197D286C-291E-BE44-BF41-CC5F85126D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2706" y="1965952"/>
            <a:ext cx="6164887" cy="3169765"/>
          </a:xfrm>
          <a:prstGeom prst="rect">
            <a:avLst/>
          </a:prstGeom>
        </p:spPr>
      </p:pic>
      <p:pic>
        <p:nvPicPr>
          <p:cNvPr id="14" name="Bild 13">
            <a:extLst>
              <a:ext uri="{FF2B5EF4-FFF2-40B4-BE49-F238E27FC236}">
                <a16:creationId xmlns:a16="http://schemas.microsoft.com/office/drawing/2014/main" id="{41005E72-543A-B440-9AA2-6EFEA8A04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399" y="1690688"/>
            <a:ext cx="5627307" cy="46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2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1294960"/>
              </p:ext>
            </p:extLst>
          </p:nvPr>
        </p:nvGraphicFramePr>
        <p:xfrm>
          <a:off x="457200" y="357447"/>
          <a:ext cx="11180618" cy="5819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77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133FC5-287B-8240-A9D1-A31309DEC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4122E676-8B6C-9148-8905-82E724B09D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93439"/>
            <a:ext cx="10515600" cy="6271122"/>
          </a:xfrm>
        </p:spPr>
      </p:pic>
    </p:spTree>
    <p:extLst>
      <p:ext uri="{BB962C8B-B14F-4D97-AF65-F5344CB8AC3E}">
        <p14:creationId xmlns:p14="http://schemas.microsoft.com/office/powerpoint/2010/main" val="24534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8DDCAAA-8446-D94D-8BBD-3331E2711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Duality</a:t>
            </a:r>
            <a:r>
              <a:rPr lang="sv-SE" dirty="0"/>
              <a:t> oktober 2021</a:t>
            </a:r>
          </a:p>
        </p:txBody>
      </p:sp>
      <p:pic>
        <p:nvPicPr>
          <p:cNvPr id="10" name="Platshållare för innehåll 9">
            <a:extLst>
              <a:ext uri="{FF2B5EF4-FFF2-40B4-BE49-F238E27FC236}">
                <a16:creationId xmlns:a16="http://schemas.microsoft.com/office/drawing/2014/main" id="{D8B69C36-1618-D64D-AA54-1B44202A2D8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845953"/>
            <a:ext cx="5181600" cy="4310681"/>
          </a:xfr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A92DDE1-8C11-3F4A-8FEB-EE33482727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3562" y="6038193"/>
            <a:ext cx="1879423" cy="617619"/>
          </a:xfrm>
          <a:prstGeom prst="rect">
            <a:avLst/>
          </a:prstGeom>
        </p:spPr>
      </p:pic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id="{3FD41458-A7BE-2144-8EDD-6F76F8AF55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19800" y="1982912"/>
            <a:ext cx="6494124" cy="3175697"/>
          </a:xfrm>
        </p:spPr>
      </p:pic>
    </p:spTree>
    <p:extLst>
      <p:ext uri="{BB962C8B-B14F-4D97-AF65-F5344CB8AC3E}">
        <p14:creationId xmlns:p14="http://schemas.microsoft.com/office/powerpoint/2010/main" val="19784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182EE25D-8BBB-C041-BCBC-16471EF01D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73303" y="852755"/>
            <a:ext cx="10715557" cy="4870706"/>
          </a:xfrm>
        </p:spPr>
      </p:pic>
    </p:spTree>
    <p:extLst>
      <p:ext uri="{BB962C8B-B14F-4D97-AF65-F5344CB8AC3E}">
        <p14:creationId xmlns:p14="http://schemas.microsoft.com/office/powerpoint/2010/main" val="209828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483</Words>
  <Application>Microsoft Office PowerPoint</Application>
  <PresentationFormat>Bredbild</PresentationFormat>
  <Paragraphs>140</Paragraphs>
  <Slides>24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Office-tema</vt:lpstr>
      <vt:lpstr>Studiemöte 19/10 2021 Digitalt via Zoom</vt:lpstr>
      <vt:lpstr>Agenda</vt:lpstr>
      <vt:lpstr>Maj 2021</vt:lpstr>
      <vt:lpstr>Oktober 2021</vt:lpstr>
      <vt:lpstr>Hipsther oktober 2021</vt:lpstr>
      <vt:lpstr>PowerPoint-presentation</vt:lpstr>
      <vt:lpstr>PowerPoint-presentation</vt:lpstr>
      <vt:lpstr>Duality oktober 2021</vt:lpstr>
      <vt:lpstr>PowerPoint-presentation</vt:lpstr>
      <vt:lpstr>PowerPoint-presentation</vt:lpstr>
      <vt:lpstr>PowerPoint-presentation</vt:lpstr>
      <vt:lpstr>Aktiva enheter</vt:lpstr>
      <vt:lpstr>Monitoreringar</vt:lpstr>
      <vt:lpstr>Landet runt</vt:lpstr>
      <vt:lpstr>Substudier</vt:lpstr>
      <vt:lpstr>Substudie: Höftfunktion</vt:lpstr>
      <vt:lpstr>Substudie: Longitudinell intervjustudie</vt:lpstr>
      <vt:lpstr>Substudie i</vt:lpstr>
      <vt:lpstr>Revisionscement vid hemi?</vt:lpstr>
      <vt:lpstr>PowerPoint-presentation</vt:lpstr>
      <vt:lpstr>Aktiviteter</vt:lpstr>
      <vt:lpstr>2022 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Studiemöte 16/11 2020 Digitalt via Zoom</dc:title>
  <dc:creator>Olof Wolf</dc:creator>
  <cp:lastModifiedBy>Monica Sjöholm</cp:lastModifiedBy>
  <cp:revision>150</cp:revision>
  <dcterms:created xsi:type="dcterms:W3CDTF">2020-11-15T10:41:24Z</dcterms:created>
  <dcterms:modified xsi:type="dcterms:W3CDTF">2021-10-19T11:12:12Z</dcterms:modified>
</cp:coreProperties>
</file>