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955" r:id="rId3"/>
    <p:sldId id="930" r:id="rId4"/>
    <p:sldId id="932" r:id="rId5"/>
    <p:sldId id="941" r:id="rId6"/>
    <p:sldId id="933" r:id="rId7"/>
    <p:sldId id="928" r:id="rId8"/>
    <p:sldId id="931" r:id="rId9"/>
    <p:sldId id="937" r:id="rId10"/>
    <p:sldId id="938" r:id="rId11"/>
    <p:sldId id="939" r:id="rId12"/>
    <p:sldId id="942" r:id="rId13"/>
    <p:sldId id="968" r:id="rId14"/>
    <p:sldId id="969" r:id="rId15"/>
    <p:sldId id="970" r:id="rId16"/>
    <p:sldId id="943" r:id="rId17"/>
    <p:sldId id="944" r:id="rId18"/>
    <p:sldId id="945" r:id="rId19"/>
    <p:sldId id="946" r:id="rId20"/>
    <p:sldId id="947" r:id="rId21"/>
    <p:sldId id="948" r:id="rId22"/>
    <p:sldId id="949" r:id="rId23"/>
    <p:sldId id="967" r:id="rId24"/>
    <p:sldId id="950" r:id="rId25"/>
    <p:sldId id="951" r:id="rId26"/>
    <p:sldId id="952" r:id="rId27"/>
    <p:sldId id="963" r:id="rId28"/>
    <p:sldId id="964" r:id="rId29"/>
    <p:sldId id="965" r:id="rId30"/>
    <p:sldId id="953" r:id="rId31"/>
    <p:sldId id="966" r:id="rId32"/>
    <p:sldId id="959" r:id="rId33"/>
    <p:sldId id="958" r:id="rId34"/>
    <p:sldId id="961" r:id="rId35"/>
    <p:sldId id="960" r:id="rId36"/>
    <p:sldId id="962" r:id="rId37"/>
    <p:sldId id="956" r:id="rId38"/>
    <p:sldId id="940" r:id="rId39"/>
    <p:sldId id="971" r:id="rId40"/>
    <p:sldId id="912" r:id="rId41"/>
    <p:sldId id="707" r:id="rId42"/>
    <p:sldId id="926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5"/>
    <p:restoredTop sz="86385"/>
  </p:normalViewPr>
  <p:slideViewPr>
    <p:cSldViewPr snapToGrid="0" snapToObjects="1">
      <p:cViewPr varScale="1">
        <p:scale>
          <a:sx n="94" d="100"/>
          <a:sy n="94" d="100"/>
        </p:scale>
        <p:origin x="135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5270F-F965-B346-9E27-D57467CBFC9D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A1736-F1D5-BF4A-9053-591A84AFCC7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581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718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Odislocerade MCF hos äldre – går det alltid bra med skruvning/spikning?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6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18000 höftfrakturer, hälften MCF</a:t>
            </a:r>
          </a:p>
          <a:p>
            <a:r>
              <a:rPr lang="sv-SE" dirty="0"/>
              <a:t>20% är odislocerade</a:t>
            </a:r>
          </a:p>
          <a:p>
            <a:endParaRPr lang="sv-SE" dirty="0"/>
          </a:p>
          <a:p>
            <a:r>
              <a:rPr lang="sv-SE" dirty="0"/>
              <a:t>Mycket reoperationer. Alltså 2 operationer.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21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bra RCT på ämnet.</a:t>
            </a:r>
          </a:p>
          <a:p>
            <a:endParaRPr lang="sv-SE" dirty="0"/>
          </a:p>
          <a:p>
            <a:r>
              <a:rPr lang="sv-SE" dirty="0"/>
              <a:t>Och mortaliteten större i </a:t>
            </a:r>
            <a:r>
              <a:rPr lang="sv-SE" dirty="0" err="1"/>
              <a:t>skruvfixationsgruppen</a:t>
            </a:r>
            <a:r>
              <a:rPr lang="sv-SE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49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Utfallsdata hämtas från SFR och andra register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763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5B1C-0F8D-494F-912B-D5771EC6CC7B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356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Anpassa efter ert sjukhus organisation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684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27ED28-9CE5-9441-9F25-E11540496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3FCFC2-10AB-B541-A442-014C9B8A4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DF1991-9DD1-5A4F-B41E-26B528EE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547F18-5197-214C-A90C-D37B1D93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9FE7B4-5C49-734D-A435-1967BF32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880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F0EB88-69F1-2E40-925C-1EEE46F2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52C66F4-B9F9-3347-A757-4AEEADB95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D53E95-F2E9-AF4E-8349-C1F6FD74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B4FF83-1D08-0248-BD38-3023BAD1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0459AC-0819-C545-B041-22E87DD0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72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480FC3A-7FE9-4946-A814-157218504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B494201-D16A-D34E-8E2B-5CA8A7C06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05663D-B356-C94A-B2A2-EF86213D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35F5C9E-24D1-3844-9AF8-EF89AC38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1B1F22-0F29-0744-8D42-69AFE06B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689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6E76FF-B1AE-AF4E-94D8-00BB187C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420BF7-D5A8-724B-9C7F-EB568CB92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91C630-AE42-1C4C-9411-9CBC98BB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9E2E47-996F-034A-BCFD-0976BABF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1D7E931-F514-3347-AEE3-7AD7FB0F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93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77537-DC5D-4640-9A94-033E16AC0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1870AE-E43E-3F44-B996-05945A0D5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ED1A6B-C4C6-1543-B65F-2631D580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52C19D7-B121-FA46-BBF1-C89B6945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782D01-0335-B548-A733-EC7E7FDE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86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EDA56F-E3ED-9743-B638-F91B43F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1690E4-2489-6347-B2C6-A6BD87B1B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A2EBC0-3A7C-424F-9405-28D32A89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93A34D0-4DFD-5A4F-B4D9-310D414E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DB3BA9A-6C1D-364C-8237-78207B2C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9352BA2-BFFC-1F45-AA2E-318DE33C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523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8BA98D-A0BB-6447-9071-C9E5EF34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0DAE05-2CB4-064E-9F5D-2798A3C24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0ED6825-0BF0-D642-A859-A39F9EBEA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BB9B9C8-CA2F-624D-AD35-6CF983690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43F2A13-2076-F341-9696-80361C9F3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7B8FE68-6306-E245-B31B-1107A593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BA70ED3-B7EA-0E4E-9FF1-2D2CD06B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FDDBDA1-54C1-F54F-8181-80A1A023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58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337057-2006-5447-8BFA-38E824E9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20794C-5CC5-9248-899D-513B8488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8DCB1AB-0B0E-7847-8260-0705AE1E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1C3C94-6147-4847-813D-586F7BAF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53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55763DF-7301-ED46-A178-A3C4DB9D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3B03EE3-45E0-7C4E-ABF0-29F3CDE1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B6E2E8-40E1-E746-8B51-18222D59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320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EBCC9B-5832-A642-BD92-5DD0A851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16CA7F-EE4E-6D46-8399-A0382248B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5FC5D2-0FFC-F541-989E-37341197B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5DE22D-86EC-0149-83D5-6286FB9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41D7DB1-7528-0C40-A834-11C153A9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8641DA-AECA-1A4D-8FE9-0690F27A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546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C6DAF5-F003-8840-A3EA-47B66532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1F31434-980C-C84A-BFC1-021FC56BD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159DD-49A1-504A-8DD5-0A448577A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84FEEDE-7BD9-6B48-8B65-C8318125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55CEACB-229C-364B-8460-B44C397E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4EB4B50-768A-2F42-A9A5-E62EEE0F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792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261CCDE-9430-734F-838B-683957D4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1FE74A-1B02-7343-A8A6-7B1204F8A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68B088-8211-984A-9AF7-0FA1A03FE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FE96-BE0F-314D-B02A-3554BAC199A3}" type="datetimeFigureOut">
              <a:rPr lang="sv-SE" smtClean="0"/>
              <a:pPr/>
              <a:t>2020-06-04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E1367E-28B0-2344-B7BE-675F3C223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75FACF-6EA8-4848-9D3D-525C04B92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F839F-BD74-364C-A424-601D5832AAB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245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C977D9D-B94D-6648-855E-BA5A89A21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4635"/>
            <a:ext cx="2391397" cy="65156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D6F259F-2C79-6D4E-B114-A2A9FC1EA80F}"/>
              </a:ext>
            </a:extLst>
          </p:cNvPr>
          <p:cNvSpPr/>
          <p:nvPr/>
        </p:nvSpPr>
        <p:spPr>
          <a:xfrm>
            <a:off x="937408" y="3922427"/>
            <a:ext cx="10317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Coming </a:t>
            </a:r>
            <a:r>
              <a:rPr lang="sv-SE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soon</a:t>
            </a:r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to a hospital </a:t>
            </a:r>
            <a:r>
              <a:rPr lang="sv-SE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near</a:t>
            </a:r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sv-SE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</a:t>
            </a:r>
            <a:endParaRPr lang="sv-SE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27" y="1422400"/>
            <a:ext cx="6189334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tshållare för innehåll 4"/>
          <p:cNvSpPr>
            <a:spLocks noGrp="1"/>
          </p:cNvSpPr>
          <p:nvPr>
            <p:ph idx="1"/>
          </p:nvPr>
        </p:nvSpPr>
        <p:spPr>
          <a:xfrm>
            <a:off x="2139951" y="787489"/>
            <a:ext cx="8588022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b="1" dirty="0">
                <a:ea typeface="Arial" charset="0"/>
                <a:cs typeface="Arial" charset="0"/>
              </a:rPr>
              <a:t>Primärt utfall Hipsther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”Kompositvariabel” bestående av</a:t>
            </a: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	- reoperationsfrekvens</a:t>
            </a: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	- mortalitet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Reoperationsfrekvens 7.5% (protes) vs 12.5% (ORIF)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Powerberäkning: 1440 patienter randomiseras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58EDCD14-572D-6647-A77B-B09880EB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6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tshållare för innehåll 4"/>
          <p:cNvSpPr>
            <a:spLocks noGrp="1"/>
          </p:cNvSpPr>
          <p:nvPr>
            <p:ph idx="1"/>
          </p:nvPr>
        </p:nvSpPr>
        <p:spPr>
          <a:xfrm>
            <a:off x="509286" y="706056"/>
            <a:ext cx="10752881" cy="5440101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sv-SE" altLang="x-none" sz="4300" b="1" dirty="0">
                <a:ea typeface="Arial" charset="0"/>
                <a:cs typeface="Arial" charset="0"/>
              </a:rPr>
              <a:t>Inga återbesök kopplade till studien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Mortalitet och reoperationer registreras i SFR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Reoperationer samkörs med Patientregistret och  SHPR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Patientrapporterat utfall via SFR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EC3229D3-1864-7B4A-981D-CF2AB8EB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4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910577-B8C9-024B-BF3A-66FA7648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Pragmatisk studie..</a:t>
            </a:r>
          </a:p>
        </p:txBody>
      </p:sp>
      <p:sp>
        <p:nvSpPr>
          <p:cNvPr id="34817" name="Platshållare för innehåll 4"/>
          <p:cNvSpPr>
            <a:spLocks noGrp="1"/>
          </p:cNvSpPr>
          <p:nvPr>
            <p:ph idx="4294967295"/>
          </p:nvPr>
        </p:nvSpPr>
        <p:spPr>
          <a:xfrm>
            <a:off x="1265256" y="2390514"/>
            <a:ext cx="10088543" cy="3262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dirty="0">
                <a:cs typeface="Arial" panose="020B0604020202020204" pitchFamily="34" charset="0"/>
              </a:rPr>
              <a:t>På deltagande kliniker kan man välja:</a:t>
            </a:r>
          </a:p>
          <a:p>
            <a:pPr>
              <a:buNone/>
            </a:pP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höftprotes </a:t>
            </a:r>
            <a:r>
              <a:rPr lang="sv-SE" dirty="0">
                <a:cs typeface="Arial" panose="020B0604020202020204" pitchFamily="34" charset="0"/>
              </a:rPr>
              <a:t>(fabrikat, </a:t>
            </a:r>
            <a:r>
              <a:rPr lang="sv-SE" dirty="0" err="1">
                <a:cs typeface="Arial" panose="020B0604020202020204" pitchFamily="34" charset="0"/>
              </a:rPr>
              <a:t>fixation</a:t>
            </a:r>
            <a:r>
              <a:rPr lang="sv-SE" dirty="0">
                <a:cs typeface="Arial" panose="020B0604020202020204" pitchFamily="34" charset="0"/>
              </a:rPr>
              <a:t>, typ Hemi eller Total)  </a:t>
            </a:r>
          </a:p>
          <a:p>
            <a:pPr>
              <a:buNone/>
            </a:pPr>
            <a:endParaRPr lang="sv-SE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b="1" dirty="0">
                <a:cs typeface="Arial" panose="020B0604020202020204" pitchFamily="34" charset="0"/>
              </a:rPr>
              <a:t>Valfri </a:t>
            </a:r>
            <a:r>
              <a:rPr lang="sv-SE" b="1" dirty="0" err="1">
                <a:cs typeface="Arial" panose="020B0604020202020204" pitchFamily="34" charset="0"/>
              </a:rPr>
              <a:t>osteosyntes</a:t>
            </a:r>
            <a:r>
              <a:rPr lang="sv-SE" b="1" dirty="0">
                <a:cs typeface="Arial" panose="020B0604020202020204" pitchFamily="34" charset="0"/>
              </a:rPr>
              <a:t> </a:t>
            </a:r>
            <a:r>
              <a:rPr lang="sv-SE" dirty="0">
                <a:cs typeface="Arial" panose="020B0604020202020204" pitchFamily="34" charset="0"/>
              </a:rPr>
              <a:t>(skruvar/spikar, antal)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310271EE-BBC4-064D-938C-04FB071D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08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FD9F62-0168-7B43-BD2E-96239292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Mera info finns på 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FC5016BC-2DAD-FB4D-9032-B2C128424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1201"/>
            <a:ext cx="10515600" cy="4080185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A4A06A5-C5DA-AA44-822E-21B2E498B0FE}"/>
              </a:ext>
            </a:extLst>
          </p:cNvPr>
          <p:cNvSpPr txBox="1"/>
          <p:nvPr/>
        </p:nvSpPr>
        <p:spPr>
          <a:xfrm>
            <a:off x="7063740" y="486035"/>
            <a:ext cx="41148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Antal inkluderade i Hipsther och site som inkluderade senaste patienten kommer ligga här</a:t>
            </a:r>
          </a:p>
        </p:txBody>
      </p:sp>
      <p:cxnSp>
        <p:nvCxnSpPr>
          <p:cNvPr id="5" name="Rak pil 4">
            <a:extLst>
              <a:ext uri="{FF2B5EF4-FFF2-40B4-BE49-F238E27FC236}">
                <a16:creationId xmlns:a16="http://schemas.microsoft.com/office/drawing/2014/main" id="{E3292342-8B1B-3E4C-96A1-8A30B9ECB719}"/>
              </a:ext>
            </a:extLst>
          </p:cNvPr>
          <p:cNvCxnSpPr/>
          <p:nvPr/>
        </p:nvCxnSpPr>
        <p:spPr>
          <a:xfrm>
            <a:off x="8663940" y="1690688"/>
            <a:ext cx="182880" cy="23106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FD9F62-0168-7B43-BD2E-96239292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Mera info finns på 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5284C721-225E-DE46-B13A-B0258A438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164" y="1825625"/>
            <a:ext cx="9017671" cy="4351338"/>
          </a:xfrm>
        </p:spPr>
      </p:pic>
    </p:spTree>
    <p:extLst>
      <p:ext uri="{BB962C8B-B14F-4D97-AF65-F5344CB8AC3E}">
        <p14:creationId xmlns:p14="http://schemas.microsoft.com/office/powerpoint/2010/main" val="27954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FD9F62-0168-7B43-BD2E-96239292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  <a:cs typeface="Arial" panose="020B0604020202020204" pitchFamily="34" charset="0"/>
              </a:rPr>
              <a:t>Mera info finns på 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AEEE558-AD3C-B64A-8A34-0DD23EBC4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450" y="1825625"/>
            <a:ext cx="7059099" cy="4351338"/>
          </a:xfrm>
        </p:spPr>
      </p:pic>
    </p:spTree>
    <p:extLst>
      <p:ext uri="{BB962C8B-B14F-4D97-AF65-F5344CB8AC3E}">
        <p14:creationId xmlns:p14="http://schemas.microsoft.com/office/powerpoint/2010/main" val="326917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>
                <a:latin typeface="+mn-lt"/>
                <a:ea typeface="Arial" charset="0"/>
                <a:cs typeface="Arial" charset="0"/>
              </a:rPr>
              <a:t>Hipsther</a:t>
            </a:r>
            <a:r>
              <a:rPr lang="sv-SE" dirty="0">
                <a:latin typeface="+mn-lt"/>
                <a:ea typeface="Arial" charset="0"/>
                <a:cs typeface="Arial" charset="0"/>
              </a:rPr>
              <a:t> Randomiseringsmodul</a:t>
            </a:r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419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Skademekanism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11747" r="1314" b="17329"/>
          <a:stretch/>
        </p:blipFill>
        <p:spPr>
          <a:xfrm>
            <a:off x="1911350" y="1549400"/>
            <a:ext cx="8369300" cy="4900578"/>
          </a:xfrm>
        </p:spPr>
      </p:pic>
    </p:spTree>
    <p:extLst>
      <p:ext uri="{BB962C8B-B14F-4D97-AF65-F5344CB8AC3E}">
        <p14:creationId xmlns:p14="http://schemas.microsoft.com/office/powerpoint/2010/main" val="192045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Fraktur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9595" r="923" b="16855"/>
          <a:stretch/>
        </p:blipFill>
        <p:spPr>
          <a:xfrm>
            <a:off x="2160582" y="1322387"/>
            <a:ext cx="7870835" cy="4666465"/>
          </a:xfrm>
        </p:spPr>
      </p:pic>
    </p:spTree>
    <p:extLst>
      <p:ext uri="{BB962C8B-B14F-4D97-AF65-F5344CB8AC3E}">
        <p14:creationId xmlns:p14="http://schemas.microsoft.com/office/powerpoint/2010/main" val="38591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10640" r="1160" b="18076"/>
          <a:stretch/>
        </p:blipFill>
        <p:spPr>
          <a:xfrm>
            <a:off x="2654300" y="751385"/>
            <a:ext cx="6883400" cy="5485642"/>
          </a:xfrm>
        </p:spPr>
      </p:pic>
    </p:spTree>
    <p:extLst>
      <p:ext uri="{BB962C8B-B14F-4D97-AF65-F5344CB8AC3E}">
        <p14:creationId xmlns:p14="http://schemas.microsoft.com/office/powerpoint/2010/main" val="146432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>
          <a:xfrm>
            <a:off x="1524000" y="342900"/>
            <a:ext cx="9144000" cy="1655762"/>
          </a:xfrm>
        </p:spPr>
        <p:txBody>
          <a:bodyPr>
            <a:noAutofit/>
          </a:bodyPr>
          <a:lstStyle/>
          <a:p>
            <a:r>
              <a:rPr lang="sv-SE" sz="4400" dirty="0"/>
              <a:t>Frakturregistrets plattform lämplig för registerrandomiserad studie</a:t>
            </a:r>
          </a:p>
          <a:p>
            <a:endParaRPr lang="sv-SE" sz="3200" dirty="0"/>
          </a:p>
        </p:txBody>
      </p:sp>
      <p:sp>
        <p:nvSpPr>
          <p:cNvPr id="7" name="textruta 6"/>
          <p:cNvSpPr txBox="1"/>
          <p:nvPr/>
        </p:nvSpPr>
        <p:spPr>
          <a:xfrm>
            <a:off x="627062" y="2501900"/>
            <a:ext cx="967899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Idé januari 2018</a:t>
            </a:r>
          </a:p>
          <a:p>
            <a:r>
              <a:rPr lang="sv-SE" sz="3200" dirty="0"/>
              <a:t>Beslut från VR december 2018</a:t>
            </a:r>
          </a:p>
          <a:p>
            <a:r>
              <a:rPr lang="sv-SE" sz="3200" dirty="0"/>
              <a:t>10, 2 </a:t>
            </a:r>
            <a:r>
              <a:rPr lang="sv-SE" sz="3200" dirty="0" err="1"/>
              <a:t>milj</a:t>
            </a:r>
            <a:r>
              <a:rPr lang="sv-SE" sz="3200" dirty="0"/>
              <a:t> </a:t>
            </a:r>
          </a:p>
          <a:p>
            <a:endParaRPr lang="sv-SE" sz="3200" dirty="0"/>
          </a:p>
          <a:p>
            <a:r>
              <a:rPr lang="sv-SE" sz="3200" dirty="0"/>
              <a:t>I september 2019 inleds en ny era: </a:t>
            </a:r>
            <a:r>
              <a:rPr lang="sv-SE" sz="3200" dirty="0" err="1"/>
              <a:t>rrct:s</a:t>
            </a:r>
            <a:r>
              <a:rPr lang="sv-SE" sz="3200" dirty="0"/>
              <a:t> inom ortopedin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918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 t="11482" r="926" b="18889"/>
          <a:stretch/>
        </p:blipFill>
        <p:spPr>
          <a:xfrm>
            <a:off x="2450910" y="1151909"/>
            <a:ext cx="7874000" cy="47752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C3EDF70-5320-F045-98B6-B69D8C2C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Plattformen känner av </a:t>
            </a:r>
            <a:r>
              <a:rPr lang="sv-SE" dirty="0" err="1"/>
              <a:t>inklusionskriterier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0369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Screeningfrågor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8C01FB2B-6C2B-3C40-8441-4B828721B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949" y="1825625"/>
            <a:ext cx="5242101" cy="4351338"/>
          </a:xfrm>
        </p:spPr>
      </p:pic>
    </p:spTree>
    <p:extLst>
      <p:ext uri="{BB962C8B-B14F-4D97-AF65-F5344CB8AC3E}">
        <p14:creationId xmlns:p14="http://schemas.microsoft.com/office/powerpoint/2010/main" val="200526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AB102AB6-ED1C-2E4E-B015-1FDE616AE66E}"/>
              </a:ext>
            </a:extLst>
          </p:cNvPr>
          <p:cNvSpPr txBox="1"/>
          <p:nvPr/>
        </p:nvSpPr>
        <p:spPr>
          <a:xfrm>
            <a:off x="254644" y="3935614"/>
            <a:ext cx="300648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Rätt svar gör att man kan fortsätta mot randomisering</a:t>
            </a:r>
          </a:p>
          <a:p>
            <a:endParaRPr lang="sv-SE" dirty="0"/>
          </a:p>
          <a:p>
            <a:r>
              <a:rPr lang="sv-SE" dirty="0"/>
              <a:t>Eller </a:t>
            </a:r>
          </a:p>
          <a:p>
            <a:endParaRPr lang="sv-SE" dirty="0"/>
          </a:p>
          <a:p>
            <a:r>
              <a:rPr lang="sv-SE" dirty="0"/>
              <a:t>Avbryta &amp; komma tillbaka senare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1CB088A-38EE-034C-AACD-4EF6F5FC0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" name="Platshållare för innehåll 6">
            <a:extLst>
              <a:ext uri="{FF2B5EF4-FFF2-40B4-BE49-F238E27FC236}">
                <a16:creationId xmlns:a16="http://schemas.microsoft.com/office/drawing/2014/main" id="{3D9861FC-B00F-EB40-891C-0A941B20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040" y="1825625"/>
            <a:ext cx="52439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F722A7-7A0B-5548-B1FF-B4CB3035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Samtycke kan skrivas ut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D335ADE-E4F4-1E41-9732-4F0024B5D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779" y="1423686"/>
            <a:ext cx="7794687" cy="4811150"/>
          </a:xfr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B066427E-68FE-1F4F-BA34-041FC314B5A4}"/>
              </a:ext>
            </a:extLst>
          </p:cNvPr>
          <p:cNvSpPr/>
          <p:nvPr/>
        </p:nvSpPr>
        <p:spPr>
          <a:xfrm>
            <a:off x="4282633" y="4537276"/>
            <a:ext cx="520861" cy="405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962F705-CAC3-324E-9F7D-B674F8A0FAF9}"/>
              </a:ext>
            </a:extLst>
          </p:cNvPr>
          <p:cNvSpPr txBox="1"/>
          <p:nvPr/>
        </p:nvSpPr>
        <p:spPr>
          <a:xfrm>
            <a:off x="509286" y="4942390"/>
            <a:ext cx="303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 versioner: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 studiedeltagare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För anhöriga om dement</a:t>
            </a:r>
          </a:p>
        </p:txBody>
      </p:sp>
    </p:spTree>
    <p:extLst>
      <p:ext uri="{BB962C8B-B14F-4D97-AF65-F5344CB8AC3E}">
        <p14:creationId xmlns:p14="http://schemas.microsoft.com/office/powerpoint/2010/main" val="370574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Lyckad screening..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D5AC8705-9E98-494A-8988-50B8BE3A3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856" y="1825625"/>
            <a:ext cx="5242288" cy="4351338"/>
          </a:xfrm>
        </p:spPr>
      </p:pic>
    </p:spTree>
    <p:extLst>
      <p:ext uri="{BB962C8B-B14F-4D97-AF65-F5344CB8AC3E}">
        <p14:creationId xmlns:p14="http://schemas.microsoft.com/office/powerpoint/2010/main" val="152397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8A261DAB-F409-B34A-AB94-BD41C63B5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481" y="1825625"/>
            <a:ext cx="7411037" cy="4351338"/>
          </a:xfrm>
        </p:spPr>
      </p:pic>
    </p:spTree>
    <p:extLst>
      <p:ext uri="{BB962C8B-B14F-4D97-AF65-F5344CB8AC3E}">
        <p14:creationId xmlns:p14="http://schemas.microsoft.com/office/powerpoint/2010/main" val="349693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EE7A6C1-AD57-8246-BDD9-1C956D74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00" y="2439194"/>
            <a:ext cx="8407400" cy="3124200"/>
          </a:xfrm>
        </p:spPr>
      </p:pic>
    </p:spTree>
    <p:extLst>
      <p:ext uri="{BB962C8B-B14F-4D97-AF65-F5344CB8AC3E}">
        <p14:creationId xmlns:p14="http://schemas.microsoft.com/office/powerpoint/2010/main" val="1791144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AB102AB6-ED1C-2E4E-B015-1FDE616AE66E}"/>
              </a:ext>
            </a:extLst>
          </p:cNvPr>
          <p:cNvSpPr txBox="1"/>
          <p:nvPr/>
        </p:nvSpPr>
        <p:spPr>
          <a:xfrm>
            <a:off x="254644" y="3935614"/>
            <a:ext cx="300648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Rätt svar gör att man kan fortsätta mot randomisering</a:t>
            </a:r>
          </a:p>
          <a:p>
            <a:endParaRPr lang="sv-SE" dirty="0"/>
          </a:p>
          <a:p>
            <a:r>
              <a:rPr lang="sv-SE" dirty="0"/>
              <a:t>Eller </a:t>
            </a:r>
          </a:p>
          <a:p>
            <a:endParaRPr lang="sv-SE" dirty="0"/>
          </a:p>
          <a:p>
            <a:r>
              <a:rPr lang="sv-SE" dirty="0"/>
              <a:t>Avbryta &amp; komma tillbaka senare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A8B8762-56E5-7E43-9822-1087ED21E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21" y="1664082"/>
            <a:ext cx="5135637" cy="4543063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80FA5EBD-8D2C-8445-AEB0-68552205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man väljer att avbryta screening..</a:t>
            </a:r>
          </a:p>
        </p:txBody>
      </p:sp>
    </p:spTree>
    <p:extLst>
      <p:ext uri="{BB962C8B-B14F-4D97-AF65-F5344CB8AC3E}">
        <p14:creationId xmlns:p14="http://schemas.microsoft.com/office/powerpoint/2010/main" val="2980221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E73E2C-5F87-EF4B-80FB-668B9BD1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kan öppnas upp igen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1AEB1AD2-D08D-FB4B-91C7-97D00F61E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953" y="1825625"/>
            <a:ext cx="4216093" cy="4351338"/>
          </a:xfr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D94CFDA-27DA-A546-81BC-85B4648CA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34" y="1443519"/>
            <a:ext cx="6243330" cy="52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E73E2C-5F87-EF4B-80FB-668B9BD1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Och om redan randomiserad så ser man utfallet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D1B4C1E-26F7-8649-B270-BFD01FDF5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753" y="1825625"/>
            <a:ext cx="4206494" cy="4351338"/>
          </a:xfrm>
        </p:spPr>
      </p:pic>
    </p:spTree>
    <p:extLst>
      <p:ext uri="{BB962C8B-B14F-4D97-AF65-F5344CB8AC3E}">
        <p14:creationId xmlns:p14="http://schemas.microsoft.com/office/powerpoint/2010/main" val="151966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altLang="x-none">
                <a:latin typeface="Arial" charset="0"/>
                <a:ea typeface="Arial" charset="0"/>
                <a:cs typeface="Arial" charset="0"/>
              </a:rPr>
              <a:t>Rubrik</a:t>
            </a:r>
          </a:p>
        </p:txBody>
      </p:sp>
      <p:sp>
        <p:nvSpPr>
          <p:cNvPr id="25602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altLang="x-none">
                <a:latin typeface="Arial" charset="0"/>
                <a:ea typeface="Arial" charset="0"/>
                <a:cs typeface="Arial" charset="0"/>
              </a:rPr>
              <a:t>Underrubrik</a:t>
            </a:r>
          </a:p>
        </p:txBody>
      </p:sp>
      <p:sp>
        <p:nvSpPr>
          <p:cNvPr id="25603" name="Underrubrik 1"/>
          <p:cNvSpPr txBox="1">
            <a:spLocks/>
          </p:cNvSpPr>
          <p:nvPr/>
        </p:nvSpPr>
        <p:spPr bwMode="auto">
          <a:xfrm>
            <a:off x="1922463" y="3149600"/>
            <a:ext cx="5740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sv-SE" altLang="sv-SE" sz="2700" dirty="0">
                <a:latin typeface="+mn-lt"/>
                <a:cs typeface="Arial" charset="0"/>
              </a:rPr>
              <a:t>Bara att skruva?</a:t>
            </a:r>
          </a:p>
          <a:p>
            <a:pPr>
              <a:spcBef>
                <a:spcPts val="1000"/>
              </a:spcBef>
              <a:buNone/>
            </a:pPr>
            <a:endParaRPr lang="sv-SE" altLang="sv-SE" sz="1800" dirty="0">
              <a:latin typeface="Arial" charset="0"/>
              <a:cs typeface="Arial" charset="0"/>
            </a:endParaRPr>
          </a:p>
        </p:txBody>
      </p:sp>
      <p:sp>
        <p:nvSpPr>
          <p:cNvPr id="25604" name="Rubrik 2"/>
          <p:cNvSpPr txBox="1">
            <a:spLocks/>
          </p:cNvSpPr>
          <p:nvPr/>
        </p:nvSpPr>
        <p:spPr bwMode="auto">
          <a:xfrm>
            <a:off x="3403600" y="554038"/>
            <a:ext cx="61214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v-SE" altLang="sv-SE" sz="2700" b="0">
                <a:solidFill>
                  <a:schemeClr val="bg1"/>
                </a:solidFill>
                <a:latin typeface="Arial" charset="0"/>
              </a:rPr>
              <a:t>Odislocerade collumfrakturer hos äldre </a:t>
            </a:r>
          </a:p>
        </p:txBody>
      </p:sp>
      <p:pic>
        <p:nvPicPr>
          <p:cNvPr id="25605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19435" r="35825" b="23141"/>
          <a:stretch>
            <a:fillRect/>
          </a:stretch>
        </p:blipFill>
        <p:spPr bwMode="auto">
          <a:xfrm>
            <a:off x="4792663" y="1963739"/>
            <a:ext cx="29400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4">
            <a:extLst>
              <a:ext uri="{FF2B5EF4-FFF2-40B4-BE49-F238E27FC236}">
                <a16:creationId xmlns:a16="http://schemas.microsoft.com/office/drawing/2014/main" id="{B6DBC1A9-C787-AD46-A550-A35F76908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35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Resten (utförd behandling) registreras som vanligt</a:t>
            </a: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08"/>
          <a:stretch/>
        </p:blipFill>
        <p:spPr>
          <a:xfrm>
            <a:off x="2953650" y="2088816"/>
            <a:ext cx="5669489" cy="43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Resten (utförd behandling) registreras som vanligt</a:t>
            </a:r>
            <a:br>
              <a:rPr lang="sv-SE" dirty="0"/>
            </a:br>
            <a:r>
              <a:rPr lang="sv-SE" sz="3100" b="1" dirty="0"/>
              <a:t>och reoperationer som ny behandling</a:t>
            </a:r>
            <a:endParaRPr lang="sv-SE" b="1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FCBD59E1-4B4A-874E-9583-85B806673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656" y="1825625"/>
            <a:ext cx="4148688" cy="4351338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16F3387-004C-834F-8B4B-856BFFB9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935" y="1825625"/>
            <a:ext cx="4182130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274C55-3E28-0141-BF17-05D1F9B1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viktig…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0FF753-3E6B-AD42-8FFA-8DC69D77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 har identifierat rätt patienter</a:t>
            </a:r>
          </a:p>
          <a:p>
            <a:r>
              <a:rPr lang="sv-SE" dirty="0"/>
              <a:t>Orsaken till </a:t>
            </a:r>
            <a:r>
              <a:rPr lang="sv-SE" dirty="0" err="1"/>
              <a:t>screen-fail</a:t>
            </a:r>
            <a:r>
              <a:rPr lang="sv-SE" dirty="0"/>
              <a:t> sparas</a:t>
            </a:r>
          </a:p>
          <a:p>
            <a:pPr lvl="1"/>
            <a:r>
              <a:rPr lang="sv-SE" dirty="0"/>
              <a:t>Redan opererad</a:t>
            </a:r>
          </a:p>
          <a:p>
            <a:pPr lvl="1"/>
            <a:r>
              <a:rPr lang="sv-SE" dirty="0"/>
              <a:t>Patient ”klarar ej” bägge operationsalternativen</a:t>
            </a:r>
          </a:p>
          <a:p>
            <a:pPr lvl="1"/>
            <a:r>
              <a:rPr lang="sv-SE" dirty="0"/>
              <a:t>Kliniken har inte möjlighet utföra bägge behandlingsalternativen</a:t>
            </a:r>
          </a:p>
          <a:p>
            <a:pPr lvl="1"/>
            <a:r>
              <a:rPr lang="sv-SE" dirty="0"/>
              <a:t>Patienten samtycker ej</a:t>
            </a:r>
          </a:p>
        </p:txBody>
      </p:sp>
    </p:spTree>
    <p:extLst>
      <p:ext uri="{BB962C8B-B14F-4D97-AF65-F5344CB8AC3E}">
        <p14:creationId xmlns:p14="http://schemas.microsoft.com/office/powerpoint/2010/main" val="47790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274C55-3E28-0141-BF17-05D1F9B1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viktig…</a:t>
            </a:r>
            <a:br>
              <a:rPr lang="sv-SE" dirty="0"/>
            </a:br>
            <a:r>
              <a:rPr lang="sv-SE" sz="2000" dirty="0"/>
              <a:t>om ni registrerar efter </a:t>
            </a:r>
            <a:r>
              <a:rPr lang="sv-SE" sz="2000" dirty="0" err="1"/>
              <a:t>op</a:t>
            </a:r>
            <a:r>
              <a:rPr lang="sv-SE" sz="2000" dirty="0"/>
              <a:t> - Svara JA på första frågan. Och gå vidare.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EA548D5-F3F5-A44A-ABCD-A493B0CA7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854" y="1608881"/>
            <a:ext cx="5057007" cy="4371312"/>
          </a:xfrm>
        </p:spPr>
      </p:pic>
    </p:spTree>
    <p:extLst>
      <p:ext uri="{BB962C8B-B14F-4D97-AF65-F5344CB8AC3E}">
        <p14:creationId xmlns:p14="http://schemas.microsoft.com/office/powerpoint/2010/main" val="1831432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D703E2-B944-4241-975F-D6F5FEF2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Patienten screenad men inkluderas inte</a:t>
            </a:r>
            <a:br>
              <a:rPr lang="sv-SE" dirty="0"/>
            </a:br>
            <a:r>
              <a:rPr lang="sv-SE" sz="2000" dirty="0"/>
              <a:t>- patienten redan opererad eller efterregistrering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18541BC-D838-CC41-AF2A-93589C0A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660" y="1825625"/>
            <a:ext cx="5090680" cy="4351338"/>
          </a:xfrm>
        </p:spPr>
      </p:pic>
    </p:spTree>
    <p:extLst>
      <p:ext uri="{BB962C8B-B14F-4D97-AF65-F5344CB8AC3E}">
        <p14:creationId xmlns:p14="http://schemas.microsoft.com/office/powerpoint/2010/main" val="2283895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274C55-3E28-0141-BF17-05D1F9B1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viktig…</a:t>
            </a:r>
            <a:br>
              <a:rPr lang="sv-SE" dirty="0"/>
            </a:br>
            <a:r>
              <a:rPr lang="sv-SE" sz="2000" dirty="0"/>
              <a:t>Patienten lämplig men samtycker ej. (Vill/kan ej)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0FF753-3E6B-AD42-8FFA-8DC69D77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78C4FE98-0239-EB46-B171-C743C5842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4" t="10824" r="875" b="18802"/>
          <a:stretch/>
        </p:blipFill>
        <p:spPr>
          <a:xfrm>
            <a:off x="2825978" y="1825625"/>
            <a:ext cx="6540044" cy="45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31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0CDAC9C-AA7C-E548-B0B1-F0371F5DB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758" y="1825625"/>
            <a:ext cx="4404484" cy="4351338"/>
          </a:xfr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48DB36B-B1ED-634B-8589-1FAC0CFD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/>
              <a:t>Screening viktig…</a:t>
            </a:r>
            <a:br>
              <a:rPr lang="sv-SE" dirty="0"/>
            </a:br>
            <a:r>
              <a:rPr lang="sv-SE" sz="2000" dirty="0"/>
              <a:t>Patienten lämplig men samtycker ej. Orsaken registreras.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8360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0FDF58-0729-204C-BA2B-280EC72B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 panose="020B0604020202020204" pitchFamily="34" charset="0"/>
              </a:rPr>
              <a:t>Hur funkar plattformen….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77453C-1C9B-5B42-A5A0-43AC1E816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cs typeface="Arial" panose="020B0604020202020204" pitchFamily="34" charset="0"/>
              </a:rPr>
              <a:t>Vi provar live…</a:t>
            </a: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D33EDDB2-C683-3144-B8C2-4F2A3ECB9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940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tshållare för innehåll 4"/>
          <p:cNvSpPr>
            <a:spLocks noGrp="1"/>
          </p:cNvSpPr>
          <p:nvPr>
            <p:ph idx="1"/>
          </p:nvPr>
        </p:nvSpPr>
        <p:spPr>
          <a:xfrm>
            <a:off x="879676" y="1203767"/>
            <a:ext cx="10451940" cy="408131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sv-SE" altLang="x-none" b="1" dirty="0">
                <a:ea typeface="Arial" charset="0"/>
                <a:cs typeface="Arial" charset="0"/>
              </a:rPr>
              <a:t>Hur går det till praktiskt?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sv-SE" altLang="x-none" dirty="0">
                <a:ea typeface="Arial" charset="0"/>
                <a:cs typeface="Arial" charset="0"/>
              </a:rPr>
              <a:t>Registrera i Frakturregistret före operationsanmälan</a:t>
            </a:r>
          </a:p>
          <a:p>
            <a:pPr>
              <a:buFontTx/>
              <a:buChar char="-"/>
            </a:pPr>
            <a:r>
              <a:rPr lang="sv-SE" altLang="x-none" dirty="0">
                <a:ea typeface="Arial" charset="0"/>
                <a:cs typeface="Arial" charset="0"/>
              </a:rPr>
              <a:t>Plattformen informerar om inklusion</a:t>
            </a: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- Informera och inhämta samtycke (till lokalt ansvarig/studiepärm)</a:t>
            </a: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- Randomisera</a:t>
            </a:r>
          </a:p>
          <a:p>
            <a:pPr>
              <a:buFontTx/>
              <a:buChar char="-"/>
            </a:pPr>
            <a:r>
              <a:rPr lang="sv-SE" altLang="x-none" dirty="0" err="1">
                <a:ea typeface="Arial" charset="0"/>
                <a:cs typeface="Arial" charset="0"/>
              </a:rPr>
              <a:t>Operationsanmäl</a:t>
            </a:r>
            <a:endParaRPr lang="sv-SE" altLang="x-none" dirty="0">
              <a:ea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sv-SE" altLang="x-none" dirty="0">
                <a:ea typeface="Arial" charset="0"/>
                <a:cs typeface="Arial" charset="0"/>
              </a:rPr>
              <a:t>Operera</a:t>
            </a: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sv-SE" altLang="x-none" dirty="0">
              <a:ea typeface="Arial" charset="0"/>
              <a:cs typeface="Arial" charset="0"/>
            </a:endParaRP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36557325-66EA-C846-B06D-F0313FDA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9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24883D-4325-BA42-B1FB-3ACA7FA6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140" cy="1325563"/>
          </a:xfrm>
        </p:spPr>
        <p:txBody>
          <a:bodyPr/>
          <a:lstStyle/>
          <a:p>
            <a:r>
              <a:rPr lang="sv-SE" dirty="0"/>
              <a:t>Lokalt upplägg Uppsala för screening/inklusion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F8C810-3F25-F741-9FDB-1E3FE2BB1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Samtycke innan </a:t>
            </a:r>
            <a:r>
              <a:rPr lang="sv-SE" dirty="0" err="1"/>
              <a:t>opanmälan</a:t>
            </a:r>
            <a:endParaRPr lang="sv-SE" dirty="0"/>
          </a:p>
          <a:p>
            <a:r>
              <a:rPr lang="sv-SE" dirty="0"/>
              <a:t>Eller använd </a:t>
            </a:r>
            <a:r>
              <a:rPr lang="sv-SE" u="sng" dirty="0"/>
              <a:t>”HÖFTSPÅR” </a:t>
            </a:r>
            <a:r>
              <a:rPr lang="sv-SE" dirty="0"/>
              <a:t>och skriv i kommentar på akutlistan </a:t>
            </a:r>
            <a:r>
              <a:rPr lang="sv-SE" u="sng" dirty="0"/>
              <a:t>Hipsther?</a:t>
            </a:r>
            <a:r>
              <a:rPr lang="sv-SE" dirty="0"/>
              <a:t> </a:t>
            </a:r>
          </a:p>
          <a:p>
            <a:r>
              <a:rPr lang="sv-SE" dirty="0"/>
              <a:t>Vardagar dagtid: UL/</a:t>
            </a:r>
            <a:r>
              <a:rPr lang="sv-SE" dirty="0" err="1"/>
              <a:t>avdÖL</a:t>
            </a:r>
            <a:r>
              <a:rPr lang="sv-SE" dirty="0"/>
              <a:t> eller studieansvariga informerar och inhämtar samtycke. </a:t>
            </a:r>
            <a:r>
              <a:rPr lang="sv-SE" dirty="0" err="1"/>
              <a:t>Opchef</a:t>
            </a:r>
            <a:r>
              <a:rPr lang="sv-SE" dirty="0"/>
              <a:t> kan koordinera.</a:t>
            </a:r>
          </a:p>
          <a:p>
            <a:pPr lvl="1"/>
            <a:r>
              <a:rPr lang="sv-SE" dirty="0"/>
              <a:t>Manus kommer finnas</a:t>
            </a:r>
          </a:p>
          <a:p>
            <a:r>
              <a:rPr lang="sv-SE" dirty="0"/>
              <a:t>Helger: </a:t>
            </a:r>
            <a:r>
              <a:rPr lang="sv-SE" dirty="0" err="1"/>
              <a:t>Husjour</a:t>
            </a:r>
            <a:r>
              <a:rPr lang="sv-SE" dirty="0"/>
              <a:t>/bakjour</a:t>
            </a:r>
          </a:p>
          <a:p>
            <a:endParaRPr lang="sv-SE" dirty="0"/>
          </a:p>
          <a:p>
            <a:r>
              <a:rPr lang="sv-SE" dirty="0"/>
              <a:t>Samtycken läggs i Olles fack</a:t>
            </a:r>
          </a:p>
          <a:p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76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ubrik 1"/>
          <p:cNvSpPr>
            <a:spLocks noGrp="1"/>
          </p:cNvSpPr>
          <p:nvPr>
            <p:ph type="title"/>
          </p:nvPr>
        </p:nvSpPr>
        <p:spPr>
          <a:xfrm>
            <a:off x="5124450" y="549276"/>
            <a:ext cx="1943100" cy="1008063"/>
          </a:xfrm>
        </p:spPr>
        <p:txBody>
          <a:bodyPr/>
          <a:lstStyle/>
          <a:p>
            <a:r>
              <a:rPr lang="sv-SE" altLang="x-none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Bakgrund</a:t>
            </a:r>
            <a:r>
              <a:rPr lang="sv-SE" altLang="x-none" sz="2700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27650" name="Platshållare för innehåll 2"/>
          <p:cNvSpPr>
            <a:spLocks noGrp="1"/>
          </p:cNvSpPr>
          <p:nvPr>
            <p:ph idx="1"/>
          </p:nvPr>
        </p:nvSpPr>
        <p:spPr>
          <a:xfrm>
            <a:off x="838200" y="1233197"/>
            <a:ext cx="10515600" cy="4351338"/>
          </a:xfrm>
        </p:spPr>
        <p:txBody>
          <a:bodyPr>
            <a:normAutofit lnSpcReduction="10000"/>
          </a:bodyPr>
          <a:lstStyle/>
          <a:p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9000 </a:t>
            </a:r>
            <a:r>
              <a:rPr lang="sv-SE" altLang="x-none" dirty="0" err="1">
                <a:ea typeface="Arial" charset="0"/>
                <a:cs typeface="Arial" charset="0"/>
              </a:rPr>
              <a:t>collumfrakturer</a:t>
            </a:r>
            <a:r>
              <a:rPr lang="sv-SE" altLang="x-none" dirty="0">
                <a:ea typeface="Arial" charset="0"/>
                <a:cs typeface="Arial" charset="0"/>
              </a:rPr>
              <a:t>/år i Sverige</a:t>
            </a:r>
          </a:p>
          <a:p>
            <a:r>
              <a:rPr lang="sv-SE" altLang="x-none" dirty="0">
                <a:ea typeface="Arial" charset="0"/>
                <a:cs typeface="Arial" charset="0"/>
              </a:rPr>
              <a:t>1 av 5 (1800st) är minimalt felställda (Garden I-II)</a:t>
            </a:r>
          </a:p>
          <a:p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Reoperation</a:t>
            </a:r>
          </a:p>
          <a:p>
            <a:pPr lvl="1"/>
            <a:r>
              <a:rPr lang="sv-SE" altLang="x-none" dirty="0">
                <a:ea typeface="Arial" charset="0"/>
                <a:cs typeface="Arial" charset="0"/>
              </a:rPr>
              <a:t>17 % inom 1 år (</a:t>
            </a:r>
            <a:r>
              <a:rPr lang="sv-SE" altLang="x-none" sz="1300" dirty="0">
                <a:ea typeface="Arial" charset="0"/>
                <a:cs typeface="Arial" charset="0"/>
              </a:rPr>
              <a:t>Parker </a:t>
            </a:r>
            <a:r>
              <a:rPr lang="sv-SE" altLang="x-none" sz="1300" dirty="0" err="1">
                <a:ea typeface="Arial" charset="0"/>
                <a:cs typeface="Arial" charset="0"/>
              </a:rPr>
              <a:t>Injury</a:t>
            </a:r>
            <a:r>
              <a:rPr lang="sv-SE" altLang="x-none" sz="1300" dirty="0">
                <a:ea typeface="Arial" charset="0"/>
                <a:cs typeface="Arial" charset="0"/>
              </a:rPr>
              <a:t> 2008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pPr lvl="1"/>
            <a:r>
              <a:rPr lang="sv-SE" altLang="x-none" dirty="0">
                <a:ea typeface="Arial" charset="0"/>
                <a:cs typeface="Arial" charset="0"/>
              </a:rPr>
              <a:t>15 % (</a:t>
            </a:r>
            <a:r>
              <a:rPr lang="sv-SE" altLang="x-none" sz="1300" dirty="0" err="1">
                <a:ea typeface="Arial" charset="0"/>
                <a:cs typeface="Arial" charset="0"/>
              </a:rPr>
              <a:t>Rogmark</a:t>
            </a:r>
            <a:r>
              <a:rPr lang="sv-SE" altLang="x-none" sz="1300" dirty="0">
                <a:ea typeface="Arial" charset="0"/>
                <a:cs typeface="Arial" charset="0"/>
              </a:rPr>
              <a:t> </a:t>
            </a:r>
            <a:r>
              <a:rPr lang="sv-SE" altLang="x-none" sz="1300" dirty="0" err="1">
                <a:ea typeface="Arial" charset="0"/>
                <a:cs typeface="Arial" charset="0"/>
              </a:rPr>
              <a:t>Injury</a:t>
            </a:r>
            <a:r>
              <a:rPr lang="sv-SE" altLang="x-none" sz="1300" dirty="0">
                <a:ea typeface="Arial" charset="0"/>
                <a:cs typeface="Arial" charset="0"/>
              </a:rPr>
              <a:t> 2009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pPr lvl="1"/>
            <a:r>
              <a:rPr lang="sv-SE" altLang="x-none" dirty="0">
                <a:ea typeface="Arial" charset="0"/>
                <a:cs typeface="Arial" charset="0"/>
              </a:rPr>
              <a:t>13-17% Umeå (</a:t>
            </a:r>
            <a:r>
              <a:rPr lang="sv-SE" altLang="x-none" sz="1300" dirty="0">
                <a:ea typeface="Arial" charset="0"/>
                <a:cs typeface="Arial" charset="0"/>
              </a:rPr>
              <a:t>Sjöholm Acta </a:t>
            </a:r>
            <a:r>
              <a:rPr lang="sv-SE" altLang="x-none" sz="1300" dirty="0" err="1">
                <a:ea typeface="Arial" charset="0"/>
                <a:cs typeface="Arial" charset="0"/>
              </a:rPr>
              <a:t>Orth</a:t>
            </a:r>
            <a:r>
              <a:rPr lang="sv-SE" altLang="x-none" sz="1300" dirty="0">
                <a:ea typeface="Arial" charset="0"/>
                <a:cs typeface="Arial" charset="0"/>
              </a:rPr>
              <a:t> 2019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pPr lvl="1"/>
            <a:r>
              <a:rPr lang="sv-SE" altLang="x-none" dirty="0">
                <a:ea typeface="Arial" charset="0"/>
                <a:cs typeface="Arial" charset="0"/>
              </a:rPr>
              <a:t>13-17% Uppsala (</a:t>
            </a:r>
            <a:r>
              <a:rPr lang="sv-SE" altLang="x-none" sz="1300" dirty="0" err="1">
                <a:ea typeface="Arial" charset="0"/>
                <a:cs typeface="Arial" charset="0"/>
              </a:rPr>
              <a:t>Dasouki</a:t>
            </a:r>
            <a:r>
              <a:rPr lang="sv-SE" altLang="x-none" sz="1300" dirty="0">
                <a:ea typeface="Arial" charset="0"/>
                <a:cs typeface="Arial" charset="0"/>
              </a:rPr>
              <a:t> </a:t>
            </a:r>
            <a:r>
              <a:rPr lang="sv-SE" altLang="x-none" sz="1300" dirty="0" err="1">
                <a:ea typeface="Arial" charset="0"/>
                <a:cs typeface="Arial" charset="0"/>
              </a:rPr>
              <a:t>läkarprog</a:t>
            </a:r>
            <a:r>
              <a:rPr lang="sv-SE" altLang="x-none" sz="1300" dirty="0">
                <a:ea typeface="Arial" charset="0"/>
                <a:cs typeface="Arial" charset="0"/>
              </a:rPr>
              <a:t> 2019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pPr lvl="1"/>
            <a:r>
              <a:rPr lang="sv-SE" altLang="x-none" dirty="0">
                <a:ea typeface="Arial" charset="0"/>
                <a:cs typeface="Arial" charset="0"/>
              </a:rPr>
              <a:t>14% Sundsvall</a:t>
            </a:r>
          </a:p>
          <a:p>
            <a:endParaRPr lang="sv-SE" altLang="x-none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33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A5C429-2FDA-354D-903B-6ED8885A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 panose="020B0604020202020204" pitchFamily="34" charset="0"/>
              </a:rPr>
              <a:t>Uppdatering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D3D05F-BC94-C54E-871F-F2DE7594C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>
              <a:cs typeface="Arial" panose="020B0604020202020204" pitchFamily="34" charset="0"/>
            </a:endParaRPr>
          </a:p>
          <a:p>
            <a:r>
              <a:rPr lang="sv-SE" sz="4000" dirty="0">
                <a:cs typeface="Arial" panose="020B0604020202020204" pitchFamily="34" charset="0"/>
              </a:rPr>
              <a:t>Deltagande: 20 kliniker hittills…</a:t>
            </a:r>
          </a:p>
          <a:p>
            <a:endParaRPr lang="sv-SE" sz="4000" dirty="0">
              <a:cs typeface="Arial" panose="020B0604020202020204" pitchFamily="34" charset="0"/>
            </a:endParaRPr>
          </a:p>
          <a:p>
            <a:r>
              <a:rPr lang="sv-SE" sz="4000" b="1" dirty="0">
                <a:cs typeface="Arial" panose="020B0604020202020204" pitchFamily="34" charset="0"/>
              </a:rPr>
              <a:t>Studiestart 16/9</a:t>
            </a:r>
          </a:p>
          <a:p>
            <a:pPr lvl="1"/>
            <a:r>
              <a:rPr lang="sv-SE" sz="3200" dirty="0">
                <a:cs typeface="Arial" panose="020B0604020202020204" pitchFamily="34" charset="0"/>
              </a:rPr>
              <a:t>Uppsala, Umeå, Göteborg</a:t>
            </a:r>
          </a:p>
          <a:p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68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838200" y="1885838"/>
            <a:ext cx="5423704" cy="38887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v-SE" sz="1800" dirty="0">
                <a:cs typeface="Arial" panose="020B0604020202020204" pitchFamily="34" charset="0"/>
              </a:rPr>
              <a:t>Olle Wolf, Uppsala</a:t>
            </a:r>
          </a:p>
          <a:p>
            <a:pPr>
              <a:buNone/>
            </a:pPr>
            <a:endParaRPr lang="sv-SE" sz="1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1800" dirty="0">
                <a:cs typeface="Arial" panose="020B0604020202020204" pitchFamily="34" charset="0"/>
              </a:rPr>
              <a:t>Sebastian Mukka, Umeå</a:t>
            </a:r>
          </a:p>
          <a:p>
            <a:pPr>
              <a:buNone/>
            </a:pPr>
            <a:endParaRPr lang="sv-SE" sz="1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1800" dirty="0">
                <a:cs typeface="Arial" panose="020B0604020202020204" pitchFamily="34" charset="0"/>
              </a:rPr>
              <a:t>Nils </a:t>
            </a:r>
            <a:r>
              <a:rPr lang="sv-SE" sz="1800" dirty="0" err="1">
                <a:cs typeface="Arial" panose="020B0604020202020204" pitchFamily="34" charset="0"/>
              </a:rPr>
              <a:t>Hailer</a:t>
            </a:r>
            <a:r>
              <a:rPr lang="sv-SE" sz="1800" dirty="0">
                <a:cs typeface="Arial" panose="020B0604020202020204" pitchFamily="34" charset="0"/>
              </a:rPr>
              <a:t>, Uppsala</a:t>
            </a:r>
          </a:p>
          <a:p>
            <a:pPr>
              <a:buNone/>
            </a:pPr>
            <a:endParaRPr lang="sv-SE" sz="1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1800" dirty="0">
                <a:cs typeface="Arial" panose="020B0604020202020204" pitchFamily="34" charset="0"/>
              </a:rPr>
              <a:t>Michael Möller, Sahlgrenska</a:t>
            </a:r>
          </a:p>
          <a:p>
            <a:pPr>
              <a:buNone/>
            </a:pPr>
            <a:endParaRPr lang="sv-SE" sz="1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1800" dirty="0">
                <a:cs typeface="Arial" panose="020B0604020202020204" pitchFamily="34" charset="0"/>
              </a:rPr>
              <a:t>Monica Sjöholm, Koordinator Hipsther/SFR</a:t>
            </a: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2927648" y="116632"/>
            <a:ext cx="8229600" cy="1143000"/>
          </a:xfrm>
        </p:spPr>
        <p:txBody>
          <a:bodyPr/>
          <a:lstStyle/>
          <a:p>
            <a:r>
              <a:rPr lang="sv-SE" dirty="0">
                <a:cs typeface="Arial" panose="020B0604020202020204" pitchFamily="34" charset="0"/>
              </a:rPr>
              <a:t>HipSTHeR-studiegruppen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A7DF54B-969E-9143-9529-52C14B6F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4635"/>
            <a:ext cx="2391397" cy="65156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98FC66D-A16B-624C-A0BB-13ADC8ED8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/>
          <a:stretch/>
        </p:blipFill>
        <p:spPr>
          <a:xfrm>
            <a:off x="7389613" y="2199190"/>
            <a:ext cx="3957734" cy="258881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6D0FBA5-90A3-494F-B9A9-B78AFC9E7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006" y="5243331"/>
            <a:ext cx="1409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15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975782-2F89-4787-BAE0-138D22B3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Studiepärmen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C925E2D-E317-4A56-91F8-7BFBD317BD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87BE37C-D354-4E3B-8C5D-2A13D1820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3285" y="1825625"/>
            <a:ext cx="6054290" cy="4351338"/>
          </a:xfrm>
        </p:spPr>
        <p:txBody>
          <a:bodyPr>
            <a:normAutofit/>
          </a:bodyPr>
          <a:lstStyle/>
          <a:p>
            <a:endParaRPr lang="sv-SE" dirty="0"/>
          </a:p>
          <a:p>
            <a:r>
              <a:rPr lang="sv-SE" dirty="0"/>
              <a:t>Studieprotokollet </a:t>
            </a:r>
            <a:r>
              <a:rPr lang="sv-SE" dirty="0" err="1"/>
              <a:t>inkl</a:t>
            </a:r>
            <a:r>
              <a:rPr lang="sv-SE" dirty="0"/>
              <a:t> avtalet</a:t>
            </a:r>
          </a:p>
          <a:p>
            <a:r>
              <a:rPr lang="sv-SE" dirty="0"/>
              <a:t>Kort svensk sammanfattning</a:t>
            </a:r>
          </a:p>
          <a:p>
            <a:r>
              <a:rPr lang="sv-SE" dirty="0"/>
              <a:t>Läskopia Samtycke</a:t>
            </a:r>
          </a:p>
          <a:p>
            <a:r>
              <a:rPr lang="sv-SE" dirty="0"/>
              <a:t>Läskopia Samtycke via anhörig</a:t>
            </a:r>
          </a:p>
          <a:p>
            <a:r>
              <a:rPr lang="sv-SE" dirty="0" err="1"/>
              <a:t>Inklusionslista</a:t>
            </a:r>
            <a:endParaRPr lang="sv-SE" dirty="0"/>
          </a:p>
          <a:p>
            <a:r>
              <a:rPr lang="sv-SE" dirty="0"/>
              <a:t>Kontaktlista </a:t>
            </a:r>
          </a:p>
          <a:p>
            <a:r>
              <a:rPr lang="sv-SE" dirty="0"/>
              <a:t>Plats för att samla samtyckesblanketter</a:t>
            </a:r>
          </a:p>
        </p:txBody>
      </p:sp>
    </p:spTree>
    <p:extLst>
      <p:ext uri="{BB962C8B-B14F-4D97-AF65-F5344CB8AC3E}">
        <p14:creationId xmlns:p14="http://schemas.microsoft.com/office/powerpoint/2010/main" val="418116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BB91D46-84F2-6B48-8959-54D9D2E28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295" y="226852"/>
            <a:ext cx="7063409" cy="2480281"/>
          </a:xfrm>
          <a:ln>
            <a:solidFill>
              <a:schemeClr val="tx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1533F48-A0A2-DD41-BB86-DFD6C5BD7206}"/>
              </a:ext>
            </a:extLst>
          </p:cNvPr>
          <p:cNvSpPr txBox="1"/>
          <p:nvPr/>
        </p:nvSpPr>
        <p:spPr>
          <a:xfrm>
            <a:off x="1363024" y="2940478"/>
            <a:ext cx="94659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cs typeface="Arial" panose="020B0604020202020204" pitchFamily="34" charset="0"/>
              </a:rPr>
              <a:t>Odislocerad fraktur; &gt; 70 år</a:t>
            </a:r>
          </a:p>
          <a:p>
            <a:r>
              <a:rPr lang="sv-SE" sz="2400" dirty="0">
                <a:cs typeface="Arial" panose="020B0604020202020204" pitchFamily="34" charset="0"/>
              </a:rPr>
              <a:t>219 patienter</a:t>
            </a:r>
          </a:p>
          <a:p>
            <a:r>
              <a:rPr lang="sv-SE" sz="2400" dirty="0">
                <a:cs typeface="Arial" panose="020B0604020202020204" pitchFamily="34" charset="0"/>
              </a:rPr>
              <a:t>Randomiserade: </a:t>
            </a:r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eller skruvfixation</a:t>
            </a:r>
          </a:p>
          <a:p>
            <a:endParaRPr lang="sv-SE" sz="2400" dirty="0">
              <a:cs typeface="Arial" panose="020B0604020202020204" pitchFamily="34" charset="0"/>
            </a:endParaRPr>
          </a:p>
          <a:p>
            <a:r>
              <a:rPr lang="sv-SE" sz="2400" dirty="0">
                <a:cs typeface="Arial" panose="020B0604020202020204" pitchFamily="34" charset="0"/>
              </a:rPr>
              <a:t>Konklusion:</a:t>
            </a:r>
          </a:p>
          <a:p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ger inte bättre höftfunktion (HHS)</a:t>
            </a:r>
          </a:p>
          <a:p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 gav bättre mobilitet (TUG) och färre stora reoperationer</a:t>
            </a:r>
          </a:p>
          <a:p>
            <a:endParaRPr lang="sv-SE" sz="2400" dirty="0">
              <a:cs typeface="Arial" panose="020B0604020202020204" pitchFamily="34" charset="0"/>
            </a:endParaRPr>
          </a:p>
          <a:p>
            <a:r>
              <a:rPr lang="sv-SE" sz="2400" dirty="0">
                <a:cs typeface="Arial" panose="020B0604020202020204" pitchFamily="34" charset="0"/>
              </a:rPr>
              <a:t>Vissa äldre patienter gagnas av </a:t>
            </a:r>
            <a:r>
              <a:rPr lang="sv-SE" sz="2400" dirty="0" err="1">
                <a:cs typeface="Arial" panose="020B0604020202020204" pitchFamily="34" charset="0"/>
              </a:rPr>
              <a:t>hemiprotes</a:t>
            </a:r>
            <a:r>
              <a:rPr lang="sv-SE" sz="2400" dirty="0">
                <a:cs typeface="Arial" panose="020B0604020202020204" pitchFamily="34" charset="0"/>
              </a:rPr>
              <a:t>.</a:t>
            </a:r>
          </a:p>
          <a:p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x-none" sz="2700">
                <a:latin typeface="Arial" charset="0"/>
                <a:ea typeface="Arial" charset="0"/>
                <a:cs typeface="Arial" charset="0"/>
              </a:rPr>
              <a:t>				</a:t>
            </a:r>
            <a:endParaRPr lang="sv-SE" altLang="x-none" sz="27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74" name="Platshållare för innehåll 2"/>
          <p:cNvSpPr>
            <a:spLocks noGrp="1"/>
          </p:cNvSpPr>
          <p:nvPr>
            <p:ph idx="1"/>
          </p:nvPr>
        </p:nvSpPr>
        <p:spPr>
          <a:xfrm>
            <a:off x="1703387" y="1493167"/>
            <a:ext cx="8785225" cy="3262312"/>
          </a:xfrm>
        </p:spPr>
        <p:txBody>
          <a:bodyPr>
            <a:normAutofit fontScale="77500" lnSpcReduction="20000"/>
          </a:bodyPr>
          <a:lstStyle/>
          <a:p>
            <a:pPr lvl="1"/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Reoperationsfrekvens är lägre för halvprotes vid </a:t>
            </a:r>
            <a:r>
              <a:rPr lang="sv-SE" altLang="x-none" dirty="0" err="1">
                <a:ea typeface="Arial" charset="0"/>
                <a:cs typeface="Arial" charset="0"/>
              </a:rPr>
              <a:t>dislocerade</a:t>
            </a:r>
            <a:r>
              <a:rPr lang="sv-SE" altLang="x-none" dirty="0">
                <a:ea typeface="Arial" charset="0"/>
                <a:cs typeface="Arial" charset="0"/>
              </a:rPr>
              <a:t> än för </a:t>
            </a:r>
            <a:r>
              <a:rPr lang="sv-SE" altLang="x-none" dirty="0" err="1">
                <a:ea typeface="Arial" charset="0"/>
                <a:cs typeface="Arial" charset="0"/>
              </a:rPr>
              <a:t>fixation</a:t>
            </a:r>
            <a:r>
              <a:rPr lang="sv-SE" altLang="x-none" dirty="0">
                <a:ea typeface="Arial" charset="0"/>
                <a:cs typeface="Arial" charset="0"/>
              </a:rPr>
              <a:t> vid </a:t>
            </a:r>
            <a:r>
              <a:rPr lang="sv-SE" altLang="x-none" dirty="0" err="1">
                <a:ea typeface="Arial" charset="0"/>
                <a:cs typeface="Arial" charset="0"/>
              </a:rPr>
              <a:t>odislocerade</a:t>
            </a:r>
            <a:r>
              <a:rPr lang="sv-SE" altLang="x-none" dirty="0">
                <a:ea typeface="Arial" charset="0"/>
                <a:cs typeface="Arial" charset="0"/>
              </a:rPr>
              <a:t> frakturer </a:t>
            </a:r>
            <a:br>
              <a:rPr lang="sv-SE" altLang="x-none" dirty="0">
                <a:ea typeface="Arial" charset="0"/>
                <a:cs typeface="Arial" charset="0"/>
              </a:rPr>
            </a:br>
            <a:r>
              <a:rPr lang="sv-SE" altLang="x-none" dirty="0">
                <a:ea typeface="Arial" charset="0"/>
                <a:cs typeface="Arial" charset="0"/>
              </a:rPr>
              <a:t>(</a:t>
            </a:r>
            <a:r>
              <a:rPr lang="sv-SE" altLang="x-none" sz="1300" dirty="0" err="1">
                <a:ea typeface="Arial" charset="0"/>
                <a:cs typeface="Arial" charset="0"/>
              </a:rPr>
              <a:t>Gjertsen</a:t>
            </a:r>
            <a:r>
              <a:rPr lang="sv-SE" altLang="x-none" sz="1300" dirty="0">
                <a:ea typeface="Arial" charset="0"/>
                <a:cs typeface="Arial" charset="0"/>
              </a:rPr>
              <a:t> Acta </a:t>
            </a:r>
            <a:r>
              <a:rPr lang="sv-SE" altLang="x-none" sz="1300" dirty="0" err="1">
                <a:ea typeface="Arial" charset="0"/>
                <a:cs typeface="Arial" charset="0"/>
              </a:rPr>
              <a:t>Orth</a:t>
            </a:r>
            <a:r>
              <a:rPr lang="sv-SE" altLang="x-none" sz="1300" dirty="0">
                <a:ea typeface="Arial" charset="0"/>
                <a:cs typeface="Arial" charset="0"/>
              </a:rPr>
              <a:t> 2011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Långtidsöverlevarna ORIF - 1 av 4 konverterades till protes inom 10 år </a:t>
            </a:r>
          </a:p>
          <a:p>
            <a:pPr>
              <a:buFont typeface="Arial" charset="0"/>
              <a:buNone/>
            </a:pPr>
            <a:r>
              <a:rPr lang="sv-SE" altLang="x-none" dirty="0">
                <a:ea typeface="Arial" charset="0"/>
                <a:cs typeface="Arial" charset="0"/>
              </a:rPr>
              <a:t>	(</a:t>
            </a:r>
            <a:r>
              <a:rPr lang="sv-SE" altLang="x-none" sz="1300" dirty="0">
                <a:ea typeface="Arial" charset="0"/>
                <a:cs typeface="Arial" charset="0"/>
              </a:rPr>
              <a:t>Do </a:t>
            </a:r>
            <a:r>
              <a:rPr lang="sv-SE" altLang="x-none" sz="1300" dirty="0" err="1">
                <a:ea typeface="Arial" charset="0"/>
                <a:cs typeface="Arial" charset="0"/>
              </a:rPr>
              <a:t>Injury</a:t>
            </a:r>
            <a:r>
              <a:rPr lang="sv-SE" altLang="x-none" sz="1300" dirty="0">
                <a:ea typeface="Arial" charset="0"/>
                <a:cs typeface="Arial" charset="0"/>
              </a:rPr>
              <a:t> 2016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  <a:p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Fler komplikationer om konverterad till helprotes än om primär protes (</a:t>
            </a:r>
            <a:r>
              <a:rPr lang="sv-SE" altLang="x-none" sz="1300" dirty="0">
                <a:ea typeface="Arial" charset="0"/>
                <a:cs typeface="Arial" charset="0"/>
              </a:rPr>
              <a:t>Blomfeldt Acta </a:t>
            </a:r>
            <a:r>
              <a:rPr lang="sv-SE" altLang="x-none" sz="1300" dirty="0" err="1">
                <a:ea typeface="Arial" charset="0"/>
                <a:cs typeface="Arial" charset="0"/>
              </a:rPr>
              <a:t>Orth</a:t>
            </a:r>
            <a:r>
              <a:rPr lang="sv-SE" altLang="x-none" sz="1300" dirty="0">
                <a:ea typeface="Arial" charset="0"/>
                <a:cs typeface="Arial" charset="0"/>
              </a:rPr>
              <a:t> 2006</a:t>
            </a:r>
            <a:r>
              <a:rPr lang="sv-SE" altLang="x-none" dirty="0"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304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altLang="x-none" sz="7200" b="1" dirty="0">
                <a:latin typeface="+mn-lt"/>
              </a:rPr>
              <a:t>HipSTHeR</a:t>
            </a:r>
          </a:p>
        </p:txBody>
      </p:sp>
      <p:sp>
        <p:nvSpPr>
          <p:cNvPr id="23554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altLang="x-none" b="1" dirty="0">
              <a:ea typeface="Arial" charset="0"/>
              <a:cs typeface="Arial" charset="0"/>
            </a:endParaRPr>
          </a:p>
          <a:p>
            <a:r>
              <a:rPr lang="sv-SE" altLang="x-none" b="1" dirty="0">
                <a:ea typeface="Arial" charset="0"/>
                <a:cs typeface="Arial" charset="0"/>
              </a:rPr>
              <a:t>Hip</a:t>
            </a:r>
            <a:r>
              <a:rPr lang="sv-SE" altLang="x-none" dirty="0">
                <a:ea typeface="Arial" charset="0"/>
                <a:cs typeface="Arial" charset="0"/>
              </a:rPr>
              <a:t> </a:t>
            </a:r>
            <a:r>
              <a:rPr lang="sv-SE" altLang="x-none" b="1" dirty="0">
                <a:ea typeface="Arial" charset="0"/>
                <a:cs typeface="Arial" charset="0"/>
              </a:rPr>
              <a:t>S</a:t>
            </a:r>
            <a:r>
              <a:rPr lang="sv-SE" altLang="x-none" dirty="0">
                <a:ea typeface="Arial" charset="0"/>
                <a:cs typeface="Arial" charset="0"/>
              </a:rPr>
              <a:t>crews or (</a:t>
            </a:r>
            <a:r>
              <a:rPr lang="sv-SE" altLang="x-none" b="1" dirty="0">
                <a:ea typeface="Arial" charset="0"/>
                <a:cs typeface="Arial" charset="0"/>
              </a:rPr>
              <a:t>T</a:t>
            </a:r>
            <a:r>
              <a:rPr lang="sv-SE" altLang="x-none" dirty="0">
                <a:ea typeface="Arial" charset="0"/>
                <a:cs typeface="Arial" charset="0"/>
              </a:rPr>
              <a:t>otal) </a:t>
            </a:r>
            <a:r>
              <a:rPr lang="sv-SE" altLang="x-none" b="1" dirty="0">
                <a:ea typeface="Arial" charset="0"/>
                <a:cs typeface="Arial" charset="0"/>
              </a:rPr>
              <a:t>H</a:t>
            </a:r>
            <a:r>
              <a:rPr lang="sv-SE" altLang="x-none" dirty="0">
                <a:ea typeface="Arial" charset="0"/>
                <a:cs typeface="Arial" charset="0"/>
              </a:rPr>
              <a:t>ip </a:t>
            </a:r>
            <a:r>
              <a:rPr lang="sv-SE" altLang="x-none" b="1" dirty="0">
                <a:ea typeface="Arial" charset="0"/>
                <a:cs typeface="Arial" charset="0"/>
              </a:rPr>
              <a:t>R</a:t>
            </a:r>
            <a:r>
              <a:rPr lang="sv-SE" altLang="x-none" dirty="0">
                <a:ea typeface="Arial" charset="0"/>
                <a:cs typeface="Arial" charset="0"/>
              </a:rPr>
              <a:t>eplacement for undisplaced femoral </a:t>
            </a:r>
            <a:r>
              <a:rPr lang="sv-SE" altLang="x-none" dirty="0" err="1">
                <a:ea typeface="Arial" charset="0"/>
                <a:cs typeface="Arial" charset="0"/>
              </a:rPr>
              <a:t>neck</a:t>
            </a:r>
            <a:r>
              <a:rPr lang="sv-SE" altLang="x-none" dirty="0">
                <a:ea typeface="Arial" charset="0"/>
                <a:cs typeface="Arial" charset="0"/>
              </a:rPr>
              <a:t> </a:t>
            </a:r>
            <a:r>
              <a:rPr lang="sv-SE" altLang="x-none" dirty="0" err="1">
                <a:ea typeface="Arial" charset="0"/>
                <a:cs typeface="Arial" charset="0"/>
              </a:rPr>
              <a:t>fractures</a:t>
            </a:r>
            <a:r>
              <a:rPr lang="sv-SE" altLang="x-none" dirty="0">
                <a:ea typeface="Arial" charset="0"/>
                <a:cs typeface="Arial" charset="0"/>
              </a:rPr>
              <a:t> in </a:t>
            </a:r>
            <a:r>
              <a:rPr lang="sv-SE" altLang="x-none" dirty="0" err="1">
                <a:ea typeface="Arial" charset="0"/>
                <a:cs typeface="Arial" charset="0"/>
              </a:rPr>
              <a:t>elderly</a:t>
            </a:r>
            <a:r>
              <a:rPr lang="sv-SE" altLang="x-none" dirty="0">
                <a:ea typeface="Arial" charset="0"/>
                <a:cs typeface="Arial" charset="0"/>
              </a:rPr>
              <a:t> patients</a:t>
            </a:r>
          </a:p>
          <a:p>
            <a:endParaRPr lang="sv-SE" altLang="x-non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5AFEED7-ED97-3F42-962D-FB2856774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8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657600" y="531813"/>
            <a:ext cx="4586288" cy="857250"/>
          </a:xfrm>
        </p:spPr>
        <p:txBody>
          <a:bodyPr>
            <a:normAutofit fontScale="90000"/>
          </a:bodyPr>
          <a:lstStyle/>
          <a:p>
            <a:r>
              <a:rPr lang="sv-SE" altLang="x-none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HipSTHeR</a:t>
            </a:r>
          </a:p>
        </p:txBody>
      </p:sp>
      <p:pic>
        <p:nvPicPr>
          <p:cNvPr id="2662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/>
          <a:stretch>
            <a:fillRect/>
          </a:stretch>
        </p:blipFill>
        <p:spPr bwMode="auto">
          <a:xfrm>
            <a:off x="2350373" y="912812"/>
            <a:ext cx="72830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4">
            <a:extLst>
              <a:ext uri="{FF2B5EF4-FFF2-40B4-BE49-F238E27FC236}">
                <a16:creationId xmlns:a16="http://schemas.microsoft.com/office/drawing/2014/main" id="{C2B8F6EA-CF4A-1242-AE78-7614F83DD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tshållare för innehåll 4"/>
          <p:cNvSpPr>
            <a:spLocks noGrp="1"/>
          </p:cNvSpPr>
          <p:nvPr>
            <p:ph idx="1"/>
          </p:nvPr>
        </p:nvSpPr>
        <p:spPr>
          <a:xfrm>
            <a:off x="2152650" y="875764"/>
            <a:ext cx="7886700" cy="39445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>
                <a:ea typeface="Arial" charset="0"/>
                <a:cs typeface="Arial" charset="0"/>
              </a:rPr>
              <a:t>Inklusionskriterier</a:t>
            </a:r>
            <a:r>
              <a:rPr lang="en-US" dirty="0">
                <a:ea typeface="Arial" charset="0"/>
                <a:cs typeface="Arial" charset="0"/>
              </a:rPr>
              <a:t> </a:t>
            </a:r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Patient ≥75 </a:t>
            </a:r>
            <a:r>
              <a:rPr lang="sv-SE" altLang="x-none" dirty="0" err="1">
                <a:ea typeface="Arial" charset="0"/>
                <a:cs typeface="Arial" charset="0"/>
              </a:rPr>
              <a:t>åå</a:t>
            </a:r>
            <a:endParaRPr lang="sv-SE" altLang="x-none" dirty="0">
              <a:ea typeface="Arial" charset="0"/>
              <a:cs typeface="Arial" charset="0"/>
            </a:endParaRPr>
          </a:p>
          <a:p>
            <a:r>
              <a:rPr lang="sv-SE" altLang="x-none" dirty="0">
                <a:ea typeface="Arial" charset="0"/>
                <a:cs typeface="Arial" charset="0"/>
              </a:rPr>
              <a:t>Akut (&lt;72h) Garden I-II</a:t>
            </a:r>
          </a:p>
          <a:p>
            <a:r>
              <a:rPr lang="sv-SE" altLang="x-none" dirty="0">
                <a:ea typeface="Arial" charset="0"/>
                <a:cs typeface="Arial" charset="0"/>
              </a:rPr>
              <a:t>Informerat samtycke</a:t>
            </a:r>
          </a:p>
          <a:p>
            <a:r>
              <a:rPr lang="en-US" dirty="0" err="1">
                <a:ea typeface="Arial" charset="0"/>
                <a:cs typeface="Arial" charset="0"/>
              </a:rPr>
              <a:t>Operabel</a:t>
            </a:r>
            <a:r>
              <a:rPr lang="en-US" dirty="0">
                <a:ea typeface="Arial" charset="0"/>
                <a:cs typeface="Arial" charset="0"/>
              </a:rPr>
              <a:t> med </a:t>
            </a:r>
            <a:r>
              <a:rPr lang="en-US" dirty="0" err="1">
                <a:ea typeface="Arial" charset="0"/>
                <a:cs typeface="Arial" charset="0"/>
              </a:rPr>
              <a:t>både</a:t>
            </a:r>
            <a:r>
              <a:rPr lang="en-US" dirty="0">
                <a:ea typeface="Arial" charset="0"/>
                <a:cs typeface="Arial" charset="0"/>
              </a:rPr>
              <a:t> fixation </a:t>
            </a:r>
            <a:r>
              <a:rPr lang="en-US" dirty="0" err="1">
                <a:ea typeface="Arial" charset="0"/>
                <a:cs typeface="Arial" charset="0"/>
              </a:rPr>
              <a:t>och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err="1">
                <a:ea typeface="Arial" charset="0"/>
                <a:cs typeface="Arial" charset="0"/>
              </a:rPr>
              <a:t>höftprotes</a:t>
            </a:r>
            <a:r>
              <a:rPr lang="sv-SE" dirty="0">
                <a:ea typeface="Arial" charset="0"/>
                <a:cs typeface="Arial" charset="0"/>
              </a:rPr>
              <a:t/>
            </a:r>
            <a:br>
              <a:rPr lang="sv-SE" dirty="0">
                <a:ea typeface="Arial" charset="0"/>
                <a:cs typeface="Arial" charset="0"/>
              </a:rPr>
            </a:br>
            <a:endParaRPr lang="sv-SE" dirty="0"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b="1" dirty="0" err="1">
                <a:ea typeface="Arial" charset="0"/>
                <a:cs typeface="Arial" charset="0"/>
              </a:rPr>
              <a:t>Exklusionskriterier</a:t>
            </a:r>
            <a:r>
              <a:rPr lang="en-US" dirty="0">
                <a:ea typeface="Arial" charset="0"/>
                <a:cs typeface="Arial" charset="0"/>
              </a:rPr>
              <a:t> </a:t>
            </a:r>
            <a:endParaRPr lang="sv-SE" dirty="0">
              <a:ea typeface="Arial" charset="0"/>
              <a:cs typeface="Arial" charset="0"/>
            </a:endParaRPr>
          </a:p>
          <a:p>
            <a:pPr lvl="0"/>
            <a:r>
              <a:rPr lang="en-US" dirty="0" err="1">
                <a:ea typeface="Arial" charset="0"/>
                <a:cs typeface="Arial" charset="0"/>
              </a:rPr>
              <a:t>Patologisk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err="1">
                <a:ea typeface="Arial" charset="0"/>
                <a:cs typeface="Arial" charset="0"/>
              </a:rPr>
              <a:t>eller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err="1">
                <a:ea typeface="Arial" charset="0"/>
                <a:cs typeface="Arial" charset="0"/>
              </a:rPr>
              <a:t>stressfraktur</a:t>
            </a:r>
            <a:endParaRPr lang="sv-SE" dirty="0">
              <a:ea typeface="Arial" charset="0"/>
              <a:cs typeface="Arial" charset="0"/>
            </a:endParaRPr>
          </a:p>
          <a:p>
            <a:pPr lvl="0"/>
            <a:r>
              <a:rPr lang="en-US" dirty="0" err="1">
                <a:ea typeface="Arial" charset="0"/>
                <a:cs typeface="Arial" charset="0"/>
              </a:rPr>
              <a:t>Implantatnära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err="1">
                <a:ea typeface="Arial" charset="0"/>
                <a:cs typeface="Arial" charset="0"/>
              </a:rPr>
              <a:t>collumfraktur</a:t>
            </a:r>
            <a:endParaRPr lang="sv-SE" dirty="0">
              <a:ea typeface="Arial" charset="0"/>
              <a:cs typeface="Arial" charset="0"/>
            </a:endParaRPr>
          </a:p>
          <a:p>
            <a:pPr lvl="0"/>
            <a:r>
              <a:rPr lang="en-US" dirty="0" err="1">
                <a:ea typeface="Arial" charset="0"/>
                <a:cs typeface="Arial" charset="0"/>
              </a:rPr>
              <a:t>Tidigare</a:t>
            </a:r>
            <a:r>
              <a:rPr lang="en-US" dirty="0">
                <a:ea typeface="Arial" charset="0"/>
                <a:cs typeface="Arial" charset="0"/>
              </a:rPr>
              <a:t> inklusion </a:t>
            </a:r>
            <a:r>
              <a:rPr lang="en-US" dirty="0" err="1">
                <a:ea typeface="Arial" charset="0"/>
                <a:cs typeface="Arial" charset="0"/>
              </a:rPr>
              <a:t>av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err="1">
                <a:ea typeface="Arial" charset="0"/>
                <a:cs typeface="Arial" charset="0"/>
              </a:rPr>
              <a:t>kontralateral</a:t>
            </a:r>
            <a:r>
              <a:rPr lang="en-US" dirty="0">
                <a:ea typeface="Arial" charset="0"/>
                <a:cs typeface="Arial" charset="0"/>
              </a:rPr>
              <a:t> Garden I-II </a:t>
            </a:r>
            <a:r>
              <a:rPr lang="en-US" dirty="0" err="1">
                <a:ea typeface="Arial" charset="0"/>
                <a:cs typeface="Arial" charset="0"/>
              </a:rPr>
              <a:t>fraktur</a:t>
            </a:r>
            <a:endParaRPr lang="sv-SE" dirty="0">
              <a:ea typeface="Arial" charset="0"/>
              <a:cs typeface="Arial" charset="0"/>
            </a:endParaRPr>
          </a:p>
          <a:p>
            <a:endParaRPr lang="sv-SE" altLang="x-none" dirty="0">
              <a:ea typeface="Arial" charset="0"/>
              <a:cs typeface="Arial" charset="0"/>
            </a:endParaRPr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6982113C-2A7E-9C44-B905-33E2BACF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" y="6049963"/>
            <a:ext cx="1793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2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749</Words>
  <Application>Microsoft Office PowerPoint</Application>
  <PresentationFormat>Bredbild</PresentationFormat>
  <Paragraphs>176</Paragraphs>
  <Slides>42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Office-tema</vt:lpstr>
      <vt:lpstr>PowerPoint-presentation</vt:lpstr>
      <vt:lpstr>PowerPoint-presentation</vt:lpstr>
      <vt:lpstr>Rubrik</vt:lpstr>
      <vt:lpstr>Bakgrund </vt:lpstr>
      <vt:lpstr>PowerPoint-presentation</vt:lpstr>
      <vt:lpstr>    </vt:lpstr>
      <vt:lpstr>HipSTHeR</vt:lpstr>
      <vt:lpstr>  HipSTHeR</vt:lpstr>
      <vt:lpstr>PowerPoint-presentation</vt:lpstr>
      <vt:lpstr>PowerPoint-presentation</vt:lpstr>
      <vt:lpstr>PowerPoint-presentation</vt:lpstr>
      <vt:lpstr>Pragmatisk studie..</vt:lpstr>
      <vt:lpstr>Mera info finns på </vt:lpstr>
      <vt:lpstr>Mera info finns på </vt:lpstr>
      <vt:lpstr>Mera info finns på </vt:lpstr>
      <vt:lpstr>Hipsther Randomiseringsmodul</vt:lpstr>
      <vt:lpstr>Skademekanism</vt:lpstr>
      <vt:lpstr>Fraktur</vt:lpstr>
      <vt:lpstr>PowerPoint-presentation</vt:lpstr>
      <vt:lpstr>Plattformen känner av inklusionskriterier</vt:lpstr>
      <vt:lpstr>Screeningfrågor</vt:lpstr>
      <vt:lpstr>PowerPoint-presentation</vt:lpstr>
      <vt:lpstr>Samtycke kan skrivas ut</vt:lpstr>
      <vt:lpstr>Lyckad screening..</vt:lpstr>
      <vt:lpstr>PowerPoint-presentation</vt:lpstr>
      <vt:lpstr>PowerPoint-presentation</vt:lpstr>
      <vt:lpstr>Om man väljer att avbryta screening..</vt:lpstr>
      <vt:lpstr>Screening kan öppnas upp igen</vt:lpstr>
      <vt:lpstr>Och om redan randomiserad så ser man utfallet</vt:lpstr>
      <vt:lpstr>Resten (utförd behandling) registreras som vanligt </vt:lpstr>
      <vt:lpstr>Resten (utförd behandling) registreras som vanligt och reoperationer som ny behandling</vt:lpstr>
      <vt:lpstr>Screening viktig…</vt:lpstr>
      <vt:lpstr>Screening viktig… om ni registrerar efter op - Svara JA på första frågan. Och gå vidare.</vt:lpstr>
      <vt:lpstr>Patienten screenad men inkluderas inte - patienten redan opererad eller efterregistrering</vt:lpstr>
      <vt:lpstr>Screening viktig… Patienten lämplig men samtycker ej. (Vill/kan ej)</vt:lpstr>
      <vt:lpstr>Screening viktig… Patienten lämplig men samtycker ej. Orsaken registreras.</vt:lpstr>
      <vt:lpstr>Hur funkar plattformen….</vt:lpstr>
      <vt:lpstr>PowerPoint-presentation</vt:lpstr>
      <vt:lpstr>Lokalt upplägg Uppsala för screening/inklusion</vt:lpstr>
      <vt:lpstr>Uppdatering</vt:lpstr>
      <vt:lpstr>HipSTHeR-studiegruppen</vt:lpstr>
      <vt:lpstr>Studiepärmen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HipSTHeR</dc:title>
  <dc:creator>Olof Wolf</dc:creator>
  <cp:lastModifiedBy>Monica Sjöholm</cp:lastModifiedBy>
  <cp:revision>54</cp:revision>
  <dcterms:created xsi:type="dcterms:W3CDTF">2019-08-27T19:01:00Z</dcterms:created>
  <dcterms:modified xsi:type="dcterms:W3CDTF">2020-06-04T15:58:50Z</dcterms:modified>
</cp:coreProperties>
</file>