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71" r:id="rId4"/>
    <p:sldId id="257" r:id="rId5"/>
    <p:sldId id="273" r:id="rId6"/>
    <p:sldId id="267" r:id="rId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C2"/>
    <a:srgbClr val="D2D2D2"/>
    <a:srgbClr val="E3E1E1"/>
    <a:srgbClr val="990100"/>
    <a:srgbClr val="81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1" autoAdjust="0"/>
    <p:restoredTop sz="86418"/>
  </p:normalViewPr>
  <p:slideViewPr>
    <p:cSldViewPr snapToGrid="0" snapToObjects="1" showGuides="1">
      <p:cViewPr varScale="1">
        <p:scale>
          <a:sx n="112" d="100"/>
          <a:sy n="112" d="100"/>
        </p:scale>
        <p:origin x="56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3736-8DD5-3B43-B536-FB33FE5D2FB6}" type="datetimeFigureOut">
              <a:rPr lang="sv-SE" smtClean="0"/>
              <a:t>2023-05-26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BF70-B78B-ED49-9D2D-4C39D288CF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58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Trochanteric</a:t>
            </a:r>
            <a:r>
              <a:rPr lang="sv-SE" dirty="0"/>
              <a:t> </a:t>
            </a:r>
            <a:r>
              <a:rPr lang="sv-SE" dirty="0" err="1"/>
              <a:t>fractures</a:t>
            </a:r>
            <a:r>
              <a:rPr lang="sv-SE" dirty="0"/>
              <a:t>: IMN </a:t>
            </a:r>
            <a:r>
              <a:rPr lang="sv-SE" dirty="0" err="1"/>
              <a:t>associated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30-day </a:t>
            </a:r>
            <a:r>
              <a:rPr lang="sv-SE" dirty="0" err="1"/>
              <a:t>mortality</a:t>
            </a:r>
            <a:br>
              <a:rPr lang="sv-SE" dirty="0"/>
            </a:b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, </a:t>
            </a:r>
            <a:r>
              <a:rPr lang="sv-SE" dirty="0" err="1"/>
              <a:t>cost-effectiveness</a:t>
            </a:r>
            <a:endParaRPr lang="sv-SE" dirty="0"/>
          </a:p>
          <a:p>
            <a:r>
              <a:rPr lang="sv-SE" dirty="0" err="1"/>
              <a:t>Equality</a:t>
            </a:r>
            <a:r>
              <a:rPr lang="sv-SE" dirty="0"/>
              <a:t>, </a:t>
            </a:r>
            <a:r>
              <a:rPr lang="sv-SE" dirty="0" err="1"/>
              <a:t>legislation</a:t>
            </a:r>
            <a:r>
              <a:rPr lang="sv-SE" dirty="0"/>
              <a:t> </a:t>
            </a:r>
            <a:r>
              <a:rPr lang="sv-SE" dirty="0" err="1"/>
              <a:t>equal</a:t>
            </a:r>
            <a:r>
              <a:rPr lang="sv-SE" dirty="0"/>
              <a:t> </a:t>
            </a:r>
            <a:r>
              <a:rPr lang="sv-SE" dirty="0" err="1"/>
              <a:t>care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Guidelines</a:t>
            </a:r>
            <a:r>
              <a:rPr lang="sv-SE" dirty="0"/>
              <a:t> – </a:t>
            </a:r>
            <a:r>
              <a:rPr lang="sv-SE" dirty="0" err="1"/>
              <a:t>provide</a:t>
            </a:r>
            <a:r>
              <a:rPr lang="sv-SE" dirty="0"/>
              <a:t> </a:t>
            </a:r>
            <a:r>
              <a:rPr lang="sv-SE" dirty="0" err="1"/>
              <a:t>evidence-based</a:t>
            </a:r>
            <a:r>
              <a:rPr lang="sv-SE" dirty="0"/>
              <a:t> </a:t>
            </a:r>
            <a:r>
              <a:rPr lang="sv-SE" dirty="0" err="1"/>
              <a:t>recommendations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079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Fractures</a:t>
            </a:r>
            <a:r>
              <a:rPr lang="sv-SE" dirty="0"/>
              <a:t> </a:t>
            </a:r>
            <a:r>
              <a:rPr lang="sv-SE" dirty="0" err="1"/>
              <a:t>treated</a:t>
            </a:r>
            <a:r>
              <a:rPr lang="sv-SE" dirty="0"/>
              <a:t> </a:t>
            </a:r>
            <a:r>
              <a:rPr lang="sv-SE" dirty="0" err="1"/>
              <a:t>conservatively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excluded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Departments</a:t>
            </a:r>
            <a:r>
              <a:rPr lang="sv-SE" dirty="0"/>
              <a:t>: </a:t>
            </a:r>
            <a:r>
              <a:rPr lang="sv-SE" sz="1200" b="0" i="0" dirty="0" err="1">
                <a:solidFill>
                  <a:srgbClr val="202020"/>
                </a:solidFill>
                <a:effectLst/>
                <a:latin typeface="Helvetica" pitchFamily="2" charset="0"/>
              </a:rPr>
              <a:t>completeness</a:t>
            </a:r>
            <a:r>
              <a:rPr lang="sv-SE" sz="1200" b="0" i="0" dirty="0">
                <a:solidFill>
                  <a:srgbClr val="202020"/>
                </a:solidFill>
                <a:effectLst/>
                <a:latin typeface="Helvetica" pitchFamily="2" charset="0"/>
              </a:rPr>
              <a:t> </a:t>
            </a:r>
            <a:r>
              <a:rPr lang="sv-SE" sz="1200" b="0" i="0" dirty="0" err="1">
                <a:solidFill>
                  <a:srgbClr val="202020"/>
                </a:solidFill>
                <a:effectLst/>
                <a:latin typeface="Helvetica" pitchFamily="2" charset="0"/>
              </a:rPr>
              <a:t>of</a:t>
            </a:r>
            <a:r>
              <a:rPr lang="sv-SE" sz="1200" b="0" i="0" dirty="0">
                <a:solidFill>
                  <a:srgbClr val="202020"/>
                </a:solidFill>
                <a:effectLst/>
                <a:latin typeface="Helvetica" pitchFamily="2" charset="0"/>
              </a:rPr>
              <a:t> ≥80% </a:t>
            </a:r>
            <a:r>
              <a:rPr lang="sv-SE" sz="1200" b="0" i="0" dirty="0" err="1">
                <a:solidFill>
                  <a:srgbClr val="202020"/>
                </a:solidFill>
                <a:effectLst/>
                <a:latin typeface="Helvetica" pitchFamily="2" charset="0"/>
              </a:rPr>
              <a:t>required</a:t>
            </a:r>
            <a:r>
              <a:rPr lang="sv-SE" sz="1200" b="0" i="0" dirty="0">
                <a:solidFill>
                  <a:srgbClr val="202020"/>
                </a:solidFill>
                <a:effectLst/>
                <a:latin typeface="Helvetica" pitchFamily="2" charset="0"/>
              </a:rPr>
              <a:t> for </a:t>
            </a:r>
            <a:r>
              <a:rPr lang="sv-SE" sz="1200" b="0" i="0" dirty="0" err="1">
                <a:solidFill>
                  <a:srgbClr val="202020"/>
                </a:solidFill>
                <a:effectLst/>
                <a:latin typeface="Helvetica" pitchFamily="2" charset="0"/>
              </a:rPr>
              <a:t>comparison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935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Simple 2-fragment (</a:t>
            </a:r>
            <a:r>
              <a:rPr lang="sv-SE" dirty="0" err="1"/>
              <a:t>troch</a:t>
            </a:r>
            <a:r>
              <a:rPr lang="sv-SE" dirty="0"/>
              <a:t> major)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567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Dislocated</a:t>
            </a:r>
            <a:r>
              <a:rPr lang="sv-SE" dirty="0"/>
              <a:t> FNF Garden 3-4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013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Variation </a:t>
            </a:r>
            <a:r>
              <a:rPr lang="sv-SE" dirty="0" err="1"/>
              <a:t>appears</a:t>
            </a:r>
            <a:r>
              <a:rPr lang="sv-SE" dirty="0"/>
              <a:t> </a:t>
            </a:r>
            <a:r>
              <a:rPr lang="sv-SE" dirty="0" err="1"/>
              <a:t>unwarranted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available</a:t>
            </a:r>
            <a:r>
              <a:rPr lang="sv-SE" dirty="0"/>
              <a:t> </a:t>
            </a:r>
            <a:r>
              <a:rPr lang="sv-SE" dirty="0" err="1"/>
              <a:t>evidence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600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U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4267"/>
            <a:ext cx="9144000" cy="1655762"/>
          </a:xfrm>
        </p:spPr>
        <p:txBody>
          <a:bodyPr/>
          <a:lstStyle>
            <a:lvl1pPr marL="0" indent="0" algn="ctr">
              <a:buNone/>
              <a:defRPr sz="18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HERE TO CHANGE SUBHEADING</a:t>
            </a:r>
          </a:p>
        </p:txBody>
      </p:sp>
    </p:spTree>
    <p:extLst>
      <p:ext uri="{BB962C8B-B14F-4D97-AF65-F5344CB8AC3E}">
        <p14:creationId xmlns:p14="http://schemas.microsoft.com/office/powerpoint/2010/main" val="38611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2D5DCA-C7EF-D847-BF31-7756142E39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2265681"/>
            <a:ext cx="9144000" cy="31089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/>
              <a:t>Click on the icon to add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1963"/>
            <a:ext cx="9144000" cy="1417637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60722"/>
            <a:ext cx="9144000" cy="259080"/>
          </a:xfrm>
        </p:spPr>
        <p:txBody>
          <a:bodyPr>
            <a:noAutofit/>
          </a:bodyPr>
          <a:lstStyle>
            <a:lvl1pPr marL="0" indent="0" algn="ctr">
              <a:buNone/>
              <a:defRPr sz="1500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HERE TO CHANGE SUBHEADING</a:t>
            </a:r>
          </a:p>
        </p:txBody>
      </p:sp>
    </p:spTree>
    <p:extLst>
      <p:ext uri="{BB962C8B-B14F-4D97-AF65-F5344CB8AC3E}">
        <p14:creationId xmlns:p14="http://schemas.microsoft.com/office/powerpoint/2010/main" val="52187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U_White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3C56-2D27-904E-B863-86215E420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778001"/>
            <a:ext cx="3596640" cy="40830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Click in the icon to add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CE97-22F3-D54E-97F1-698A9CC7B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85939"/>
            <a:ext cx="4900612" cy="4083050"/>
          </a:xfrm>
        </p:spPr>
        <p:txBody>
          <a:bodyPr/>
          <a:lstStyle>
            <a:lvl1pPr marL="0" indent="0">
              <a:buNone/>
              <a:defRPr sz="17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Click here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96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1785938"/>
            <a:ext cx="8853487" cy="4084637"/>
          </a:xfrm>
        </p:spPr>
        <p:txBody>
          <a:bodyPr/>
          <a:lstStyle/>
          <a:p>
            <a:pPr lvl="0"/>
            <a:r>
              <a:rPr lang="sv-SE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5766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7334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8">
            <a:extLst>
              <a:ext uri="{FF2B5EF4-FFF2-40B4-BE49-F238E27FC236}">
                <a16:creationId xmlns:a16="http://schemas.microsoft.com/office/drawing/2014/main" id="{FE0BBA05-D59A-5B4F-8075-7C06E6BD2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494" y="0"/>
            <a:ext cx="2268506" cy="25161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CFECD-146F-0548-9477-8E29FF56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B5D4-0A8F-2C48-8AF0-A81A2EDA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Click here to add 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212250-8F3F-88F7-592F-66B2035B41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36580" y="5456555"/>
            <a:ext cx="103632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65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 spc="300">
          <a:solidFill>
            <a:schemeClr val="tx2">
              <a:alpha val="7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8181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8181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Proximal femoral fractures</a:t>
            </a:r>
            <a:endParaRPr lang="en-GB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1D00AD-36C6-8445-A954-264D9BC02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ubstantial inter-departmental variations with respect to surgical treatment method in Sweden</a:t>
            </a:r>
            <a:endParaRPr lang="en-GB" sz="22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8D226A0-394A-686A-EEE7-72C204B486DD}"/>
              </a:ext>
            </a:extLst>
          </p:cNvPr>
          <p:cNvSpPr txBox="1"/>
          <p:nvPr/>
        </p:nvSpPr>
        <p:spPr>
          <a:xfrm>
            <a:off x="2059780" y="5151475"/>
            <a:ext cx="8608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Hernefalk</a:t>
            </a:r>
            <a:r>
              <a:rPr lang="sv-SE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B,</a:t>
            </a:r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Möller Rydberg E,</a:t>
            </a:r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Ekelund J, </a:t>
            </a:r>
            <a:r>
              <a:rPr lang="sv-SE" sz="1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Rogmark</a:t>
            </a:r>
            <a:r>
              <a:rPr lang="sv-SE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C, Möller M, </a:t>
            </a:r>
            <a:r>
              <a:rPr lang="sv-SE" sz="1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Hailer</a:t>
            </a:r>
            <a:r>
              <a:rPr lang="sv-SE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NP, </a:t>
            </a:r>
            <a:r>
              <a:rPr lang="sv-SE" sz="1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Mukka</a:t>
            </a:r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Wolf O</a:t>
            </a:r>
            <a:endParaRPr lang="sv-SE" sz="1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0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AAA3CA-5879-A341-96FB-6033B80D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Proximal femoral fractures: does treatment method matter?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2D1D7D73-F8B0-5B94-5903-C8D00C1888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555" r="7555"/>
          <a:stretch>
            <a:fillRect/>
          </a:stretch>
        </p:blipFill>
        <p:spPr>
          <a:xfrm>
            <a:off x="6716113" y="1785939"/>
            <a:ext cx="3596640" cy="408305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81BE01-D9E7-7045-A326-0E72A6DC8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Trochanteric fractures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IMN associated with higher 30-day mortality compared to SHS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GB" sz="1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neck fractures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 in displaced FNFs yield better hip function and fewer reoperation in older patients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NICE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AO/OTA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Swedish guidelines (20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yrs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old)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64BF472-E1D7-C569-AF08-49E6004B5A1E}"/>
              </a:ext>
            </a:extLst>
          </p:cNvPr>
          <p:cNvSpPr txBox="1"/>
          <p:nvPr/>
        </p:nvSpPr>
        <p:spPr>
          <a:xfrm>
            <a:off x="839788" y="4611231"/>
            <a:ext cx="60182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Whitehouse et al.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30-day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intramedullary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nails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sliding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hip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screws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trochanteric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hip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fractures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prospective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registry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Bone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J. 2019 Jan;101-B(1):83–91</a:t>
            </a:r>
          </a:p>
          <a:p>
            <a:pPr marL="228600" indent="-228600">
              <a:buFontTx/>
              <a:buAutoNum type="arabicParenR"/>
            </a:pP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Wolf et. </a:t>
            </a:r>
            <a:r>
              <a:rPr lang="sv-SE" sz="14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intramedullary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nailing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trochanteric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fractures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sliding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hip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screws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nails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19,935 patients. Acta </a:t>
            </a:r>
            <a:r>
              <a:rPr lang="sv-SE" sz="14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Orthop</a:t>
            </a:r>
            <a:r>
              <a:rPr lang="sv-SE" sz="14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2022 Jan 3;93:146–50</a:t>
            </a:r>
            <a:endParaRPr lang="sv-S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Chammout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al.. Total hip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displaced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femoral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fractures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long-term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 Bone Joint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Am. 2012</a:t>
            </a:r>
          </a:p>
        </p:txBody>
      </p:sp>
    </p:spTree>
    <p:extLst>
      <p:ext uri="{BB962C8B-B14F-4D97-AF65-F5344CB8AC3E}">
        <p14:creationId xmlns:p14="http://schemas.microsoft.com/office/powerpoint/2010/main" val="285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AAA3CA-5879-A341-96FB-6033B80D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87425"/>
            <a:ext cx="9206737" cy="445136"/>
          </a:xfrm>
        </p:spPr>
        <p:txBody>
          <a:bodyPr>
            <a:noAutofit/>
          </a:bodyPr>
          <a:lstStyle/>
          <a:p>
            <a:r>
              <a:rPr lang="en-GB" sz="1800" b="1" dirty="0"/>
              <a:t>Proximal femoral fractures: how do we treat them in Sweden?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7AAF2ADB-F4B3-A7F3-0D6E-E5C628791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939"/>
            <a:ext cx="9206736" cy="4083050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patients ≥65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trochanteric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hip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fracture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a femoral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fracture</a:t>
            </a:r>
            <a:r>
              <a:rPr lang="sv-SE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registered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Swedish </a:t>
            </a:r>
            <a:r>
              <a:rPr lang="sv-SE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racture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Register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period: </a:t>
            </a:r>
            <a:r>
              <a:rPr lang="sv-SE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sv-SE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sv-SE" sz="2000" b="1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2016 to December 31</a:t>
            </a:r>
            <a:r>
              <a:rPr lang="sv-SE" sz="2000" b="1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2020</a:t>
            </a:r>
            <a:endParaRPr lang="sv-SE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lassification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v-SE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v-SE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sv-SE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v-SE" sz="20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istribution </a:t>
            </a:r>
            <a:r>
              <a:rPr lang="sv-SE" sz="20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v-SE" sz="20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v-SE" sz="20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sv-SE" sz="20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sv-SE" sz="20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sv-SE" sz="20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sv-SE" sz="20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sv-SE" sz="20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sv-SE" sz="20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endParaRPr lang="sv-SE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 10">
            <a:extLst>
              <a:ext uri="{FF2B5EF4-FFF2-40B4-BE49-F238E27FC236}">
                <a16:creationId xmlns:a16="http://schemas.microsoft.com/office/drawing/2014/main" id="{BCCBEEE5-061C-31CD-F12C-3710DC247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03147"/>
              </p:ext>
            </p:extLst>
          </p:nvPr>
        </p:nvGraphicFramePr>
        <p:xfrm>
          <a:off x="2724365" y="3429000"/>
          <a:ext cx="5437580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81432">
                  <a:extLst>
                    <a:ext uri="{9D8B030D-6E8A-4147-A177-3AD203B41FA5}">
                      <a16:colId xmlns:a16="http://schemas.microsoft.com/office/drawing/2014/main" val="2857076928"/>
                    </a:ext>
                  </a:extLst>
                </a:gridCol>
                <a:gridCol w="1856148">
                  <a:extLst>
                    <a:ext uri="{9D8B030D-6E8A-4147-A177-3AD203B41FA5}">
                      <a16:colId xmlns:a16="http://schemas.microsoft.com/office/drawing/2014/main" val="171273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Fractures</a:t>
                      </a:r>
                      <a:r>
                        <a:rPr lang="sv-S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46.243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37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Trochanteric</a:t>
                      </a:r>
                      <a:r>
                        <a:rPr lang="sv-S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hip </a:t>
                      </a:r>
                      <a:r>
                        <a:rPr lang="sv-S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fractures</a:t>
                      </a:r>
                      <a:endParaRPr lang="sv-S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43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Femoral </a:t>
                      </a:r>
                      <a:r>
                        <a:rPr lang="sv-S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neck</a:t>
                      </a:r>
                      <a:r>
                        <a:rPr lang="sv-S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fractures</a:t>
                      </a:r>
                      <a:endParaRPr lang="sv-S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7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6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8439A-579B-8F4D-A5E7-CE3CCCF8F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Trochanteric hip fractures type A1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0AC41DF7-23A6-A90E-4D4D-B8586C241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2"/>
          <a:stretch/>
        </p:blipFill>
        <p:spPr>
          <a:xfrm>
            <a:off x="5984414" y="1879600"/>
            <a:ext cx="4225968" cy="4760190"/>
          </a:xfrm>
          <a:prstGeom prst="rect">
            <a:avLst/>
          </a:prstGeom>
        </p:spPr>
      </p:pic>
      <p:graphicFrame>
        <p:nvGraphicFramePr>
          <p:cNvPr id="19" name="Tabell 19">
            <a:extLst>
              <a:ext uri="{FF2B5EF4-FFF2-40B4-BE49-F238E27FC236}">
                <a16:creationId xmlns:a16="http://schemas.microsoft.com/office/drawing/2014/main" id="{9D69FD37-18F7-9E66-A60F-5611D61A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09366"/>
              </p:ext>
            </p:extLst>
          </p:nvPr>
        </p:nvGraphicFramePr>
        <p:xfrm>
          <a:off x="457648" y="3167818"/>
          <a:ext cx="514472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908">
                  <a:extLst>
                    <a:ext uri="{9D8B030D-6E8A-4147-A177-3AD203B41FA5}">
                      <a16:colId xmlns:a16="http://schemas.microsoft.com/office/drawing/2014/main" val="213474657"/>
                    </a:ext>
                  </a:extLst>
                </a:gridCol>
                <a:gridCol w="1714908">
                  <a:extLst>
                    <a:ext uri="{9D8B030D-6E8A-4147-A177-3AD203B41FA5}">
                      <a16:colId xmlns:a16="http://schemas.microsoft.com/office/drawing/2014/main" val="3077165652"/>
                    </a:ext>
                  </a:extLst>
                </a:gridCol>
                <a:gridCol w="1714908">
                  <a:extLst>
                    <a:ext uri="{9D8B030D-6E8A-4147-A177-3AD203B41FA5}">
                      <a16:colId xmlns:a16="http://schemas.microsoft.com/office/drawing/2014/main" val="6089329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Nationwide </a:t>
                      </a:r>
                      <a:r>
                        <a:rPr lang="sv-SE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sv-SE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(n=5233)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01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IMN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IMN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28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260432"/>
                  </a:ext>
                </a:extLst>
              </a:tr>
            </a:tbl>
          </a:graphicData>
        </a:graphic>
      </p:graphicFrame>
      <p:sp>
        <p:nvSpPr>
          <p:cNvPr id="20" name="textruta 19">
            <a:extLst>
              <a:ext uri="{FF2B5EF4-FFF2-40B4-BE49-F238E27FC236}">
                <a16:creationId xmlns:a16="http://schemas.microsoft.com/office/drawing/2014/main" id="{7CC628FD-1042-B690-A417-CBCFE20C032E}"/>
              </a:ext>
            </a:extLst>
          </p:cNvPr>
          <p:cNvSpPr txBox="1"/>
          <p:nvPr/>
        </p:nvSpPr>
        <p:spPr>
          <a:xfrm>
            <a:off x="808889" y="5366864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Proportion </a:t>
            </a:r>
            <a:r>
              <a:rPr lang="sv-SE" dirty="0" err="1"/>
              <a:t>of</a:t>
            </a:r>
            <a:r>
              <a:rPr lang="sv-SE" dirty="0"/>
              <a:t> SHS </a:t>
            </a:r>
            <a:r>
              <a:rPr lang="sv-SE" dirty="0" err="1"/>
              <a:t>varied</a:t>
            </a:r>
            <a:r>
              <a:rPr lang="sv-SE" dirty="0"/>
              <a:t> from 2% to 98%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829CABBB-97DF-28D1-AE29-565501685D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62"/>
          <a:stretch/>
        </p:blipFill>
        <p:spPr>
          <a:xfrm>
            <a:off x="1116945" y="883409"/>
            <a:ext cx="814109" cy="1104879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EC544632-E193-9732-2600-57CB64526CF9}"/>
              </a:ext>
            </a:extLst>
          </p:cNvPr>
          <p:cNvSpPr txBox="1"/>
          <p:nvPr/>
        </p:nvSpPr>
        <p:spPr>
          <a:xfrm>
            <a:off x="10270328" y="3524648"/>
            <a:ext cx="1310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SHS</a:t>
            </a:r>
          </a:p>
          <a:p>
            <a:r>
              <a:rPr lang="sv-S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IMN</a:t>
            </a:r>
          </a:p>
          <a:p>
            <a:r>
              <a:rPr lang="sv-S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IMN</a:t>
            </a:r>
          </a:p>
        </p:txBody>
      </p:sp>
    </p:spTree>
    <p:extLst>
      <p:ext uri="{BB962C8B-B14F-4D97-AF65-F5344CB8AC3E}">
        <p14:creationId xmlns:p14="http://schemas.microsoft.com/office/powerpoint/2010/main" val="4793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8439A-579B-8F4D-A5E7-CE3CCCF8F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neck fractures type B3</a:t>
            </a:r>
          </a:p>
        </p:txBody>
      </p:sp>
      <p:graphicFrame>
        <p:nvGraphicFramePr>
          <p:cNvPr id="19" name="Tabell 19">
            <a:extLst>
              <a:ext uri="{FF2B5EF4-FFF2-40B4-BE49-F238E27FC236}">
                <a16:creationId xmlns:a16="http://schemas.microsoft.com/office/drawing/2014/main" id="{9D69FD37-18F7-9E66-A60F-5611D61A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81778"/>
              </p:ext>
            </p:extLst>
          </p:nvPr>
        </p:nvGraphicFramePr>
        <p:xfrm>
          <a:off x="457648" y="3167818"/>
          <a:ext cx="514472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908">
                  <a:extLst>
                    <a:ext uri="{9D8B030D-6E8A-4147-A177-3AD203B41FA5}">
                      <a16:colId xmlns:a16="http://schemas.microsoft.com/office/drawing/2014/main" val="213474657"/>
                    </a:ext>
                  </a:extLst>
                </a:gridCol>
                <a:gridCol w="1714908">
                  <a:extLst>
                    <a:ext uri="{9D8B030D-6E8A-4147-A177-3AD203B41FA5}">
                      <a16:colId xmlns:a16="http://schemas.microsoft.com/office/drawing/2014/main" val="3077165652"/>
                    </a:ext>
                  </a:extLst>
                </a:gridCol>
                <a:gridCol w="1714908">
                  <a:extLst>
                    <a:ext uri="{9D8B030D-6E8A-4147-A177-3AD203B41FA5}">
                      <a16:colId xmlns:a16="http://schemas.microsoft.com/office/drawing/2014/main" val="6089329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Nationwide </a:t>
                      </a:r>
                      <a:r>
                        <a:rPr lang="sv-SE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sv-SE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(n=16456)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01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28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260432"/>
                  </a:ext>
                </a:extLst>
              </a:tr>
            </a:tbl>
          </a:graphicData>
        </a:graphic>
      </p:graphicFrame>
      <p:sp>
        <p:nvSpPr>
          <p:cNvPr id="20" name="textruta 19">
            <a:extLst>
              <a:ext uri="{FF2B5EF4-FFF2-40B4-BE49-F238E27FC236}">
                <a16:creationId xmlns:a16="http://schemas.microsoft.com/office/drawing/2014/main" id="{7CC628FD-1042-B690-A417-CBCFE20C032E}"/>
              </a:ext>
            </a:extLst>
          </p:cNvPr>
          <p:cNvSpPr txBox="1"/>
          <p:nvPr/>
        </p:nvSpPr>
        <p:spPr>
          <a:xfrm>
            <a:off x="808889" y="5366864"/>
            <a:ext cx="4275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Proportion </a:t>
            </a:r>
            <a:r>
              <a:rPr lang="sv-SE" dirty="0" err="1"/>
              <a:t>of</a:t>
            </a:r>
            <a:r>
              <a:rPr lang="sv-SE" dirty="0"/>
              <a:t> HA </a:t>
            </a:r>
            <a:r>
              <a:rPr lang="sv-SE" dirty="0" err="1"/>
              <a:t>varied</a:t>
            </a:r>
            <a:r>
              <a:rPr lang="sv-SE" dirty="0"/>
              <a:t> from 9% to 90%</a:t>
            </a:r>
          </a:p>
          <a:p>
            <a:endParaRPr lang="sv-SE" dirty="0"/>
          </a:p>
          <a:p>
            <a:r>
              <a:rPr lang="sv-SE" dirty="0"/>
              <a:t>Proportion </a:t>
            </a:r>
            <a:r>
              <a:rPr lang="sv-SE" dirty="0" err="1"/>
              <a:t>of</a:t>
            </a:r>
            <a:r>
              <a:rPr lang="sv-SE" dirty="0"/>
              <a:t> IF </a:t>
            </a:r>
            <a:r>
              <a:rPr lang="sv-SE" dirty="0" err="1"/>
              <a:t>varied</a:t>
            </a:r>
            <a:r>
              <a:rPr lang="sv-SE" dirty="0"/>
              <a:t> from 0% to 21%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C544632-E193-9732-2600-57CB64526CF9}"/>
              </a:ext>
            </a:extLst>
          </p:cNvPr>
          <p:cNvSpPr txBox="1"/>
          <p:nvPr/>
        </p:nvSpPr>
        <p:spPr>
          <a:xfrm>
            <a:off x="10270328" y="3524648"/>
            <a:ext cx="213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Hemiarthroplasty</a:t>
            </a:r>
            <a:endParaRPr lang="sv-SE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hip </a:t>
            </a:r>
            <a:r>
              <a:rPr lang="sv-SE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endParaRPr lang="sv-S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sv-SE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  <a:endParaRPr lang="sv-SE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6D32F6-7088-38B5-05A6-F4179DB29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359" b="7359"/>
          <a:stretch/>
        </p:blipFill>
        <p:spPr>
          <a:xfrm>
            <a:off x="5847552" y="1474911"/>
            <a:ext cx="4422776" cy="518325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2C0B042-8F3B-09D5-BA91-0693349B0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76"/>
          <a:stretch/>
        </p:blipFill>
        <p:spPr>
          <a:xfrm>
            <a:off x="1158133" y="938128"/>
            <a:ext cx="731733" cy="10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B69BB-6431-8B4A-8BA3-EE093866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B84BDE-9C2A-323E-0F0E-6F33A63DBB5C}"/>
              </a:ext>
            </a:extLst>
          </p:cNvPr>
          <p:cNvSpPr txBox="1"/>
          <p:nvPr/>
        </p:nvSpPr>
        <p:spPr>
          <a:xfrm>
            <a:off x="1600634" y="5793065"/>
            <a:ext cx="8990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The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author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declares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that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the research for and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communication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of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this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independent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body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of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work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does</a:t>
            </a:r>
            <a:b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</a:b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not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constitute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any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financial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or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other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conflict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of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 </a:t>
            </a:r>
            <a:r>
              <a:rPr lang="sv-SE" sz="1600" b="0" i="1" dirty="0" err="1">
                <a:solidFill>
                  <a:srgbClr val="353535"/>
                </a:solidFill>
                <a:effectLst/>
                <a:latin typeface="Droid Sans"/>
              </a:rPr>
              <a:t>interest</a:t>
            </a:r>
            <a:r>
              <a:rPr lang="sv-SE" sz="1600" b="0" i="1" dirty="0">
                <a:solidFill>
                  <a:srgbClr val="353535"/>
                </a:solidFill>
                <a:effectLst/>
                <a:latin typeface="Droid Sans"/>
              </a:rPr>
              <a:t>.</a:t>
            </a:r>
            <a:endParaRPr lang="sv-SE" sz="1600" b="0" i="0" dirty="0">
              <a:solidFill>
                <a:srgbClr val="353535"/>
              </a:solidFill>
              <a:effectLst/>
              <a:latin typeface="Droid Sans"/>
            </a:endParaRP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65A3030-2C6D-2967-1F2C-C8CF0238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865" y="2000250"/>
            <a:ext cx="2857500" cy="28575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CEF19C4-13F2-F56B-229B-47FCD77926D7}"/>
              </a:ext>
            </a:extLst>
          </p:cNvPr>
          <p:cNvSpPr txBox="1"/>
          <p:nvPr/>
        </p:nvSpPr>
        <p:spPr>
          <a:xfrm>
            <a:off x="812921" y="2000250"/>
            <a:ext cx="60998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onsiderable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inter-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departmental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variation in the 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hip 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fractures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Sweden</a:t>
            </a:r>
          </a:p>
          <a:p>
            <a:endParaRPr lang="sv-SE" dirty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sv-SE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0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warranted</a:t>
            </a:r>
            <a:endParaRPr lang="sv-SE" b="0" i="0" dirty="0">
              <a:solidFill>
                <a:srgbClr val="2020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national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</a:t>
            </a:r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register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facilitates</a:t>
            </a:r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adherence</a:t>
            </a:r>
            <a:r>
              <a:rPr lang="sv-SE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v-SE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U_whit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05-03_UU_template_16_9_eng" id="{906E5046-D746-BB4C-8F1E-B196317998E8}" vid="{4CAE37C6-3FA5-BE47-828B-A20AE3A25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UU_white</Template>
  <TotalTime>11129</TotalTime>
  <Words>484</Words>
  <Application>Microsoft Macintosh PowerPoint</Application>
  <PresentationFormat>Bredbild</PresentationFormat>
  <Paragraphs>73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Droid Sans</vt:lpstr>
      <vt:lpstr>Helvetica</vt:lpstr>
      <vt:lpstr>Times New Roman</vt:lpstr>
      <vt:lpstr>UU_white</vt:lpstr>
      <vt:lpstr>Proximal femoral fractures</vt:lpstr>
      <vt:lpstr>Proximal femoral fractures: does treatment method matter?</vt:lpstr>
      <vt:lpstr>Proximal femoral fractures: how do we treat them in Sweden?</vt:lpstr>
      <vt:lpstr>Trochanteric hip fractures type A1</vt:lpstr>
      <vt:lpstr>Femoral neck fractures type B3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Björn Hernefalk</dc:creator>
  <cp:lastModifiedBy>Olof Wolf</cp:lastModifiedBy>
  <cp:revision>12</cp:revision>
  <dcterms:created xsi:type="dcterms:W3CDTF">2023-05-08T09:31:03Z</dcterms:created>
  <dcterms:modified xsi:type="dcterms:W3CDTF">2023-05-26T18:52:48Z</dcterms:modified>
</cp:coreProperties>
</file>