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256" r:id="rId2"/>
    <p:sldId id="944" r:id="rId3"/>
    <p:sldId id="989" r:id="rId4"/>
    <p:sldId id="988" r:id="rId5"/>
    <p:sldId id="257" r:id="rId6"/>
    <p:sldId id="258" r:id="rId7"/>
    <p:sldId id="260" r:id="rId8"/>
    <p:sldId id="259" r:id="rId9"/>
    <p:sldId id="261" r:id="rId10"/>
    <p:sldId id="262" r:id="rId11"/>
    <p:sldId id="263" r:id="rId12"/>
    <p:sldId id="264" r:id="rId13"/>
    <p:sldId id="941" r:id="rId14"/>
    <p:sldId id="942" r:id="rId15"/>
    <p:sldId id="265" r:id="rId16"/>
    <p:sldId id="266" r:id="rId17"/>
    <p:sldId id="969" r:id="rId18"/>
    <p:sldId id="945" r:id="rId19"/>
    <p:sldId id="946" r:id="rId20"/>
    <p:sldId id="947" r:id="rId21"/>
    <p:sldId id="948" r:id="rId22"/>
    <p:sldId id="949" r:id="rId23"/>
    <p:sldId id="967" r:id="rId24"/>
    <p:sldId id="968" r:id="rId25"/>
    <p:sldId id="952" r:id="rId26"/>
    <p:sldId id="959" r:id="rId27"/>
    <p:sldId id="977" r:id="rId28"/>
    <p:sldId id="970" r:id="rId29"/>
    <p:sldId id="982" r:id="rId30"/>
    <p:sldId id="983" r:id="rId31"/>
    <p:sldId id="976" r:id="rId32"/>
    <p:sldId id="973" r:id="rId33"/>
    <p:sldId id="974" r:id="rId34"/>
    <p:sldId id="975" r:id="rId35"/>
    <p:sldId id="971" r:id="rId36"/>
    <p:sldId id="480" r:id="rId37"/>
    <p:sldId id="978" r:id="rId38"/>
    <p:sldId id="519" r:id="rId39"/>
    <p:sldId id="272" r:id="rId40"/>
    <p:sldId id="985" r:id="rId41"/>
    <p:sldId id="481" r:id="rId42"/>
    <p:sldId id="520" r:id="rId43"/>
    <p:sldId id="986" r:id="rId44"/>
    <p:sldId id="987" r:id="rId45"/>
    <p:sldId id="903" r:id="rId46"/>
    <p:sldId id="905" r:id="rId47"/>
    <p:sldId id="906" r:id="rId48"/>
    <p:sldId id="907" r:id="rId49"/>
    <p:sldId id="908" r:id="rId50"/>
    <p:sldId id="909" r:id="rId51"/>
    <p:sldId id="979" r:id="rId52"/>
    <p:sldId id="904" r:id="rId53"/>
    <p:sldId id="972" r:id="rId5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862"/>
    <p:restoredTop sz="94609"/>
  </p:normalViewPr>
  <p:slideViewPr>
    <p:cSldViewPr snapToGrid="0" snapToObjects="1">
      <p:cViewPr varScale="1">
        <p:scale>
          <a:sx n="85" d="100"/>
          <a:sy n="85" d="100"/>
        </p:scale>
        <p:origin x="176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/Users/olowo902/Dropbox/SFR%20rRCT%20Hipsther/Studiemo&#776;te%20Stockholm%202020/Registrering%20kontra%20screening%20och%20inklus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HipSTHeR</a:t>
            </a:r>
            <a:r>
              <a:rPr lang="en-US" baseline="0"/>
              <a:t> tom. 30 januari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>
        <c:manualLayout>
          <c:layoutTarget val="inner"/>
          <c:xMode val="edge"/>
          <c:yMode val="edge"/>
          <c:x val="0.0478716725329932"/>
          <c:y val="0.0538786645303772"/>
          <c:w val="0.944088023809428"/>
          <c:h val="0.7507542545360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Hipsther!$B$1</c:f>
              <c:strCache>
                <c:ptCount val="1"/>
                <c:pt idx="0">
                  <c:v>Registrerade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Hipsther!$A$2:$A$28</c:f>
              <c:strCache>
                <c:ptCount val="27"/>
                <c:pt idx="0">
                  <c:v>16 sept 2019</c:v>
                </c:pt>
                <c:pt idx="1">
                  <c:v>Uppsala</c:v>
                </c:pt>
                <c:pt idx="2">
                  <c:v>Umeå</c:v>
                </c:pt>
                <c:pt idx="3">
                  <c:v>Mölndal</c:v>
                </c:pt>
                <c:pt idx="4">
                  <c:v>1 okt 2019</c:v>
                </c:pt>
                <c:pt idx="5">
                  <c:v>Mora</c:v>
                </c:pt>
                <c:pt idx="6">
                  <c:v>9 okt 2019</c:v>
                </c:pt>
                <c:pt idx="7">
                  <c:v>Linköping</c:v>
                </c:pt>
                <c:pt idx="8">
                  <c:v>28 okt 2019</c:v>
                </c:pt>
                <c:pt idx="9">
                  <c:v>Kalmar</c:v>
                </c:pt>
                <c:pt idx="10">
                  <c:v>6 nov 2019</c:v>
                </c:pt>
                <c:pt idx="11">
                  <c:v>Visby</c:v>
                </c:pt>
                <c:pt idx="12">
                  <c:v>11 nov 2019</c:v>
                </c:pt>
                <c:pt idx="13">
                  <c:v>Gävle</c:v>
                </c:pt>
                <c:pt idx="14">
                  <c:v>20 nov 2019</c:v>
                </c:pt>
                <c:pt idx="15">
                  <c:v>Jönköping</c:v>
                </c:pt>
                <c:pt idx="16">
                  <c:v>2 dec 2019</c:v>
                </c:pt>
                <c:pt idx="17">
                  <c:v>Karlstad</c:v>
                </c:pt>
                <c:pt idx="18">
                  <c:v>Alingsås</c:v>
                </c:pt>
                <c:pt idx="19">
                  <c:v>Sunderby</c:v>
                </c:pt>
                <c:pt idx="20">
                  <c:v>Västerås</c:v>
                </c:pt>
                <c:pt idx="21">
                  <c:v>SÖS</c:v>
                </c:pt>
                <c:pt idx="22">
                  <c:v>8 jan 2020</c:v>
                </c:pt>
                <c:pt idx="23">
                  <c:v>Malmö</c:v>
                </c:pt>
                <c:pt idx="24">
                  <c:v>Falun</c:v>
                </c:pt>
                <c:pt idx="25">
                  <c:v>Borås </c:v>
                </c:pt>
                <c:pt idx="26">
                  <c:v>Danderyd</c:v>
                </c:pt>
              </c:strCache>
            </c:strRef>
          </c:cat>
          <c:val>
            <c:numRef>
              <c:f>Hipsther!$B$2:$B$28</c:f>
              <c:numCache>
                <c:formatCode>General</c:formatCode>
                <c:ptCount val="27"/>
                <c:pt idx="1">
                  <c:v>15.0</c:v>
                </c:pt>
                <c:pt idx="2">
                  <c:v>12.0</c:v>
                </c:pt>
                <c:pt idx="3">
                  <c:v>35.0</c:v>
                </c:pt>
                <c:pt idx="5">
                  <c:v>8.0</c:v>
                </c:pt>
                <c:pt idx="7">
                  <c:v>10.0</c:v>
                </c:pt>
                <c:pt idx="9">
                  <c:v>11.0</c:v>
                </c:pt>
                <c:pt idx="11">
                  <c:v>2.0</c:v>
                </c:pt>
                <c:pt idx="13">
                  <c:v>6.0</c:v>
                </c:pt>
                <c:pt idx="15">
                  <c:v>3.0</c:v>
                </c:pt>
                <c:pt idx="17">
                  <c:v>5.0</c:v>
                </c:pt>
                <c:pt idx="18">
                  <c:v>3.0</c:v>
                </c:pt>
                <c:pt idx="19">
                  <c:v>5.0</c:v>
                </c:pt>
                <c:pt idx="20">
                  <c:v>8.0</c:v>
                </c:pt>
                <c:pt idx="21">
                  <c:v>10.0</c:v>
                </c:pt>
                <c:pt idx="23">
                  <c:v>4.0</c:v>
                </c:pt>
                <c:pt idx="24">
                  <c:v>0.0</c:v>
                </c:pt>
                <c:pt idx="25">
                  <c:v>1.0</c:v>
                </c:pt>
                <c:pt idx="26">
                  <c:v>3.0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E19-A641-8DFB-01AFF7165AC8}"/>
            </c:ext>
          </c:extLst>
        </c:ser>
        <c:ser>
          <c:idx val="1"/>
          <c:order val="1"/>
          <c:tx>
            <c:strRef>
              <c:f>Hipsther!$C$1</c:f>
              <c:strCache>
                <c:ptCount val="1"/>
                <c:pt idx="0">
                  <c:v>Screenade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Hipsther!$A$2:$A$28</c:f>
              <c:strCache>
                <c:ptCount val="27"/>
                <c:pt idx="0">
                  <c:v>16 sept 2019</c:v>
                </c:pt>
                <c:pt idx="1">
                  <c:v>Uppsala</c:v>
                </c:pt>
                <c:pt idx="2">
                  <c:v>Umeå</c:v>
                </c:pt>
                <c:pt idx="3">
                  <c:v>Mölndal</c:v>
                </c:pt>
                <c:pt idx="4">
                  <c:v>1 okt 2019</c:v>
                </c:pt>
                <c:pt idx="5">
                  <c:v>Mora</c:v>
                </c:pt>
                <c:pt idx="6">
                  <c:v>9 okt 2019</c:v>
                </c:pt>
                <c:pt idx="7">
                  <c:v>Linköping</c:v>
                </c:pt>
                <c:pt idx="8">
                  <c:v>28 okt 2019</c:v>
                </c:pt>
                <c:pt idx="9">
                  <c:v>Kalmar</c:v>
                </c:pt>
                <c:pt idx="10">
                  <c:v>6 nov 2019</c:v>
                </c:pt>
                <c:pt idx="11">
                  <c:v>Visby</c:v>
                </c:pt>
                <c:pt idx="12">
                  <c:v>11 nov 2019</c:v>
                </c:pt>
                <c:pt idx="13">
                  <c:v>Gävle</c:v>
                </c:pt>
                <c:pt idx="14">
                  <c:v>20 nov 2019</c:v>
                </c:pt>
                <c:pt idx="15">
                  <c:v>Jönköping</c:v>
                </c:pt>
                <c:pt idx="16">
                  <c:v>2 dec 2019</c:v>
                </c:pt>
                <c:pt idx="17">
                  <c:v>Karlstad</c:v>
                </c:pt>
                <c:pt idx="18">
                  <c:v>Alingsås</c:v>
                </c:pt>
                <c:pt idx="19">
                  <c:v>Sunderby</c:v>
                </c:pt>
                <c:pt idx="20">
                  <c:v>Västerås</c:v>
                </c:pt>
                <c:pt idx="21">
                  <c:v>SÖS</c:v>
                </c:pt>
                <c:pt idx="22">
                  <c:v>8 jan 2020</c:v>
                </c:pt>
                <c:pt idx="23">
                  <c:v>Malmö</c:v>
                </c:pt>
                <c:pt idx="24">
                  <c:v>Falun</c:v>
                </c:pt>
                <c:pt idx="25">
                  <c:v>Borås </c:v>
                </c:pt>
                <c:pt idx="26">
                  <c:v>Danderyd</c:v>
                </c:pt>
              </c:strCache>
            </c:strRef>
          </c:cat>
          <c:val>
            <c:numRef>
              <c:f>Hipsther!$C$2:$C$28</c:f>
              <c:numCache>
                <c:formatCode>General</c:formatCode>
                <c:ptCount val="27"/>
                <c:pt idx="1">
                  <c:v>14.0</c:v>
                </c:pt>
                <c:pt idx="2">
                  <c:v>13.0</c:v>
                </c:pt>
                <c:pt idx="3">
                  <c:v>27.0</c:v>
                </c:pt>
                <c:pt idx="5">
                  <c:v>4.0</c:v>
                </c:pt>
                <c:pt idx="7">
                  <c:v>9.0</c:v>
                </c:pt>
                <c:pt idx="9">
                  <c:v>7.0</c:v>
                </c:pt>
                <c:pt idx="11">
                  <c:v>1.0</c:v>
                </c:pt>
                <c:pt idx="13">
                  <c:v>2.0</c:v>
                </c:pt>
                <c:pt idx="15">
                  <c:v>1.0</c:v>
                </c:pt>
                <c:pt idx="17">
                  <c:v>0.0</c:v>
                </c:pt>
                <c:pt idx="18">
                  <c:v>3.0</c:v>
                </c:pt>
                <c:pt idx="19">
                  <c:v>1.0</c:v>
                </c:pt>
                <c:pt idx="20">
                  <c:v>5.0</c:v>
                </c:pt>
                <c:pt idx="21">
                  <c:v>0.0</c:v>
                </c:pt>
                <c:pt idx="23">
                  <c:v>2.0</c:v>
                </c:pt>
                <c:pt idx="24">
                  <c:v>0.0</c:v>
                </c:pt>
                <c:pt idx="25">
                  <c:v>2.0</c:v>
                </c:pt>
                <c:pt idx="26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E19-A641-8DFB-01AFF7165AC8}"/>
            </c:ext>
          </c:extLst>
        </c:ser>
        <c:ser>
          <c:idx val="2"/>
          <c:order val="2"/>
          <c:tx>
            <c:strRef>
              <c:f>Hipsther!$D$1</c:f>
              <c:strCache>
                <c:ptCount val="1"/>
                <c:pt idx="0">
                  <c:v>inkluderade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Hipsther!$A$2:$A$28</c:f>
              <c:strCache>
                <c:ptCount val="27"/>
                <c:pt idx="0">
                  <c:v>16 sept 2019</c:v>
                </c:pt>
                <c:pt idx="1">
                  <c:v>Uppsala</c:v>
                </c:pt>
                <c:pt idx="2">
                  <c:v>Umeå</c:v>
                </c:pt>
                <c:pt idx="3">
                  <c:v>Mölndal</c:v>
                </c:pt>
                <c:pt idx="4">
                  <c:v>1 okt 2019</c:v>
                </c:pt>
                <c:pt idx="5">
                  <c:v>Mora</c:v>
                </c:pt>
                <c:pt idx="6">
                  <c:v>9 okt 2019</c:v>
                </c:pt>
                <c:pt idx="7">
                  <c:v>Linköping</c:v>
                </c:pt>
                <c:pt idx="8">
                  <c:v>28 okt 2019</c:v>
                </c:pt>
                <c:pt idx="9">
                  <c:v>Kalmar</c:v>
                </c:pt>
                <c:pt idx="10">
                  <c:v>6 nov 2019</c:v>
                </c:pt>
                <c:pt idx="11">
                  <c:v>Visby</c:v>
                </c:pt>
                <c:pt idx="12">
                  <c:v>11 nov 2019</c:v>
                </c:pt>
                <c:pt idx="13">
                  <c:v>Gävle</c:v>
                </c:pt>
                <c:pt idx="14">
                  <c:v>20 nov 2019</c:v>
                </c:pt>
                <c:pt idx="15">
                  <c:v>Jönköping</c:v>
                </c:pt>
                <c:pt idx="16">
                  <c:v>2 dec 2019</c:v>
                </c:pt>
                <c:pt idx="17">
                  <c:v>Karlstad</c:v>
                </c:pt>
                <c:pt idx="18">
                  <c:v>Alingsås</c:v>
                </c:pt>
                <c:pt idx="19">
                  <c:v>Sunderby</c:v>
                </c:pt>
                <c:pt idx="20">
                  <c:v>Västerås</c:v>
                </c:pt>
                <c:pt idx="21">
                  <c:v>SÖS</c:v>
                </c:pt>
                <c:pt idx="22">
                  <c:v>8 jan 2020</c:v>
                </c:pt>
                <c:pt idx="23">
                  <c:v>Malmö</c:v>
                </c:pt>
                <c:pt idx="24">
                  <c:v>Falun</c:v>
                </c:pt>
                <c:pt idx="25">
                  <c:v>Borås </c:v>
                </c:pt>
                <c:pt idx="26">
                  <c:v>Danderyd</c:v>
                </c:pt>
              </c:strCache>
            </c:strRef>
          </c:cat>
          <c:val>
            <c:numRef>
              <c:f>Hipsther!$D$2:$D$28</c:f>
              <c:numCache>
                <c:formatCode>General</c:formatCode>
                <c:ptCount val="27"/>
                <c:pt idx="1">
                  <c:v>11.0</c:v>
                </c:pt>
                <c:pt idx="2">
                  <c:v>8.0</c:v>
                </c:pt>
                <c:pt idx="3">
                  <c:v>16.0</c:v>
                </c:pt>
                <c:pt idx="5">
                  <c:v>4.0</c:v>
                </c:pt>
                <c:pt idx="7">
                  <c:v>6.0</c:v>
                </c:pt>
                <c:pt idx="9">
                  <c:v>6.0</c:v>
                </c:pt>
                <c:pt idx="11">
                  <c:v>0.0</c:v>
                </c:pt>
                <c:pt idx="13">
                  <c:v>1.0</c:v>
                </c:pt>
                <c:pt idx="15">
                  <c:v>1.0</c:v>
                </c:pt>
                <c:pt idx="17">
                  <c:v>0.0</c:v>
                </c:pt>
                <c:pt idx="18">
                  <c:v>3.0</c:v>
                </c:pt>
                <c:pt idx="19">
                  <c:v>1.0</c:v>
                </c:pt>
                <c:pt idx="20">
                  <c:v>5.0</c:v>
                </c:pt>
                <c:pt idx="21">
                  <c:v>0.0</c:v>
                </c:pt>
                <c:pt idx="23">
                  <c:v>2.0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E19-A641-8DFB-01AFF7165A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835267920"/>
        <c:axId val="-784803200"/>
      </c:barChart>
      <c:catAx>
        <c:axId val="-835267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-784803200"/>
        <c:crosses val="autoZero"/>
        <c:auto val="1"/>
        <c:lblAlgn val="ctr"/>
        <c:lblOffset val="100"/>
        <c:noMultiLvlLbl val="0"/>
      </c:catAx>
      <c:valAx>
        <c:axId val="-784803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-835267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B9B86B-D539-444A-94CA-17BEDF29F2A5}" type="datetimeFigureOut">
              <a:rPr lang="sv-SE" smtClean="0"/>
              <a:t>2020-02-02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EDABF-E9AB-5D45-82CE-44AB54AC6956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3190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DF319-6A60-4E44-97E8-607B5119A53C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96672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En bra RCT på ämnet.</a:t>
            </a:r>
          </a:p>
          <a:p>
            <a:endParaRPr lang="sv-SE" dirty="0"/>
          </a:p>
          <a:p>
            <a:r>
              <a:rPr lang="sv-SE" dirty="0"/>
              <a:t>Och mortaliteten större i </a:t>
            </a:r>
            <a:r>
              <a:rPr lang="sv-SE" dirty="0" err="1"/>
              <a:t>skruvfixationsgruppen</a:t>
            </a:r>
            <a:r>
              <a:rPr lang="sv-SE" dirty="0"/>
              <a:t>!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A1736-F1D5-BF4A-9053-591A84AFCC7B}" type="slidenum">
              <a:rPr lang="sv-SE" smtClean="0"/>
              <a:pPr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1372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35B1C-0F8D-494F-912B-D5771EC6CC7B}" type="slidenum">
              <a:rPr lang="sv-SE" smtClean="0"/>
              <a:pPr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5292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DF319-6A60-4E44-97E8-607B5119A53C}" type="slidenum">
              <a:rPr lang="en-IN" smtClean="0"/>
              <a:t>35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82712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Utfallsdata hämtas från SFR och andra register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A1736-F1D5-BF4A-9053-591A84AFCC7B}" type="slidenum">
              <a:rPr lang="sv-SE" smtClean="0"/>
              <a:pPr/>
              <a:t>44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85856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DF319-6A60-4E44-97E8-607B5119A53C}" type="slidenum">
              <a:rPr lang="en-IN" smtClean="0"/>
              <a:t>45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91180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DF319-6A60-4E44-97E8-607B5119A53C}" type="slidenum">
              <a:rPr lang="en-IN" smtClean="0"/>
              <a:t>52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28675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45E3CB62-A450-954F-90EA-1FE56AB422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="" xmlns:a16="http://schemas.microsoft.com/office/drawing/2014/main" id="{CCDE090D-5344-AF44-A46E-01D9BDCF63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="" xmlns:a16="http://schemas.microsoft.com/office/drawing/2014/main" id="{EB751426-A488-9F49-8CEE-0FE521E62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C2E4F-DA69-384A-8E8C-DFF273EDF583}" type="datetimeFigureOut">
              <a:rPr lang="sv-SE" smtClean="0"/>
              <a:t>2020-02-02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="" xmlns:a16="http://schemas.microsoft.com/office/drawing/2014/main" id="{A1F1EF98-290B-6148-9013-66A2EBC12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="" xmlns:a16="http://schemas.microsoft.com/office/drawing/2014/main" id="{2E1866A9-EFC6-0046-9178-651AAC7FE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7DA5-A269-F24C-95DB-EEDD0EF7098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10801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763BB6D6-963A-B940-903A-48D2ECF73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="" xmlns:a16="http://schemas.microsoft.com/office/drawing/2014/main" id="{AB2AB810-041F-D642-879F-8C19BF3D41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="" xmlns:a16="http://schemas.microsoft.com/office/drawing/2014/main" id="{D80EE817-3D28-8848-A999-1FC4817EB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C2E4F-DA69-384A-8E8C-DFF273EDF583}" type="datetimeFigureOut">
              <a:rPr lang="sv-SE" smtClean="0"/>
              <a:t>2020-02-02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="" xmlns:a16="http://schemas.microsoft.com/office/drawing/2014/main" id="{8EF1A2AC-72D3-4D4A-8BC5-72037A338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="" xmlns:a16="http://schemas.microsoft.com/office/drawing/2014/main" id="{D2B83540-F747-D846-A4ED-F35FB750E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7DA5-A269-F24C-95DB-EEDD0EF7098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90830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="" xmlns:a16="http://schemas.microsoft.com/office/drawing/2014/main" id="{35F7B4AD-AB91-FA44-8B28-8576A4EA95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="" xmlns:a16="http://schemas.microsoft.com/office/drawing/2014/main" id="{ABF4B597-89BA-9646-AA89-A60436CB11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="" xmlns:a16="http://schemas.microsoft.com/office/drawing/2014/main" id="{074F1BD8-294C-D543-A9AC-54C9D7D81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C2E4F-DA69-384A-8E8C-DFF273EDF583}" type="datetimeFigureOut">
              <a:rPr lang="sv-SE" smtClean="0"/>
              <a:t>2020-02-02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="" xmlns:a16="http://schemas.microsoft.com/office/drawing/2014/main" id="{05894198-61A9-754B-A920-0A3D546FF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="" xmlns:a16="http://schemas.microsoft.com/office/drawing/2014/main" id="{D9AAEF92-E29E-0847-8A2C-25D52174F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7DA5-A269-F24C-95DB-EEDD0EF7098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29535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ellansektion med under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301751" y="3454401"/>
            <a:ext cx="6431407" cy="3982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500" b="0">
                <a:solidFill>
                  <a:srgbClr val="808285"/>
                </a:solidFill>
              </a:defRPr>
            </a:lvl1pPr>
          </a:lstStyle>
          <a:p>
            <a:pPr lvl="0"/>
            <a:r>
              <a:rPr lang="en-US" dirty="0" err="1"/>
              <a:t>Underrubrik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01327" y="2976750"/>
            <a:ext cx="6431885" cy="477463"/>
          </a:xfrm>
        </p:spPr>
        <p:txBody>
          <a:bodyPr anchor="ctr">
            <a:noAutofit/>
          </a:bodyPr>
          <a:lstStyle>
            <a:lvl1pPr>
              <a:lnSpc>
                <a:spcPct val="90000"/>
              </a:lnSpc>
              <a:defRPr sz="34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Mellansektion</a:t>
            </a:r>
            <a:r>
              <a:rPr lang="en-US" dirty="0"/>
              <a:t>, </a:t>
            </a:r>
            <a:r>
              <a:rPr lang="en-US" dirty="0" err="1"/>
              <a:t>rubrik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44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277D23A4-C128-6344-870D-4A54EAAF1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="" xmlns:a16="http://schemas.microsoft.com/office/drawing/2014/main" id="{B5831FDD-1DA3-5F46-995A-60D5B49E7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="" xmlns:a16="http://schemas.microsoft.com/office/drawing/2014/main" id="{9C5CF722-4F57-CA43-BE27-DAFFAEDAB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C2E4F-DA69-384A-8E8C-DFF273EDF583}" type="datetimeFigureOut">
              <a:rPr lang="sv-SE" smtClean="0"/>
              <a:t>2020-02-02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="" xmlns:a16="http://schemas.microsoft.com/office/drawing/2014/main" id="{88E61AD3-DD13-9148-A557-2AFB8EBAD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="" xmlns:a16="http://schemas.microsoft.com/office/drawing/2014/main" id="{31D64D48-89FD-2D48-9F15-067398F57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7DA5-A269-F24C-95DB-EEDD0EF7098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96646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0377E002-DC10-4441-A698-EB6B17DFF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1C5B8706-68EA-EC4C-970B-C05795305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="" xmlns:a16="http://schemas.microsoft.com/office/drawing/2014/main" id="{EA848FBD-2D77-AA4A-A584-1021763C1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C2E4F-DA69-384A-8E8C-DFF273EDF583}" type="datetimeFigureOut">
              <a:rPr lang="sv-SE" smtClean="0"/>
              <a:t>2020-02-02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="" xmlns:a16="http://schemas.microsoft.com/office/drawing/2014/main" id="{1A75AE53-A0C5-4C40-86C9-F1BD63668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="" xmlns:a16="http://schemas.microsoft.com/office/drawing/2014/main" id="{015805A9-8A34-DB41-B18F-F39C61F79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7DA5-A269-F24C-95DB-EEDD0EF7098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4902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82F0CBD1-A26C-9943-98B7-B04A54BC3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="" xmlns:a16="http://schemas.microsoft.com/office/drawing/2014/main" id="{E4F8F333-E226-FC4E-8510-7BF42FF067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="" xmlns:a16="http://schemas.microsoft.com/office/drawing/2014/main" id="{7E7BBEB2-D2EE-2145-9ECE-BCA3DE2F18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="" xmlns:a16="http://schemas.microsoft.com/office/drawing/2014/main" id="{591E2581-1C4D-8044-B57D-CFF6F1049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C2E4F-DA69-384A-8E8C-DFF273EDF583}" type="datetimeFigureOut">
              <a:rPr lang="sv-SE" smtClean="0"/>
              <a:t>2020-02-02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="" xmlns:a16="http://schemas.microsoft.com/office/drawing/2014/main" id="{CE4BED0B-CBE7-BB44-A883-BB04BEB41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="" xmlns:a16="http://schemas.microsoft.com/office/drawing/2014/main" id="{07F2AFD5-9F1D-BC48-90AB-710F030D5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7DA5-A269-F24C-95DB-EEDD0EF7098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6473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5CC19583-7438-6A4A-8C5E-DBF24770C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DC47CDDF-09C5-E140-8021-EFAC7F420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="" xmlns:a16="http://schemas.microsoft.com/office/drawing/2014/main" id="{7607C6C0-B45A-504C-A0EA-01B2C77B8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="" xmlns:a16="http://schemas.microsoft.com/office/drawing/2014/main" id="{CB37C768-316F-3F4E-BFE0-5F19F5C58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="" xmlns:a16="http://schemas.microsoft.com/office/drawing/2014/main" id="{D0E66094-724D-2B46-9FEF-94F948DFAE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="" xmlns:a16="http://schemas.microsoft.com/office/drawing/2014/main" id="{B35C8F94-6DE6-B046-84A2-E7F20778F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C2E4F-DA69-384A-8E8C-DFF273EDF583}" type="datetimeFigureOut">
              <a:rPr lang="sv-SE" smtClean="0"/>
              <a:t>2020-02-02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="" xmlns:a16="http://schemas.microsoft.com/office/drawing/2014/main" id="{017E10C9-0887-7942-A406-18F864C02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="" xmlns:a16="http://schemas.microsoft.com/office/drawing/2014/main" id="{319DE4F6-122E-374F-99E3-29AA926D5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7DA5-A269-F24C-95DB-EEDD0EF7098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9999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8557DDE6-D9DF-9944-9B57-512C576A4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="" xmlns:a16="http://schemas.microsoft.com/office/drawing/2014/main" id="{5B6274BF-660E-DB4E-8B81-CFB8494CF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C2E4F-DA69-384A-8E8C-DFF273EDF583}" type="datetimeFigureOut">
              <a:rPr lang="sv-SE" smtClean="0"/>
              <a:t>2020-02-02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="" xmlns:a16="http://schemas.microsoft.com/office/drawing/2014/main" id="{667FBE83-EA0C-EB4D-BD00-45FFAD699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="" xmlns:a16="http://schemas.microsoft.com/office/drawing/2014/main" id="{DC1D42D5-507F-8741-BDFE-9E0DA116B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7DA5-A269-F24C-95DB-EEDD0EF7098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2056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="" xmlns:a16="http://schemas.microsoft.com/office/drawing/2014/main" id="{FD8AE93E-0C57-4D4E-8C28-C79AAD274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C2E4F-DA69-384A-8E8C-DFF273EDF583}" type="datetimeFigureOut">
              <a:rPr lang="sv-SE" smtClean="0"/>
              <a:t>2020-02-02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="" xmlns:a16="http://schemas.microsoft.com/office/drawing/2014/main" id="{0448CD1D-9501-5A47-AC5C-732C65F01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="" xmlns:a16="http://schemas.microsoft.com/office/drawing/2014/main" id="{3F87F345-D445-EE44-B1F1-9A0D88838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7DA5-A269-F24C-95DB-EEDD0EF7098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0962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B43A31F3-BF75-7F4A-9B3B-1E76BCD50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="" xmlns:a16="http://schemas.microsoft.com/office/drawing/2014/main" id="{6645D726-4567-094C-8EE6-D9A91551D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="" xmlns:a16="http://schemas.microsoft.com/office/drawing/2014/main" id="{42366025-E99F-5641-86B8-3E7354C59E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="" xmlns:a16="http://schemas.microsoft.com/office/drawing/2014/main" id="{0728F61B-582D-0A42-B2B3-B1374F0EC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C2E4F-DA69-384A-8E8C-DFF273EDF583}" type="datetimeFigureOut">
              <a:rPr lang="sv-SE" smtClean="0"/>
              <a:t>2020-02-02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="" xmlns:a16="http://schemas.microsoft.com/office/drawing/2014/main" id="{C650020D-57FC-4E42-9E3D-E65C3061A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="" xmlns:a16="http://schemas.microsoft.com/office/drawing/2014/main" id="{05D555E7-342B-5D47-8291-E5FC0C6E7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7DA5-A269-F24C-95DB-EEDD0EF7098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605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1879E702-7326-9D46-A821-699309823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="" xmlns:a16="http://schemas.microsoft.com/office/drawing/2014/main" id="{DFFD927A-27A9-2948-951F-E6D30A580C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="" xmlns:a16="http://schemas.microsoft.com/office/drawing/2014/main" id="{6CE5D0D5-075A-0843-B843-7A80C2C688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="" xmlns:a16="http://schemas.microsoft.com/office/drawing/2014/main" id="{576C3E42-F6B1-F349-9EE1-4076E799E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C2E4F-DA69-384A-8E8C-DFF273EDF583}" type="datetimeFigureOut">
              <a:rPr lang="sv-SE" smtClean="0"/>
              <a:t>2020-02-02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="" xmlns:a16="http://schemas.microsoft.com/office/drawing/2014/main" id="{831E11E0-E28A-524D-B029-205FAC873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="" xmlns:a16="http://schemas.microsoft.com/office/drawing/2014/main" id="{01B86E5A-8BBA-154C-982A-17A31B452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7DA5-A269-F24C-95DB-EEDD0EF7098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460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="" xmlns:a16="http://schemas.microsoft.com/office/drawing/2014/main" id="{6352151B-C13D-8843-90E2-20F405A30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F70B329B-C6EC-9D41-9E07-C1FF04108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="" xmlns:a16="http://schemas.microsoft.com/office/drawing/2014/main" id="{2AC95201-60E3-924B-BBB6-C640B3462B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C2E4F-DA69-384A-8E8C-DFF273EDF583}" type="datetimeFigureOut">
              <a:rPr lang="sv-SE" smtClean="0"/>
              <a:t>2020-02-02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="" xmlns:a16="http://schemas.microsoft.com/office/drawing/2014/main" id="{54A565D5-FAD6-D14E-BCE9-47360BD5DF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="" xmlns:a16="http://schemas.microsoft.com/office/drawing/2014/main" id="{380CC02D-A29A-8A4C-8C14-9268752E6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37DA5-A269-F24C-95DB-EEDD0EF7098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8073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emf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8" Type="http://schemas.openxmlformats.org/officeDocument/2006/relationships/image" Target="../media/image7.emf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emf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8" Type="http://schemas.openxmlformats.org/officeDocument/2006/relationships/image" Target="../media/image7.emf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A7A0F7A5-1AD4-9040-B63F-DFB533E152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v-SE" sz="8800" dirty="0"/>
              <a:t>Studiemöte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="" xmlns:a16="http://schemas.microsoft.com/office/drawing/2014/main" id="{5A64B429-9BA0-7E4C-BB79-F9B90AF57D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sv-SE" sz="8000" dirty="0"/>
              <a:t>Hipsther &amp; </a:t>
            </a:r>
            <a:r>
              <a:rPr lang="sv-SE" sz="8000" dirty="0" err="1"/>
              <a:t>Duality</a:t>
            </a:r>
            <a:endParaRPr lang="sv-SE" sz="8000" dirty="0"/>
          </a:p>
          <a:p>
            <a:endParaRPr lang="sv-SE" dirty="0"/>
          </a:p>
          <a:p>
            <a:endParaRPr lang="sv-SE" dirty="0"/>
          </a:p>
          <a:p>
            <a:r>
              <a:rPr lang="sv-SE" dirty="0"/>
              <a:t>Stockholm 3/2 2020</a:t>
            </a:r>
          </a:p>
        </p:txBody>
      </p:sp>
    </p:spTree>
    <p:extLst>
      <p:ext uri="{BB962C8B-B14F-4D97-AF65-F5344CB8AC3E}">
        <p14:creationId xmlns:p14="http://schemas.microsoft.com/office/powerpoint/2010/main" val="3247564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="" xmlns:a16="http://schemas.microsoft.com/office/drawing/2014/main" id="{7FB15101-F3F7-C440-907D-7B6753AB8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913" y="0"/>
            <a:ext cx="56501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345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="" xmlns:a16="http://schemas.microsoft.com/office/drawing/2014/main" id="{935944C5-3CDA-374F-9B54-52345CD6F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494" y="0"/>
            <a:ext cx="102950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83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4643E46B-2533-3345-8E5E-FA153EEF3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Ett nationellt lagarbete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="" xmlns:a16="http://schemas.microsoft.com/office/drawing/2014/main" id="{4817BF68-E579-6A4A-96A2-503C86B8D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1440 Hipsther-patienter</a:t>
            </a:r>
          </a:p>
          <a:p>
            <a:r>
              <a:rPr lang="sv-SE" dirty="0"/>
              <a:t>1600 </a:t>
            </a:r>
            <a:r>
              <a:rPr lang="sv-SE" dirty="0" err="1"/>
              <a:t>Duality</a:t>
            </a:r>
            <a:r>
              <a:rPr lang="sv-SE" dirty="0"/>
              <a:t>-patienter</a:t>
            </a:r>
          </a:p>
          <a:p>
            <a:endParaRPr lang="sv-SE" dirty="0"/>
          </a:p>
          <a:p>
            <a:r>
              <a:rPr lang="sv-SE" dirty="0"/>
              <a:t>Behövs 20+ enheter för att gå i mål</a:t>
            </a:r>
          </a:p>
        </p:txBody>
      </p:sp>
    </p:spTree>
    <p:extLst>
      <p:ext uri="{BB962C8B-B14F-4D97-AF65-F5344CB8AC3E}">
        <p14:creationId xmlns:p14="http://schemas.microsoft.com/office/powerpoint/2010/main" val="960285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>
            <a:extLst>
              <a:ext uri="{FF2B5EF4-FFF2-40B4-BE49-F238E27FC236}">
                <a16:creationId xmlns="" xmlns:a16="http://schemas.microsoft.com/office/drawing/2014/main" id="{2BB91D46-84F2-6B48-8959-54D9D2E28E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64295" y="226852"/>
            <a:ext cx="7063409" cy="2480281"/>
          </a:xfrm>
          <a:ln>
            <a:solidFill>
              <a:schemeClr val="tx1"/>
            </a:solidFill>
          </a:ln>
        </p:spPr>
      </p:pic>
      <p:sp>
        <p:nvSpPr>
          <p:cNvPr id="6" name="textruta 5">
            <a:extLst>
              <a:ext uri="{FF2B5EF4-FFF2-40B4-BE49-F238E27FC236}">
                <a16:creationId xmlns="" xmlns:a16="http://schemas.microsoft.com/office/drawing/2014/main" id="{01533F48-A0A2-DD41-BB86-DFD6C5BD7206}"/>
              </a:ext>
            </a:extLst>
          </p:cNvPr>
          <p:cNvSpPr txBox="1"/>
          <p:nvPr/>
        </p:nvSpPr>
        <p:spPr>
          <a:xfrm>
            <a:off x="1363024" y="2940478"/>
            <a:ext cx="946594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cs typeface="Arial" panose="020B0604020202020204" pitchFamily="34" charset="0"/>
              </a:rPr>
              <a:t>Odislocerad fraktur; &gt; 70 år</a:t>
            </a:r>
          </a:p>
          <a:p>
            <a:r>
              <a:rPr lang="sv-SE" sz="2400" dirty="0">
                <a:cs typeface="Arial" panose="020B0604020202020204" pitchFamily="34" charset="0"/>
              </a:rPr>
              <a:t>219 patienter</a:t>
            </a:r>
          </a:p>
          <a:p>
            <a:r>
              <a:rPr lang="sv-SE" sz="2400" dirty="0">
                <a:cs typeface="Arial" panose="020B0604020202020204" pitchFamily="34" charset="0"/>
              </a:rPr>
              <a:t>Randomiserade: </a:t>
            </a:r>
            <a:r>
              <a:rPr lang="sv-SE" sz="2400" dirty="0" err="1">
                <a:cs typeface="Arial" panose="020B0604020202020204" pitchFamily="34" charset="0"/>
              </a:rPr>
              <a:t>Hemiprotes</a:t>
            </a:r>
            <a:r>
              <a:rPr lang="sv-SE" sz="2400" dirty="0">
                <a:cs typeface="Arial" panose="020B0604020202020204" pitchFamily="34" charset="0"/>
              </a:rPr>
              <a:t> eller skruvfixation</a:t>
            </a:r>
          </a:p>
          <a:p>
            <a:endParaRPr lang="sv-SE" sz="2400" dirty="0">
              <a:cs typeface="Arial" panose="020B0604020202020204" pitchFamily="34" charset="0"/>
            </a:endParaRPr>
          </a:p>
          <a:p>
            <a:r>
              <a:rPr lang="sv-SE" sz="2400" dirty="0">
                <a:cs typeface="Arial" panose="020B0604020202020204" pitchFamily="34" charset="0"/>
              </a:rPr>
              <a:t>Konklusion:</a:t>
            </a:r>
          </a:p>
          <a:p>
            <a:r>
              <a:rPr lang="sv-SE" sz="2400" dirty="0" err="1">
                <a:cs typeface="Arial" panose="020B0604020202020204" pitchFamily="34" charset="0"/>
              </a:rPr>
              <a:t>Hemiprotes</a:t>
            </a:r>
            <a:r>
              <a:rPr lang="sv-SE" sz="2400" dirty="0">
                <a:cs typeface="Arial" panose="020B0604020202020204" pitchFamily="34" charset="0"/>
              </a:rPr>
              <a:t> ger inte bättre höftfunktion (HHS)</a:t>
            </a:r>
          </a:p>
          <a:p>
            <a:r>
              <a:rPr lang="sv-SE" sz="2400" dirty="0" err="1">
                <a:cs typeface="Arial" panose="020B0604020202020204" pitchFamily="34" charset="0"/>
              </a:rPr>
              <a:t>Hemiprotes</a:t>
            </a:r>
            <a:r>
              <a:rPr lang="sv-SE" sz="2400" dirty="0">
                <a:cs typeface="Arial" panose="020B0604020202020204" pitchFamily="34" charset="0"/>
              </a:rPr>
              <a:t> gav bättre mobilitet (TUG) och färre stora reoperationer</a:t>
            </a:r>
          </a:p>
          <a:p>
            <a:endParaRPr lang="sv-SE" sz="2400" dirty="0">
              <a:cs typeface="Arial" panose="020B0604020202020204" pitchFamily="34" charset="0"/>
            </a:endParaRPr>
          </a:p>
          <a:p>
            <a:r>
              <a:rPr lang="sv-SE" sz="2400" dirty="0">
                <a:cs typeface="Arial" panose="020B0604020202020204" pitchFamily="34" charset="0"/>
              </a:rPr>
              <a:t>Vissa äldre patienter gagnas av </a:t>
            </a:r>
            <a:r>
              <a:rPr lang="sv-SE" sz="2400" dirty="0" err="1">
                <a:cs typeface="Arial" panose="020B0604020202020204" pitchFamily="34" charset="0"/>
              </a:rPr>
              <a:t>hemiprotes</a:t>
            </a:r>
            <a:r>
              <a:rPr lang="sv-SE" sz="2400" dirty="0">
                <a:cs typeface="Arial" panose="020B0604020202020204" pitchFamily="34" charset="0"/>
              </a:rPr>
              <a:t>.</a:t>
            </a:r>
          </a:p>
          <a:p>
            <a:endParaRPr lang="sv-SE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55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38B68EE6-469C-FE40-9A25-B9550C8DF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Andra </a:t>
            </a:r>
            <a:r>
              <a:rPr lang="sv-SE" dirty="0" smtClean="0"/>
              <a:t>planerade </a:t>
            </a:r>
            <a:r>
              <a:rPr lang="sv-SE" dirty="0"/>
              <a:t>studier på odislocerade MCF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="" xmlns:a16="http://schemas.microsoft.com/office/drawing/2014/main" id="{E2781ECE-C540-FB4C-9025-EA4AC0953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311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71B9564F-20EA-2548-8147-3D10E2E71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52401"/>
            <a:ext cx="11087100" cy="2590800"/>
          </a:xfrm>
        </p:spPr>
        <p:txBody>
          <a:bodyPr>
            <a:normAutofit fontScale="90000"/>
          </a:bodyPr>
          <a:lstStyle/>
          <a:p>
            <a:r>
              <a:rPr lang="sv-SE" dirty="0"/>
              <a:t>Storbritannien: </a:t>
            </a:r>
            <a:br>
              <a:rPr lang="sv-SE" dirty="0"/>
            </a:br>
            <a:r>
              <a:rPr lang="sv-SE" sz="3600" dirty="0"/>
              <a:t>878 patienter, över 60 år</a:t>
            </a:r>
            <a:br>
              <a:rPr lang="sv-SE" sz="3600" dirty="0"/>
            </a:br>
            <a:r>
              <a:rPr lang="sv-SE" sz="3600" dirty="0"/>
              <a:t>EQ5D 4 månader</a:t>
            </a:r>
            <a:br>
              <a:rPr lang="sv-SE" sz="3600" dirty="0"/>
            </a:br>
            <a:r>
              <a:rPr lang="sv-SE" sz="3600" dirty="0"/>
              <a:t>Kognitiv svikt inkluderas</a:t>
            </a:r>
            <a:br>
              <a:rPr lang="sv-SE" sz="3600" dirty="0"/>
            </a:br>
            <a:r>
              <a:rPr lang="sv-SE" sz="3600" dirty="0"/>
              <a:t>Hälsoekonomi för sjukhus/samhälle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="" xmlns:a16="http://schemas.microsoft.com/office/drawing/2014/main" id="{75FFDE04-1C20-2B4C-B34E-B1FEA2241A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55" t="78931" r="2224" b="3071"/>
          <a:stretch/>
        </p:blipFill>
        <p:spPr>
          <a:xfrm>
            <a:off x="3505199" y="5619749"/>
            <a:ext cx="8686801" cy="781050"/>
          </a:xfrm>
        </p:spPr>
      </p:pic>
      <p:pic>
        <p:nvPicPr>
          <p:cNvPr id="4" name="Platshållare för innehåll 4">
            <a:extLst>
              <a:ext uri="{FF2B5EF4-FFF2-40B4-BE49-F238E27FC236}">
                <a16:creationId xmlns="" xmlns:a16="http://schemas.microsoft.com/office/drawing/2014/main" id="{75FFDE04-1C20-2B4C-B34E-B1FEA2241A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971" t="18789" r="2224" b="18876"/>
          <a:stretch/>
        </p:blipFill>
        <p:spPr>
          <a:xfrm>
            <a:off x="3364922" y="2914649"/>
            <a:ext cx="34671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04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0024D06B-C807-CD42-B596-9581ABE6E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839" y="365125"/>
            <a:ext cx="10996961" cy="2141537"/>
          </a:xfrm>
        </p:spPr>
        <p:txBody>
          <a:bodyPr>
            <a:normAutofit fontScale="90000"/>
          </a:bodyPr>
          <a:lstStyle/>
          <a:p>
            <a:r>
              <a:rPr lang="sv-SE" dirty="0"/>
              <a:t>Danmark: </a:t>
            </a:r>
            <a:br>
              <a:rPr lang="sv-SE" dirty="0"/>
            </a:br>
            <a:r>
              <a:rPr lang="sv-SE" sz="3600" dirty="0"/>
              <a:t>330 patienter över 65 år</a:t>
            </a:r>
            <a:br>
              <a:rPr lang="sv-SE" sz="3600" dirty="0"/>
            </a:br>
            <a:r>
              <a:rPr lang="sv-SE" sz="3600" dirty="0"/>
              <a:t>Kognitivt intakt</a:t>
            </a:r>
            <a:br>
              <a:rPr lang="sv-SE" sz="3600" dirty="0"/>
            </a:br>
            <a:r>
              <a:rPr lang="sv-SE" sz="3600" dirty="0"/>
              <a:t>New </a:t>
            </a:r>
            <a:r>
              <a:rPr lang="sv-SE" sz="3600" dirty="0" err="1"/>
              <a:t>Mobility</a:t>
            </a:r>
            <a:r>
              <a:rPr lang="sv-SE" sz="3600" dirty="0"/>
              <a:t> Score 12 månader</a:t>
            </a:r>
            <a:br>
              <a:rPr lang="sv-SE" sz="3600" dirty="0"/>
            </a:br>
            <a:r>
              <a:rPr lang="sv-SE" sz="3600" dirty="0"/>
              <a:t>Dorsalbockning &lt;20 grader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="" xmlns:a16="http://schemas.microsoft.com/office/drawing/2014/main" id="{BF2670D7-3D25-BC4D-97EA-300AAA2F7A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6173568" y="1820862"/>
            <a:ext cx="5331263" cy="4351338"/>
          </a:xfrm>
        </p:spPr>
      </p:pic>
    </p:spTree>
    <p:extLst>
      <p:ext uri="{BB962C8B-B14F-4D97-AF65-F5344CB8AC3E}">
        <p14:creationId xmlns:p14="http://schemas.microsoft.com/office/powerpoint/2010/main" val="1947978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896E9F80-D0C4-1C4A-A7E5-37A0A680D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Erfarenheter från screeningmodulen…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="" xmlns:a16="http://schemas.microsoft.com/office/drawing/2014/main" id="{FED34E9D-4DCF-9441-9BC9-B8B38A717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En del saker justerade</a:t>
            </a:r>
          </a:p>
          <a:p>
            <a:endParaRPr lang="sv-SE" dirty="0"/>
          </a:p>
          <a:p>
            <a:r>
              <a:rPr lang="sv-SE" dirty="0"/>
              <a:t>En del fallgropar..</a:t>
            </a:r>
          </a:p>
        </p:txBody>
      </p:sp>
    </p:spTree>
    <p:extLst>
      <p:ext uri="{BB962C8B-B14F-4D97-AF65-F5344CB8AC3E}">
        <p14:creationId xmlns:p14="http://schemas.microsoft.com/office/powerpoint/2010/main" val="1423842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Skademekanism</a:t>
            </a: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4" t="11747" r="1314" b="17329"/>
          <a:stretch/>
        </p:blipFill>
        <p:spPr>
          <a:xfrm>
            <a:off x="1911350" y="1549400"/>
            <a:ext cx="8369300" cy="4900578"/>
          </a:xfrm>
        </p:spPr>
      </p:pic>
    </p:spTree>
    <p:extLst>
      <p:ext uri="{BB962C8B-B14F-4D97-AF65-F5344CB8AC3E}">
        <p14:creationId xmlns:p14="http://schemas.microsoft.com/office/powerpoint/2010/main" val="3080246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Fraktur</a:t>
            </a: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2" t="9595" r="923" b="16855"/>
          <a:stretch/>
        </p:blipFill>
        <p:spPr>
          <a:xfrm>
            <a:off x="2160582" y="1322387"/>
            <a:ext cx="7870835" cy="4666465"/>
          </a:xfrm>
        </p:spPr>
      </p:pic>
    </p:spTree>
    <p:extLst>
      <p:ext uri="{BB962C8B-B14F-4D97-AF65-F5344CB8AC3E}">
        <p14:creationId xmlns:p14="http://schemas.microsoft.com/office/powerpoint/2010/main" val="1406334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DC1EA3B0-604B-5A49-99E8-56438D884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Platshållare för innehåll 5">
            <a:extLst>
              <a:ext uri="{FF2B5EF4-FFF2-40B4-BE49-F238E27FC236}">
                <a16:creationId xmlns="" xmlns:a16="http://schemas.microsoft.com/office/drawing/2014/main" id="{7BACFC2B-B161-0A43-8CFF-F12F0F3163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7114" y="0"/>
            <a:ext cx="4677771" cy="6858000"/>
          </a:xfrm>
        </p:spPr>
      </p:pic>
    </p:spTree>
    <p:extLst>
      <p:ext uri="{BB962C8B-B14F-4D97-AF65-F5344CB8AC3E}">
        <p14:creationId xmlns:p14="http://schemas.microsoft.com/office/powerpoint/2010/main" val="3720659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3" t="10640" r="1160" b="18076"/>
          <a:stretch/>
        </p:blipFill>
        <p:spPr>
          <a:xfrm>
            <a:off x="2654300" y="751385"/>
            <a:ext cx="6883400" cy="5485642"/>
          </a:xfrm>
        </p:spPr>
      </p:pic>
      <p:sp>
        <p:nvSpPr>
          <p:cNvPr id="3" name="Ellips 2">
            <a:extLst>
              <a:ext uri="{FF2B5EF4-FFF2-40B4-BE49-F238E27FC236}">
                <a16:creationId xmlns="" xmlns:a16="http://schemas.microsoft.com/office/drawing/2014/main" id="{CBB82D72-4BFC-E14E-B057-2483D2DF894E}"/>
              </a:ext>
            </a:extLst>
          </p:cNvPr>
          <p:cNvSpPr/>
          <p:nvPr/>
        </p:nvSpPr>
        <p:spPr>
          <a:xfrm>
            <a:off x="2301765" y="2466133"/>
            <a:ext cx="4656083" cy="998483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="" xmlns:a16="http://schemas.microsoft.com/office/drawing/2014/main" id="{D77521D9-76BE-8240-A6CA-46A4C35C6700}"/>
              </a:ext>
            </a:extLst>
          </p:cNvPr>
          <p:cNvSpPr txBox="1"/>
          <p:nvPr/>
        </p:nvSpPr>
        <p:spPr>
          <a:xfrm>
            <a:off x="8668011" y="2154477"/>
            <a:ext cx="30939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Fraktur som är &lt; 3 dygn gammal inkluderas</a:t>
            </a:r>
          </a:p>
          <a:p>
            <a:endParaRPr lang="sv-SE" dirty="0"/>
          </a:p>
          <a:p>
            <a:r>
              <a:rPr lang="sv-SE" dirty="0"/>
              <a:t>Röntgen-datum/tid behöver fyllas i annars känner inte plattformen av ålder på fraktur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6" name="textruta 5">
            <a:extLst>
              <a:ext uri="{FF2B5EF4-FFF2-40B4-BE49-F238E27FC236}">
                <a16:creationId xmlns="" xmlns:a16="http://schemas.microsoft.com/office/drawing/2014/main" id="{EE3B46F6-B696-454F-A70B-63199942DC1A}"/>
              </a:ext>
            </a:extLst>
          </p:cNvPr>
          <p:cNvSpPr txBox="1"/>
          <p:nvPr/>
        </p:nvSpPr>
        <p:spPr>
          <a:xfrm>
            <a:off x="8668011" y="1027906"/>
            <a:ext cx="2229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/>
              <a:t>Uppsala-erfarenhet</a:t>
            </a:r>
          </a:p>
        </p:txBody>
      </p:sp>
      <p:sp>
        <p:nvSpPr>
          <p:cNvPr id="7" name="Rektangel med rundade hörn 6">
            <a:extLst>
              <a:ext uri="{FF2B5EF4-FFF2-40B4-BE49-F238E27FC236}">
                <a16:creationId xmlns="" xmlns:a16="http://schemas.microsoft.com/office/drawing/2014/main" id="{E0F8B892-4BFF-BA49-88E5-3A09F3E29F60}"/>
              </a:ext>
            </a:extLst>
          </p:cNvPr>
          <p:cNvSpPr/>
          <p:nvPr/>
        </p:nvSpPr>
        <p:spPr>
          <a:xfrm>
            <a:off x="8668010" y="851770"/>
            <a:ext cx="3093929" cy="340198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639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5" t="11482" r="926" b="18889"/>
          <a:stretch/>
        </p:blipFill>
        <p:spPr>
          <a:xfrm>
            <a:off x="2450910" y="1151909"/>
            <a:ext cx="7874000" cy="47752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="" xmlns:a16="http://schemas.microsoft.com/office/drawing/2014/main" id="{1C3EDF70-5320-F045-98B6-B69D8C2C1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Plattformen känner av </a:t>
            </a:r>
            <a:r>
              <a:rPr lang="sv-SE" dirty="0" err="1"/>
              <a:t>inklusionskriterier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7262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Screeningfrågor – narkos/artros?</a:t>
            </a:r>
          </a:p>
        </p:txBody>
      </p:sp>
      <p:pic>
        <p:nvPicPr>
          <p:cNvPr id="10" name="Platshållare för innehåll 9">
            <a:extLst>
              <a:ext uri="{FF2B5EF4-FFF2-40B4-BE49-F238E27FC236}">
                <a16:creationId xmlns="" xmlns:a16="http://schemas.microsoft.com/office/drawing/2014/main" id="{8C01FB2B-6C2B-3C40-8441-4B828721B8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4949" y="1825625"/>
            <a:ext cx="5242101" cy="4351338"/>
          </a:xfrm>
        </p:spPr>
      </p:pic>
      <p:sp>
        <p:nvSpPr>
          <p:cNvPr id="3" name="textruta 2">
            <a:extLst>
              <a:ext uri="{FF2B5EF4-FFF2-40B4-BE49-F238E27FC236}">
                <a16:creationId xmlns="" xmlns:a16="http://schemas.microsoft.com/office/drawing/2014/main" id="{37EB546A-17D0-7749-934A-8E1231B5E95F}"/>
              </a:ext>
            </a:extLst>
          </p:cNvPr>
          <p:cNvSpPr txBox="1"/>
          <p:nvPr/>
        </p:nvSpPr>
        <p:spPr>
          <a:xfrm>
            <a:off x="9117883" y="3678128"/>
            <a:ext cx="263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N</a:t>
            </a:r>
            <a:r>
              <a:rPr lang="sv-SE" dirty="0" smtClean="0"/>
              <a:t>arkosrisk </a:t>
            </a:r>
            <a:r>
              <a:rPr lang="sv-SE" dirty="0"/>
              <a:t>eller symptomatisk artros?</a:t>
            </a:r>
          </a:p>
        </p:txBody>
      </p:sp>
      <p:sp>
        <p:nvSpPr>
          <p:cNvPr id="5" name="Rektangel med rundade hörn 4">
            <a:extLst>
              <a:ext uri="{FF2B5EF4-FFF2-40B4-BE49-F238E27FC236}">
                <a16:creationId xmlns="" xmlns:a16="http://schemas.microsoft.com/office/drawing/2014/main" id="{1ADD584B-978C-3B40-9B87-2BE1CDA7D5CC}"/>
              </a:ext>
            </a:extLst>
          </p:cNvPr>
          <p:cNvSpPr/>
          <p:nvPr/>
        </p:nvSpPr>
        <p:spPr>
          <a:xfrm>
            <a:off x="8889294" y="3456015"/>
            <a:ext cx="2464506" cy="101577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ktangel med rundade hörn 5">
            <a:extLst>
              <a:ext uri="{FF2B5EF4-FFF2-40B4-BE49-F238E27FC236}">
                <a16:creationId xmlns="" xmlns:a16="http://schemas.microsoft.com/office/drawing/2014/main" id="{C4535B98-B642-4D45-8543-7AED581C0243}"/>
              </a:ext>
            </a:extLst>
          </p:cNvPr>
          <p:cNvSpPr/>
          <p:nvPr/>
        </p:nvSpPr>
        <p:spPr>
          <a:xfrm>
            <a:off x="3693080" y="4001293"/>
            <a:ext cx="2895610" cy="47049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62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5EF722A7-7A0B-5548-B1FF-B4CB3035D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Samtycke kan skrivas ut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="" xmlns:a16="http://schemas.microsoft.com/office/drawing/2014/main" id="{BD335ADE-E4F4-1E41-9732-4F0024B5D6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8779" y="1423686"/>
            <a:ext cx="7794687" cy="4811150"/>
          </a:xfrm>
        </p:spPr>
      </p:pic>
      <p:sp>
        <p:nvSpPr>
          <p:cNvPr id="6" name="Ellips 5">
            <a:extLst>
              <a:ext uri="{FF2B5EF4-FFF2-40B4-BE49-F238E27FC236}">
                <a16:creationId xmlns="" xmlns:a16="http://schemas.microsoft.com/office/drawing/2014/main" id="{B066427E-68FE-1F4F-BA34-041FC314B5A4}"/>
              </a:ext>
            </a:extLst>
          </p:cNvPr>
          <p:cNvSpPr/>
          <p:nvPr/>
        </p:nvSpPr>
        <p:spPr>
          <a:xfrm>
            <a:off x="4282633" y="4537276"/>
            <a:ext cx="520861" cy="4051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="" xmlns:a16="http://schemas.microsoft.com/office/drawing/2014/main" id="{0962F705-CAC3-324E-9F7D-B674F8A0FAF9}"/>
              </a:ext>
            </a:extLst>
          </p:cNvPr>
          <p:cNvSpPr txBox="1"/>
          <p:nvPr/>
        </p:nvSpPr>
        <p:spPr>
          <a:xfrm>
            <a:off x="509286" y="4942390"/>
            <a:ext cx="30325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2 versioner: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För studiedeltagare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För anhöriga om dement</a:t>
            </a:r>
          </a:p>
        </p:txBody>
      </p:sp>
    </p:spTree>
    <p:extLst>
      <p:ext uri="{BB962C8B-B14F-4D97-AF65-F5344CB8AC3E}">
        <p14:creationId xmlns:p14="http://schemas.microsoft.com/office/powerpoint/2010/main" val="2207688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Lyckad screening..</a:t>
            </a:r>
          </a:p>
        </p:txBody>
      </p:sp>
      <p:pic>
        <p:nvPicPr>
          <p:cNvPr id="7" name="Platshållare för innehåll 6">
            <a:extLst>
              <a:ext uri="{FF2B5EF4-FFF2-40B4-BE49-F238E27FC236}">
                <a16:creationId xmlns="" xmlns:a16="http://schemas.microsoft.com/office/drawing/2014/main" id="{D5AC8705-9E98-494A-8988-50B8BE3A3F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4856" y="1825625"/>
            <a:ext cx="5242288" cy="4351338"/>
          </a:xfrm>
        </p:spPr>
      </p:pic>
    </p:spTree>
    <p:extLst>
      <p:ext uri="{BB962C8B-B14F-4D97-AF65-F5344CB8AC3E}">
        <p14:creationId xmlns:p14="http://schemas.microsoft.com/office/powerpoint/2010/main" val="2281099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Studienummer=Randomiseringsnummer</a:t>
            </a:r>
          </a:p>
        </p:txBody>
      </p:sp>
      <p:pic>
        <p:nvPicPr>
          <p:cNvPr id="7" name="Platshållare för innehåll 6">
            <a:extLst>
              <a:ext uri="{FF2B5EF4-FFF2-40B4-BE49-F238E27FC236}">
                <a16:creationId xmlns="" xmlns:a16="http://schemas.microsoft.com/office/drawing/2014/main" id="{1EE7A6C1-AD57-8246-BDD9-1C956D74EE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2300" y="2439194"/>
            <a:ext cx="8407400" cy="3124200"/>
          </a:xfrm>
        </p:spPr>
      </p:pic>
      <p:sp>
        <p:nvSpPr>
          <p:cNvPr id="4" name="textruta 3"/>
          <p:cNvSpPr txBox="1"/>
          <p:nvPr/>
        </p:nvSpPr>
        <p:spPr>
          <a:xfrm>
            <a:off x="6068291" y="3532910"/>
            <a:ext cx="1600200" cy="4571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449805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69274C55-3E28-0141-BF17-05D1F9B18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Screening viktig…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="" xmlns:a16="http://schemas.microsoft.com/office/drawing/2014/main" id="{950FF753-3E6B-AD42-8FFA-8DC69D777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Vi har identifierat rätt patienter</a:t>
            </a:r>
          </a:p>
          <a:p>
            <a:r>
              <a:rPr lang="sv-SE" dirty="0"/>
              <a:t>Orsaken till </a:t>
            </a:r>
            <a:r>
              <a:rPr lang="sv-SE" dirty="0" err="1"/>
              <a:t>screen-fail</a:t>
            </a:r>
            <a:r>
              <a:rPr lang="sv-SE" dirty="0"/>
              <a:t> sparas</a:t>
            </a:r>
          </a:p>
          <a:p>
            <a:pPr lvl="1"/>
            <a:r>
              <a:rPr lang="sv-SE" dirty="0"/>
              <a:t>Redan opererad</a:t>
            </a:r>
          </a:p>
          <a:p>
            <a:pPr lvl="1"/>
            <a:r>
              <a:rPr lang="sv-SE" dirty="0"/>
              <a:t>Patient ”klarar ej” bägge operationsalternativen</a:t>
            </a:r>
          </a:p>
          <a:p>
            <a:pPr lvl="1"/>
            <a:r>
              <a:rPr lang="sv-SE" dirty="0"/>
              <a:t>Kliniken har inte möjlighet utföra bägge behandlingsalternativen</a:t>
            </a:r>
          </a:p>
          <a:p>
            <a:pPr lvl="1"/>
            <a:r>
              <a:rPr lang="sv-SE" dirty="0"/>
              <a:t>Patienten samtycker </a:t>
            </a:r>
            <a:r>
              <a:rPr lang="sv-SE" dirty="0" smtClean="0"/>
              <a:t>ej</a:t>
            </a:r>
            <a:endParaRPr lang="sv-SE" dirty="0"/>
          </a:p>
          <a:p>
            <a:pPr lvl="1"/>
            <a:endParaRPr lang="sv-SE" dirty="0" smtClean="0"/>
          </a:p>
          <a:p>
            <a:pPr lvl="1"/>
            <a:r>
              <a:rPr lang="sv-SE" dirty="0" smtClean="0"/>
              <a:t>Orsak till screening-</a:t>
            </a:r>
            <a:r>
              <a:rPr lang="sv-SE" dirty="0" err="1" smtClean="0"/>
              <a:t>fail</a:t>
            </a:r>
            <a:r>
              <a:rPr lang="sv-SE" dirty="0" smtClean="0"/>
              <a:t> kan ses i screeninglog</a:t>
            </a:r>
          </a:p>
        </p:txBody>
      </p:sp>
    </p:spTree>
    <p:extLst>
      <p:ext uri="{BB962C8B-B14F-4D97-AF65-F5344CB8AC3E}">
        <p14:creationId xmlns:p14="http://schemas.microsoft.com/office/powerpoint/2010/main" val="21444587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945B0DE4-4079-0B49-B026-6DFA28E86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2019 i SFR: 958 odislocerade MCF!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="" xmlns:a16="http://schemas.microsoft.com/office/drawing/2014/main" id="{7188ECF2-789C-0147-8D84-FC4D189F3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84" y="1229710"/>
            <a:ext cx="5785945" cy="5628290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="" xmlns:a16="http://schemas.microsoft.com/office/drawing/2014/main" id="{A2ABB3DE-69B0-7444-9F77-AB3A5B08C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286" y="1229710"/>
            <a:ext cx="5560930" cy="5628290"/>
          </a:xfrm>
          <a:prstGeom prst="rect">
            <a:avLst/>
          </a:prstGeom>
        </p:spPr>
      </p:pic>
      <p:sp>
        <p:nvSpPr>
          <p:cNvPr id="14" name="Rektangel med rundade hörn 13">
            <a:extLst>
              <a:ext uri="{FF2B5EF4-FFF2-40B4-BE49-F238E27FC236}">
                <a16:creationId xmlns="" xmlns:a16="http://schemas.microsoft.com/office/drawing/2014/main" id="{705DBB69-A6FF-0D42-8F05-D25958980334}"/>
              </a:ext>
            </a:extLst>
          </p:cNvPr>
          <p:cNvSpPr/>
          <p:nvPr/>
        </p:nvSpPr>
        <p:spPr>
          <a:xfrm>
            <a:off x="958456" y="2292263"/>
            <a:ext cx="2799351" cy="18789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Rektangel med rundade hörn 14">
            <a:extLst>
              <a:ext uri="{FF2B5EF4-FFF2-40B4-BE49-F238E27FC236}">
                <a16:creationId xmlns="" xmlns:a16="http://schemas.microsoft.com/office/drawing/2014/main" id="{DA2C8D08-4B0F-8941-8D8B-FDC12030C9B4}"/>
              </a:ext>
            </a:extLst>
          </p:cNvPr>
          <p:cNvSpPr/>
          <p:nvPr/>
        </p:nvSpPr>
        <p:spPr>
          <a:xfrm>
            <a:off x="1073279" y="2880986"/>
            <a:ext cx="1319192" cy="196962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Rektangel med rundade hörn 15">
            <a:extLst>
              <a:ext uri="{FF2B5EF4-FFF2-40B4-BE49-F238E27FC236}">
                <a16:creationId xmlns="" xmlns:a16="http://schemas.microsoft.com/office/drawing/2014/main" id="{F0E98159-4082-DF40-B140-9637D22B9E1B}"/>
              </a:ext>
            </a:extLst>
          </p:cNvPr>
          <p:cNvSpPr/>
          <p:nvPr/>
        </p:nvSpPr>
        <p:spPr>
          <a:xfrm>
            <a:off x="1073279" y="3281819"/>
            <a:ext cx="2196014" cy="19696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Rektangel med rundade hörn 16">
            <a:extLst>
              <a:ext uri="{FF2B5EF4-FFF2-40B4-BE49-F238E27FC236}">
                <a16:creationId xmlns="" xmlns:a16="http://schemas.microsoft.com/office/drawing/2014/main" id="{6AF9541D-2E9E-824B-A14F-71BA6A23F040}"/>
              </a:ext>
            </a:extLst>
          </p:cNvPr>
          <p:cNvSpPr/>
          <p:nvPr/>
        </p:nvSpPr>
        <p:spPr>
          <a:xfrm>
            <a:off x="1073279" y="3478781"/>
            <a:ext cx="2196014" cy="19696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Rektangel med rundade hörn 17">
            <a:extLst>
              <a:ext uri="{FF2B5EF4-FFF2-40B4-BE49-F238E27FC236}">
                <a16:creationId xmlns="" xmlns:a16="http://schemas.microsoft.com/office/drawing/2014/main" id="{33F843F6-DE33-8740-9D38-C84903496087}"/>
              </a:ext>
            </a:extLst>
          </p:cNvPr>
          <p:cNvSpPr/>
          <p:nvPr/>
        </p:nvSpPr>
        <p:spPr>
          <a:xfrm>
            <a:off x="841084" y="4244885"/>
            <a:ext cx="3843649" cy="189329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Rektangel med rundade hörn 18">
            <a:extLst>
              <a:ext uri="{FF2B5EF4-FFF2-40B4-BE49-F238E27FC236}">
                <a16:creationId xmlns="" xmlns:a16="http://schemas.microsoft.com/office/drawing/2014/main" id="{603BB211-5E2D-0245-8E86-377A8AFC2A90}"/>
              </a:ext>
            </a:extLst>
          </p:cNvPr>
          <p:cNvSpPr/>
          <p:nvPr/>
        </p:nvSpPr>
        <p:spPr>
          <a:xfrm>
            <a:off x="1009680" y="4631786"/>
            <a:ext cx="2535186" cy="21089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Rektangel med rundade hörn 19">
            <a:extLst>
              <a:ext uri="{FF2B5EF4-FFF2-40B4-BE49-F238E27FC236}">
                <a16:creationId xmlns="" xmlns:a16="http://schemas.microsoft.com/office/drawing/2014/main" id="{E69BBF89-7E1A-5E48-87C4-F8186F18EEFB}"/>
              </a:ext>
            </a:extLst>
          </p:cNvPr>
          <p:cNvSpPr/>
          <p:nvPr/>
        </p:nvSpPr>
        <p:spPr>
          <a:xfrm>
            <a:off x="465281" y="5032620"/>
            <a:ext cx="4607759" cy="26617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Rektangel med rundade hörn 20">
            <a:extLst>
              <a:ext uri="{FF2B5EF4-FFF2-40B4-BE49-F238E27FC236}">
                <a16:creationId xmlns="" xmlns:a16="http://schemas.microsoft.com/office/drawing/2014/main" id="{3A46697E-1C57-2144-AF0B-DB52CA6A3F05}"/>
              </a:ext>
            </a:extLst>
          </p:cNvPr>
          <p:cNvSpPr/>
          <p:nvPr/>
        </p:nvSpPr>
        <p:spPr>
          <a:xfrm>
            <a:off x="1020598" y="6163385"/>
            <a:ext cx="2085857" cy="28072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Rektangel med rundade hörn 21">
            <a:extLst>
              <a:ext uri="{FF2B5EF4-FFF2-40B4-BE49-F238E27FC236}">
                <a16:creationId xmlns="" xmlns:a16="http://schemas.microsoft.com/office/drawing/2014/main" id="{B3D30501-B4AE-6F44-A44B-ACFA164586B6}"/>
              </a:ext>
            </a:extLst>
          </p:cNvPr>
          <p:cNvSpPr/>
          <p:nvPr/>
        </p:nvSpPr>
        <p:spPr>
          <a:xfrm>
            <a:off x="6997601" y="4199188"/>
            <a:ext cx="2085857" cy="280722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ektangel med rundade hörn 22">
            <a:extLst>
              <a:ext uri="{FF2B5EF4-FFF2-40B4-BE49-F238E27FC236}">
                <a16:creationId xmlns="" xmlns:a16="http://schemas.microsoft.com/office/drawing/2014/main" id="{CDB93218-86E3-9D45-BA54-8DAFC94C7C16}"/>
              </a:ext>
            </a:extLst>
          </p:cNvPr>
          <p:cNvSpPr/>
          <p:nvPr/>
        </p:nvSpPr>
        <p:spPr>
          <a:xfrm>
            <a:off x="6908894" y="1229710"/>
            <a:ext cx="2085857" cy="28072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Rektangel med rundade hörn 23">
            <a:extLst>
              <a:ext uri="{FF2B5EF4-FFF2-40B4-BE49-F238E27FC236}">
                <a16:creationId xmlns="" xmlns:a16="http://schemas.microsoft.com/office/drawing/2014/main" id="{05D80D45-8016-3945-B6AB-D4C752BC6DF8}"/>
              </a:ext>
            </a:extLst>
          </p:cNvPr>
          <p:cNvSpPr/>
          <p:nvPr/>
        </p:nvSpPr>
        <p:spPr>
          <a:xfrm>
            <a:off x="6908893" y="2339792"/>
            <a:ext cx="2085857" cy="280722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" name="Rektangel med rundade hörn 24">
            <a:extLst>
              <a:ext uri="{FF2B5EF4-FFF2-40B4-BE49-F238E27FC236}">
                <a16:creationId xmlns="" xmlns:a16="http://schemas.microsoft.com/office/drawing/2014/main" id="{7BE9EC9B-561D-5B45-B9A7-07BD01FF5D3E}"/>
              </a:ext>
            </a:extLst>
          </p:cNvPr>
          <p:cNvSpPr/>
          <p:nvPr/>
        </p:nvSpPr>
        <p:spPr>
          <a:xfrm>
            <a:off x="6997600" y="2743199"/>
            <a:ext cx="2234082" cy="22546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Rektangel med rundade hörn 25">
            <a:extLst>
              <a:ext uri="{FF2B5EF4-FFF2-40B4-BE49-F238E27FC236}">
                <a16:creationId xmlns="" xmlns:a16="http://schemas.microsoft.com/office/drawing/2014/main" id="{ED6750BC-B442-F04F-8A68-DDE7046AE48A}"/>
              </a:ext>
            </a:extLst>
          </p:cNvPr>
          <p:cNvSpPr/>
          <p:nvPr/>
        </p:nvSpPr>
        <p:spPr>
          <a:xfrm>
            <a:off x="6984105" y="5344495"/>
            <a:ext cx="2711040" cy="267165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Rektangel med rundade hörn 26">
            <a:extLst>
              <a:ext uri="{FF2B5EF4-FFF2-40B4-BE49-F238E27FC236}">
                <a16:creationId xmlns="" xmlns:a16="http://schemas.microsoft.com/office/drawing/2014/main" id="{DDC93E3C-5CA4-3844-BC1F-FFD153C7AF18}"/>
              </a:ext>
            </a:extLst>
          </p:cNvPr>
          <p:cNvSpPr/>
          <p:nvPr/>
        </p:nvSpPr>
        <p:spPr>
          <a:xfrm>
            <a:off x="6806543" y="6101248"/>
            <a:ext cx="1848942" cy="17307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8" name="Rektangel med rundade hörn 27">
            <a:extLst>
              <a:ext uri="{FF2B5EF4-FFF2-40B4-BE49-F238E27FC236}">
                <a16:creationId xmlns="" xmlns:a16="http://schemas.microsoft.com/office/drawing/2014/main" id="{DC618932-5AA1-184A-9F8A-DAADA1DF45BF}"/>
              </a:ext>
            </a:extLst>
          </p:cNvPr>
          <p:cNvSpPr/>
          <p:nvPr/>
        </p:nvSpPr>
        <p:spPr>
          <a:xfrm>
            <a:off x="6884903" y="4966119"/>
            <a:ext cx="1432379" cy="205303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9" name="Rektangel med rundade hörn 28">
            <a:extLst>
              <a:ext uri="{FF2B5EF4-FFF2-40B4-BE49-F238E27FC236}">
                <a16:creationId xmlns="" xmlns:a16="http://schemas.microsoft.com/office/drawing/2014/main" id="{0446E939-F9F9-2845-9A97-E7EB07510730}"/>
              </a:ext>
            </a:extLst>
          </p:cNvPr>
          <p:cNvSpPr/>
          <p:nvPr/>
        </p:nvSpPr>
        <p:spPr>
          <a:xfrm>
            <a:off x="6884903" y="2951844"/>
            <a:ext cx="2198555" cy="189897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0" name="Rektangel med rundade hörn 29">
            <a:extLst>
              <a:ext uri="{FF2B5EF4-FFF2-40B4-BE49-F238E27FC236}">
                <a16:creationId xmlns="" xmlns:a16="http://schemas.microsoft.com/office/drawing/2014/main" id="{3D26BDCE-DD17-C54E-ADC1-6BA3C2C35E9E}"/>
              </a:ext>
            </a:extLst>
          </p:cNvPr>
          <p:cNvSpPr/>
          <p:nvPr/>
        </p:nvSpPr>
        <p:spPr>
          <a:xfrm>
            <a:off x="6290504" y="3706071"/>
            <a:ext cx="5063296" cy="18737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1" name="Rektangel med rundade hörn 30">
            <a:extLst>
              <a:ext uri="{FF2B5EF4-FFF2-40B4-BE49-F238E27FC236}">
                <a16:creationId xmlns="" xmlns:a16="http://schemas.microsoft.com/office/drawing/2014/main" id="{C6335857-B00A-264A-9B9D-D245BF30617B}"/>
              </a:ext>
            </a:extLst>
          </p:cNvPr>
          <p:cNvSpPr/>
          <p:nvPr/>
        </p:nvSpPr>
        <p:spPr>
          <a:xfrm>
            <a:off x="6463102" y="3893443"/>
            <a:ext cx="2768580" cy="20471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" name="Rektangel med rundade hörn 32">
            <a:extLst>
              <a:ext uri="{FF2B5EF4-FFF2-40B4-BE49-F238E27FC236}">
                <a16:creationId xmlns="" xmlns:a16="http://schemas.microsoft.com/office/drawing/2014/main" id="{7497B11C-EBD2-3B43-873C-8E232845F01C}"/>
              </a:ext>
            </a:extLst>
          </p:cNvPr>
          <p:cNvSpPr/>
          <p:nvPr/>
        </p:nvSpPr>
        <p:spPr>
          <a:xfrm>
            <a:off x="844894" y="3677386"/>
            <a:ext cx="3323492" cy="216057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" name="textruta 33">
            <a:extLst>
              <a:ext uri="{FF2B5EF4-FFF2-40B4-BE49-F238E27FC236}">
                <a16:creationId xmlns="" xmlns:a16="http://schemas.microsoft.com/office/drawing/2014/main" id="{99A6A1E9-6FA0-5D40-B889-56F6911ED0E8}"/>
              </a:ext>
            </a:extLst>
          </p:cNvPr>
          <p:cNvSpPr txBox="1"/>
          <p:nvPr/>
        </p:nvSpPr>
        <p:spPr>
          <a:xfrm>
            <a:off x="4291417" y="3646479"/>
            <a:ext cx="1207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Trollhättan</a:t>
            </a:r>
          </a:p>
        </p:txBody>
      </p:sp>
      <p:sp>
        <p:nvSpPr>
          <p:cNvPr id="35" name="Rektangel med rundade hörn 34">
            <a:extLst>
              <a:ext uri="{FF2B5EF4-FFF2-40B4-BE49-F238E27FC236}">
                <a16:creationId xmlns="" xmlns:a16="http://schemas.microsoft.com/office/drawing/2014/main" id="{BCBC707D-115A-BF4B-AC2A-D0A8BDC403B3}"/>
              </a:ext>
            </a:extLst>
          </p:cNvPr>
          <p:cNvSpPr/>
          <p:nvPr/>
        </p:nvSpPr>
        <p:spPr>
          <a:xfrm>
            <a:off x="1095754" y="4842679"/>
            <a:ext cx="2173539" cy="221967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6" name="Rektangel med rundade hörn 35">
            <a:extLst>
              <a:ext uri="{FF2B5EF4-FFF2-40B4-BE49-F238E27FC236}">
                <a16:creationId xmlns="" xmlns:a16="http://schemas.microsoft.com/office/drawing/2014/main" id="{525BB543-695E-5445-BA32-F52192225882}"/>
              </a:ext>
            </a:extLst>
          </p:cNvPr>
          <p:cNvSpPr/>
          <p:nvPr/>
        </p:nvSpPr>
        <p:spPr>
          <a:xfrm>
            <a:off x="6884903" y="1638141"/>
            <a:ext cx="1319645" cy="203622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7" name="textruta 36">
            <a:extLst>
              <a:ext uri="{FF2B5EF4-FFF2-40B4-BE49-F238E27FC236}">
                <a16:creationId xmlns="" xmlns:a16="http://schemas.microsoft.com/office/drawing/2014/main" id="{80479E28-645A-CE48-92E3-0408BF9E3202}"/>
              </a:ext>
            </a:extLst>
          </p:cNvPr>
          <p:cNvSpPr txBox="1"/>
          <p:nvPr/>
        </p:nvSpPr>
        <p:spPr>
          <a:xfrm>
            <a:off x="9695144" y="1638141"/>
            <a:ext cx="1265129" cy="1107996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v-SE" sz="6600" dirty="0"/>
              <a:t>21</a:t>
            </a:r>
          </a:p>
        </p:txBody>
      </p:sp>
      <p:sp>
        <p:nvSpPr>
          <p:cNvPr id="38" name="textruta 37">
            <a:extLst>
              <a:ext uri="{FF2B5EF4-FFF2-40B4-BE49-F238E27FC236}">
                <a16:creationId xmlns="" xmlns:a16="http://schemas.microsoft.com/office/drawing/2014/main" id="{1DF3757A-1FD5-7346-9546-4B9F6D147B34}"/>
              </a:ext>
            </a:extLst>
          </p:cNvPr>
          <p:cNvSpPr txBox="1"/>
          <p:nvPr/>
        </p:nvSpPr>
        <p:spPr>
          <a:xfrm>
            <a:off x="4168387" y="1841763"/>
            <a:ext cx="1330540" cy="369332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/>
              <a:t> 12 AKTIVA</a:t>
            </a:r>
          </a:p>
        </p:txBody>
      </p:sp>
      <p:sp>
        <p:nvSpPr>
          <p:cNvPr id="39" name="textruta 38">
            <a:extLst>
              <a:ext uri="{FF2B5EF4-FFF2-40B4-BE49-F238E27FC236}">
                <a16:creationId xmlns="" xmlns:a16="http://schemas.microsoft.com/office/drawing/2014/main" id="{F7EFE1DC-7BBA-A747-81EA-5766C6C690AD}"/>
              </a:ext>
            </a:extLst>
          </p:cNvPr>
          <p:cNvSpPr txBox="1"/>
          <p:nvPr/>
        </p:nvSpPr>
        <p:spPr>
          <a:xfrm>
            <a:off x="4181537" y="2707559"/>
            <a:ext cx="1330540" cy="646331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/>
              <a:t>2 AKTIVA, screening</a:t>
            </a:r>
          </a:p>
        </p:txBody>
      </p:sp>
      <p:sp>
        <p:nvSpPr>
          <p:cNvPr id="40" name="textruta 39">
            <a:extLst>
              <a:ext uri="{FF2B5EF4-FFF2-40B4-BE49-F238E27FC236}">
                <a16:creationId xmlns="" xmlns:a16="http://schemas.microsoft.com/office/drawing/2014/main" id="{D30FFECB-4A00-3049-AC5C-F9DAFD6CE89E}"/>
              </a:ext>
            </a:extLst>
          </p:cNvPr>
          <p:cNvSpPr txBox="1"/>
          <p:nvPr/>
        </p:nvSpPr>
        <p:spPr>
          <a:xfrm>
            <a:off x="9781969" y="2880985"/>
            <a:ext cx="1829657" cy="646331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/>
              <a:t> 3 AKTIVERADE</a:t>
            </a:r>
          </a:p>
          <a:p>
            <a:r>
              <a:rPr lang="sv-SE" dirty="0"/>
              <a:t>Ingen aktivitet?</a:t>
            </a:r>
          </a:p>
        </p:txBody>
      </p:sp>
      <p:sp>
        <p:nvSpPr>
          <p:cNvPr id="41" name="textruta 40">
            <a:extLst>
              <a:ext uri="{FF2B5EF4-FFF2-40B4-BE49-F238E27FC236}">
                <a16:creationId xmlns="" xmlns:a16="http://schemas.microsoft.com/office/drawing/2014/main" id="{41F24573-C3FF-D846-BA2A-ED0F1957B365}"/>
              </a:ext>
            </a:extLst>
          </p:cNvPr>
          <p:cNvSpPr txBox="1"/>
          <p:nvPr/>
        </p:nvSpPr>
        <p:spPr>
          <a:xfrm>
            <a:off x="9912802" y="4150300"/>
            <a:ext cx="1047471" cy="369332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sv-SE" dirty="0"/>
              <a:t>4 På G!</a:t>
            </a:r>
          </a:p>
        </p:txBody>
      </p:sp>
    </p:spTree>
    <p:extLst>
      <p:ext uri="{BB962C8B-B14F-4D97-AF65-F5344CB8AC3E}">
        <p14:creationId xmlns:p14="http://schemas.microsoft.com/office/powerpoint/2010/main" val="1536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2" grpId="0" animBg="1"/>
      <p:bldP spid="24" grpId="0" animBg="1"/>
      <p:bldP spid="26" grpId="0" animBg="1"/>
      <p:bldP spid="28" grpId="0" animBg="1"/>
      <p:bldP spid="33" grpId="0" animBg="1"/>
      <p:bldP spid="34" grpId="0"/>
      <p:bldP spid="35" grpId="0" animBg="1"/>
      <p:bldP spid="36" grpId="0" animBg="1"/>
      <p:bldP spid="37" grpId="0" animBg="1"/>
      <p:bldP spid="38" grpId="0" animBg="1"/>
      <p:bldP spid="38" grpId="1" animBg="1"/>
      <p:bldP spid="39" grpId="1" animBg="1"/>
      <p:bldP spid="39" grpId="2" animBg="1"/>
      <p:bldP spid="40" grpId="0" animBg="1"/>
      <p:bldP spid="40" grpId="1" animBg="1"/>
      <p:bldP spid="41" grpId="0" animBg="1"/>
      <p:bldP spid="41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698245AE-5976-CE40-AB18-5CEB2F40B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7556"/>
            <a:ext cx="10515600" cy="1325563"/>
          </a:xfrm>
        </p:spPr>
        <p:txBody>
          <a:bodyPr/>
          <a:lstStyle/>
          <a:p>
            <a:r>
              <a:rPr lang="sv-SE" dirty="0"/>
              <a:t>Registrerade/Screenade/Inkluderade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="" xmlns:a16="http://schemas.microsoft.com/office/drawing/2014/main" id="{00000000-0008-0000-00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5173563"/>
              </p:ext>
            </p:extLst>
          </p:nvPr>
        </p:nvGraphicFramePr>
        <p:xfrm>
          <a:off x="1357373" y="1084750"/>
          <a:ext cx="9477254" cy="5773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050686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latshållare för innehåll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7429463"/>
              </p:ext>
            </p:extLst>
          </p:nvPr>
        </p:nvGraphicFramePr>
        <p:xfrm>
          <a:off x="2284317" y="361957"/>
          <a:ext cx="6759670" cy="60817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252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2439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780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3200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05447">
                <a:tc>
                  <a:txBody>
                    <a:bodyPr/>
                    <a:lstStyle/>
                    <a:p>
                      <a:pPr algn="l" fontAlgn="b"/>
                      <a:endParaRPr lang="sv-SE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800" b="1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Registrerade</a:t>
                      </a:r>
                      <a:endParaRPr lang="sv-SE" sz="18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800" b="1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Screenade</a:t>
                      </a:r>
                      <a:endParaRPr lang="sv-SE" sz="18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800" b="1" u="none" strike="noStrike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inkluderade</a:t>
                      </a:r>
                      <a:endParaRPr lang="sv-S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5447">
                <a:tc>
                  <a:txBody>
                    <a:bodyPr/>
                    <a:lstStyle/>
                    <a:p>
                      <a:pPr algn="l" fontAlgn="b"/>
                      <a:r>
                        <a:rPr lang="sv-SE" sz="1800" b="1" u="none" strike="noStrike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16 September 2019</a:t>
                      </a:r>
                      <a:endParaRPr lang="sv-S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5447">
                <a:tc>
                  <a:txBody>
                    <a:bodyPr/>
                    <a:lstStyle/>
                    <a:p>
                      <a:pPr algn="l" fontAlgn="b"/>
                      <a:r>
                        <a:rPr lang="sv-SE" sz="15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Uppsala</a:t>
                      </a:r>
                      <a:endParaRPr lang="sv-SE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5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15</a:t>
                      </a:r>
                      <a:endParaRPr lang="sv-SE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5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14</a:t>
                      </a:r>
                      <a:endParaRPr lang="sv-SE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5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11</a:t>
                      </a:r>
                      <a:endParaRPr lang="sv-SE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5447">
                <a:tc>
                  <a:txBody>
                    <a:bodyPr/>
                    <a:lstStyle/>
                    <a:p>
                      <a:pPr algn="l" fontAlgn="b"/>
                      <a:r>
                        <a:rPr lang="sv-SE" sz="15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Umeå</a:t>
                      </a:r>
                      <a:endParaRPr lang="sv-SE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5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12</a:t>
                      </a:r>
                      <a:endParaRPr lang="sv-SE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5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13</a:t>
                      </a:r>
                      <a:endParaRPr lang="sv-SE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5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8</a:t>
                      </a:r>
                      <a:endParaRPr lang="sv-SE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5447">
                <a:tc>
                  <a:txBody>
                    <a:bodyPr/>
                    <a:lstStyle/>
                    <a:p>
                      <a:pPr algn="l" fontAlgn="b"/>
                      <a:r>
                        <a:rPr lang="sv-SE" sz="15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Mölndal</a:t>
                      </a:r>
                      <a:endParaRPr lang="sv-SE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5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35</a:t>
                      </a:r>
                      <a:endParaRPr lang="sv-SE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500" u="none" strike="noStrike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27</a:t>
                      </a:r>
                      <a:endParaRPr lang="sv-SE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500" u="none" strike="noStrike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16</a:t>
                      </a:r>
                      <a:endParaRPr lang="sv-SE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05447">
                <a:tc>
                  <a:txBody>
                    <a:bodyPr/>
                    <a:lstStyle/>
                    <a:p>
                      <a:pPr algn="l" fontAlgn="b"/>
                      <a:r>
                        <a:rPr lang="sv-SE" sz="1800" b="1" u="none" strike="noStrike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 Oktober 2019</a:t>
                      </a:r>
                      <a:endParaRPr lang="sv-S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05447">
                <a:tc>
                  <a:txBody>
                    <a:bodyPr/>
                    <a:lstStyle/>
                    <a:p>
                      <a:pPr algn="l" fontAlgn="b"/>
                      <a:r>
                        <a:rPr lang="sv-SE" sz="15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Mora</a:t>
                      </a:r>
                      <a:endParaRPr lang="sv-SE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5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8</a:t>
                      </a:r>
                      <a:endParaRPr lang="sv-SE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5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</a:t>
                      </a:r>
                      <a:endParaRPr lang="sv-SE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5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</a:t>
                      </a:r>
                      <a:endParaRPr lang="sv-SE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05447">
                <a:tc>
                  <a:txBody>
                    <a:bodyPr/>
                    <a:lstStyle/>
                    <a:p>
                      <a:pPr algn="l" fontAlgn="b"/>
                      <a:r>
                        <a:rPr lang="sv-SE" sz="1800" b="1" u="none" strike="noStrike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9 Oktober 2019</a:t>
                      </a:r>
                      <a:endParaRPr lang="sv-S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05447">
                <a:tc>
                  <a:txBody>
                    <a:bodyPr/>
                    <a:lstStyle/>
                    <a:p>
                      <a:pPr algn="l" fontAlgn="b"/>
                      <a:r>
                        <a:rPr lang="sv-SE" sz="1500" u="none" strike="noStrike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Linköping</a:t>
                      </a:r>
                      <a:endParaRPr lang="sv-SE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5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10</a:t>
                      </a:r>
                      <a:endParaRPr lang="sv-SE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5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9</a:t>
                      </a:r>
                      <a:endParaRPr lang="sv-SE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500" u="none" strike="noStrike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6</a:t>
                      </a:r>
                      <a:endParaRPr lang="sv-SE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05447">
                <a:tc>
                  <a:txBody>
                    <a:bodyPr/>
                    <a:lstStyle/>
                    <a:p>
                      <a:pPr algn="l" fontAlgn="b"/>
                      <a:r>
                        <a:rPr lang="sv-SE" sz="1800" b="1" u="none" strike="noStrike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28 Oktober 2019</a:t>
                      </a:r>
                      <a:endParaRPr lang="sv-S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05447">
                <a:tc>
                  <a:txBody>
                    <a:bodyPr/>
                    <a:lstStyle/>
                    <a:p>
                      <a:pPr algn="l" fontAlgn="b"/>
                      <a:r>
                        <a:rPr lang="sv-SE" sz="15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Kalmar</a:t>
                      </a:r>
                      <a:endParaRPr lang="sv-SE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5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11</a:t>
                      </a:r>
                      <a:endParaRPr lang="sv-SE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5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7</a:t>
                      </a:r>
                      <a:endParaRPr lang="sv-SE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5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6</a:t>
                      </a:r>
                      <a:endParaRPr lang="sv-SE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05447">
                <a:tc>
                  <a:txBody>
                    <a:bodyPr/>
                    <a:lstStyle/>
                    <a:p>
                      <a:pPr algn="l" fontAlgn="b"/>
                      <a:r>
                        <a:rPr lang="sk-SK" sz="1800" b="1" u="none" strike="noStrike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6 November 2019</a:t>
                      </a:r>
                      <a:endParaRPr lang="sk-S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405447">
                <a:tc>
                  <a:txBody>
                    <a:bodyPr/>
                    <a:lstStyle/>
                    <a:p>
                      <a:pPr algn="l" fontAlgn="b"/>
                      <a:r>
                        <a:rPr lang="sv-SE" sz="15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Visby</a:t>
                      </a:r>
                      <a:endParaRPr lang="sv-SE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5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</a:t>
                      </a:r>
                      <a:endParaRPr lang="sv-SE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5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</a:t>
                      </a:r>
                      <a:endParaRPr lang="sv-SE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5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0</a:t>
                      </a:r>
                      <a:endParaRPr lang="sv-SE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405447">
                <a:tc>
                  <a:txBody>
                    <a:bodyPr/>
                    <a:lstStyle/>
                    <a:p>
                      <a:pPr algn="l" fontAlgn="b"/>
                      <a:r>
                        <a:rPr lang="sk-SK" sz="1800" b="1" u="none" strike="noStrike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11 November 2019</a:t>
                      </a:r>
                      <a:endParaRPr lang="sk-S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405447">
                <a:tc>
                  <a:txBody>
                    <a:bodyPr/>
                    <a:lstStyle/>
                    <a:p>
                      <a:pPr algn="l" fontAlgn="b"/>
                      <a:r>
                        <a:rPr lang="sv-SE" sz="15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Gävle</a:t>
                      </a:r>
                      <a:endParaRPr lang="sv-SE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500" u="none" strike="noStrike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6</a:t>
                      </a:r>
                      <a:endParaRPr lang="sv-SE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5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</a:t>
                      </a:r>
                      <a:endParaRPr lang="sv-SE" sz="15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500" u="none" strike="noStrike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</a:t>
                      </a:r>
                      <a:endParaRPr lang="sv-SE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625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/>
          <p:cNvSpPr>
            <a:spLocks noGrp="1"/>
          </p:cNvSpPr>
          <p:nvPr>
            <p:ph type="title"/>
          </p:nvPr>
        </p:nvSpPr>
        <p:spPr>
          <a:xfrm>
            <a:off x="2738344" y="101167"/>
            <a:ext cx="8670874" cy="2112180"/>
          </a:xfrm>
        </p:spPr>
        <p:txBody>
          <a:bodyPr/>
          <a:lstStyle/>
          <a:p>
            <a:r>
              <a:rPr lang="sv-SE" b="0" noProof="0" dirty="0">
                <a:solidFill>
                  <a:srgbClr val="4F9935"/>
                </a:solidFill>
                <a:latin typeface="+mn-lt"/>
              </a:rPr>
              <a:t/>
            </a:r>
            <a:br>
              <a:rPr lang="sv-SE" b="0" noProof="0" dirty="0">
                <a:solidFill>
                  <a:srgbClr val="4F9935"/>
                </a:solidFill>
                <a:latin typeface="+mn-lt"/>
              </a:rPr>
            </a:br>
            <a:r>
              <a:rPr lang="sv-SE" sz="2400" i="1" dirty="0">
                <a:latin typeface="+mn-lt"/>
              </a:rPr>
              <a:t/>
            </a:r>
            <a:br>
              <a:rPr lang="sv-SE" sz="2400" i="1" dirty="0">
                <a:latin typeface="+mn-lt"/>
              </a:rPr>
            </a:br>
            <a:r>
              <a:rPr lang="sv-SE" altLang="x-none" sz="3600" b="1" dirty="0" err="1" smtClean="0"/>
              <a:t>HipSTHeR</a:t>
            </a:r>
            <a:r>
              <a:rPr lang="sv-SE" altLang="x-none" sz="3600" b="1" dirty="0" smtClean="0"/>
              <a:t>-studien</a:t>
            </a:r>
            <a:r>
              <a:rPr lang="sv-SE" b="1" dirty="0" smtClean="0"/>
              <a:t>:</a:t>
            </a:r>
            <a:r>
              <a:rPr lang="sv-SE" b="1" dirty="0"/>
              <a:t/>
            </a:r>
            <a:br>
              <a:rPr lang="sv-SE" b="1" dirty="0"/>
            </a:br>
            <a:r>
              <a:rPr lang="sv-SE" b="1" dirty="0"/>
              <a:t>Hip </a:t>
            </a:r>
            <a:r>
              <a:rPr lang="sv-SE" b="1" dirty="0" err="1"/>
              <a:t>Screws</a:t>
            </a:r>
            <a:r>
              <a:rPr lang="sv-SE" b="1" dirty="0"/>
              <a:t> or (Total) Hip </a:t>
            </a:r>
            <a:r>
              <a:rPr lang="sv-SE" b="1" dirty="0" err="1"/>
              <a:t>Replacement</a:t>
            </a:r>
            <a:r>
              <a:rPr lang="sv-SE" b="1" dirty="0"/>
              <a:t> for undisplaced femoral </a:t>
            </a:r>
            <a:r>
              <a:rPr lang="sv-SE" b="1" dirty="0" err="1"/>
              <a:t>neck</a:t>
            </a:r>
            <a:r>
              <a:rPr lang="sv-SE" b="1" dirty="0"/>
              <a:t> </a:t>
            </a:r>
            <a:r>
              <a:rPr lang="sv-SE" b="1" dirty="0" err="1"/>
              <a:t>fractures</a:t>
            </a:r>
            <a:r>
              <a:rPr lang="sv-SE" b="1" dirty="0"/>
              <a:t> in </a:t>
            </a:r>
            <a:r>
              <a:rPr lang="sv-SE" b="1" dirty="0" err="1"/>
              <a:t>elderly</a:t>
            </a:r>
            <a:r>
              <a:rPr lang="sv-SE" b="1" dirty="0"/>
              <a:t> patients</a:t>
            </a:r>
            <a:br>
              <a:rPr lang="sv-SE" b="1" dirty="0"/>
            </a:br>
            <a:r>
              <a:rPr lang="sv-SE" b="1" noProof="0" dirty="0">
                <a:solidFill>
                  <a:srgbClr val="4F9935"/>
                </a:solidFill>
                <a:latin typeface="+mn-lt"/>
              </a:rPr>
              <a:t/>
            </a:r>
            <a:br>
              <a:rPr lang="sv-SE" b="1" noProof="0" dirty="0">
                <a:solidFill>
                  <a:srgbClr val="4F9935"/>
                </a:solidFill>
                <a:latin typeface="+mn-lt"/>
              </a:rPr>
            </a:br>
            <a:endParaRPr lang="sv-SE" b="1" noProof="0" dirty="0">
              <a:solidFill>
                <a:srgbClr val="4F9935"/>
              </a:solidFill>
              <a:latin typeface="+mn-lt"/>
            </a:endParaRPr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2738344" y="2388798"/>
            <a:ext cx="5664680" cy="2631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5" rIns="91429" bIns="45715"/>
          <a:lstStyle/>
          <a:p>
            <a:pPr defTabSz="457189">
              <a:spcBef>
                <a:spcPct val="20000"/>
              </a:spcBef>
              <a:buClr>
                <a:srgbClr val="4F81BD"/>
              </a:buClr>
              <a:defRPr/>
            </a:pPr>
            <a:r>
              <a:rPr lang="sv-SE" sz="2000" dirty="0">
                <a:solidFill>
                  <a:srgbClr val="000000"/>
                </a:solidFill>
              </a:rPr>
              <a:t>För hela studiegruppen:</a:t>
            </a:r>
            <a:endParaRPr lang="sv-SE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defTabSz="457189">
              <a:spcBef>
                <a:spcPct val="20000"/>
              </a:spcBef>
              <a:buClr>
                <a:srgbClr val="4F81BD"/>
              </a:buClr>
              <a:defRPr/>
            </a:pPr>
            <a:endParaRPr lang="sv-SE" sz="2000" dirty="0">
              <a:solidFill>
                <a:srgbClr val="000000"/>
              </a:solidFill>
            </a:endParaRPr>
          </a:p>
          <a:p>
            <a:pPr defTabSz="457189">
              <a:spcBef>
                <a:spcPct val="20000"/>
              </a:spcBef>
              <a:buClr>
                <a:srgbClr val="4F81BD"/>
              </a:buClr>
              <a:defRPr/>
            </a:pPr>
            <a:r>
              <a:rPr lang="sv-SE" sz="2000" dirty="0">
                <a:solidFill>
                  <a:srgbClr val="000000"/>
                </a:solidFill>
              </a:rPr>
              <a:t>Nils Hailer</a:t>
            </a:r>
          </a:p>
          <a:p>
            <a:pPr defTabSz="457189">
              <a:spcBef>
                <a:spcPct val="20000"/>
              </a:spcBef>
              <a:buClr>
                <a:srgbClr val="4F81BD"/>
              </a:buClr>
              <a:defRPr/>
            </a:pPr>
            <a:r>
              <a:rPr lang="sv-SE" sz="2000" dirty="0">
                <a:solidFill>
                  <a:srgbClr val="000000"/>
                </a:solidFill>
              </a:rPr>
              <a:t>Olof Wolf</a:t>
            </a:r>
          </a:p>
          <a:p>
            <a:pPr defTabSz="457189">
              <a:spcBef>
                <a:spcPct val="20000"/>
              </a:spcBef>
              <a:buClr>
                <a:srgbClr val="4F81BD"/>
              </a:buClr>
              <a:defRPr/>
            </a:pPr>
            <a:r>
              <a:rPr lang="sv-SE" sz="2000" dirty="0">
                <a:solidFill>
                  <a:srgbClr val="000000"/>
                </a:solidFill>
              </a:rPr>
              <a:t>Sebastian </a:t>
            </a:r>
            <a:r>
              <a:rPr lang="sv-SE" sz="2000" dirty="0" err="1">
                <a:solidFill>
                  <a:srgbClr val="000000"/>
                </a:solidFill>
              </a:rPr>
              <a:t>Mukka</a:t>
            </a:r>
            <a:endParaRPr lang="sv-SE" sz="2000" dirty="0">
              <a:solidFill>
                <a:srgbClr val="000000"/>
              </a:solidFill>
            </a:endParaRPr>
          </a:p>
          <a:p>
            <a:pPr defTabSz="457189">
              <a:spcBef>
                <a:spcPct val="20000"/>
              </a:spcBef>
              <a:buClr>
                <a:srgbClr val="4F81BD"/>
              </a:buClr>
              <a:defRPr/>
            </a:pPr>
            <a:r>
              <a:rPr lang="sv-SE" sz="2000" dirty="0">
                <a:solidFill>
                  <a:srgbClr val="000000"/>
                </a:solidFill>
              </a:rPr>
              <a:t>Michael Möller</a:t>
            </a:r>
          </a:p>
          <a:p>
            <a:pPr defTabSz="457189">
              <a:spcBef>
                <a:spcPct val="20000"/>
              </a:spcBef>
              <a:buClr>
                <a:srgbClr val="4F81BD"/>
              </a:buClr>
              <a:defRPr/>
            </a:pPr>
            <a:r>
              <a:rPr lang="sv-SE" sz="2000" dirty="0">
                <a:solidFill>
                  <a:srgbClr val="000000"/>
                </a:solidFill>
              </a:rPr>
              <a:t>Monica Sjöholm</a:t>
            </a:r>
          </a:p>
        </p:txBody>
      </p:sp>
      <p:sp>
        <p:nvSpPr>
          <p:cNvPr id="3" name="Rektangel 2"/>
          <p:cNvSpPr/>
          <p:nvPr/>
        </p:nvSpPr>
        <p:spPr>
          <a:xfrm>
            <a:off x="6003667" y="3244333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 </a:t>
            </a:r>
            <a:endParaRPr lang="en-GB" dirty="0"/>
          </a:p>
        </p:txBody>
      </p:sp>
      <p:pic>
        <p:nvPicPr>
          <p:cNvPr id="9" name="Picture 15">
            <a:extLst>
              <a:ext uri="{FF2B5EF4-FFF2-40B4-BE49-F238E27FC236}">
                <a16:creationId xmlns="" xmlns:a16="http://schemas.microsoft.com/office/drawing/2014/main" id="{BD8C1C99-0278-F148-A71D-6FA1D075F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9" y="75386"/>
            <a:ext cx="1486399" cy="672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OH_knapp">
            <a:extLst>
              <a:ext uri="{FF2B5EF4-FFF2-40B4-BE49-F238E27FC236}">
                <a16:creationId xmlns="" xmlns:a16="http://schemas.microsoft.com/office/drawing/2014/main" id="{BCED690D-46F4-144A-9F8E-13A2AAA5A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75" y="5822175"/>
            <a:ext cx="1003227" cy="82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objekt 10">
            <a:extLst>
              <a:ext uri="{FF2B5EF4-FFF2-40B4-BE49-F238E27FC236}">
                <a16:creationId xmlns="" xmlns:a16="http://schemas.microsoft.com/office/drawing/2014/main" id="{9CC6288A-E51F-3740-9EF0-EA4EE2E94E2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133" y="6196839"/>
            <a:ext cx="568244" cy="572548"/>
          </a:xfrm>
          <a:prstGeom prst="rect">
            <a:avLst/>
          </a:prstGeom>
        </p:spPr>
      </p:pic>
      <p:pic>
        <p:nvPicPr>
          <p:cNvPr id="12" name="Picture 7" descr="page1image3873664">
            <a:extLst>
              <a:ext uri="{FF2B5EF4-FFF2-40B4-BE49-F238E27FC236}">
                <a16:creationId xmlns="" xmlns:a16="http://schemas.microsoft.com/office/drawing/2014/main" id="{E3670310-EC11-CE4A-8D21-88AB088EF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465" y="6196839"/>
            <a:ext cx="1998976" cy="54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7">
            <a:extLst>
              <a:ext uri="{FF2B5EF4-FFF2-40B4-BE49-F238E27FC236}">
                <a16:creationId xmlns="" xmlns:a16="http://schemas.microsoft.com/office/drawing/2014/main" id="{68530D2A-FDA5-2A4A-A8CF-A76627130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371" y="6097223"/>
            <a:ext cx="676099" cy="67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ildobjekt 13">
            <a:extLst>
              <a:ext uri="{FF2B5EF4-FFF2-40B4-BE49-F238E27FC236}">
                <a16:creationId xmlns="" xmlns:a16="http://schemas.microsoft.com/office/drawing/2014/main" id="{5C0CE692-5FE4-4649-82CE-EAFEB0BB5B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9216" y="5689600"/>
            <a:ext cx="1313253" cy="1079787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="" xmlns:a16="http://schemas.microsoft.com/office/drawing/2014/main" id="{70EA7266-BE38-6945-A36B-3F33612747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4175" y="6339840"/>
            <a:ext cx="1903335" cy="429547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="" xmlns:a16="http://schemas.microsoft.com/office/drawing/2014/main" id="{3AC861CE-8CC4-C94D-BAAE-E83EFA80A7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89799" y="6258560"/>
            <a:ext cx="1970333" cy="51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3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latshållare för innehåll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0988569"/>
              </p:ext>
            </p:extLst>
          </p:nvPr>
        </p:nvGraphicFramePr>
        <p:xfrm>
          <a:off x="2228850" y="328616"/>
          <a:ext cx="6859093" cy="61436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623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4681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9682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5306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38830"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800" b="1" u="none" strike="noStrike">
                          <a:effectLst/>
                        </a:rPr>
                        <a:t>Registrerade</a:t>
                      </a:r>
                      <a:endParaRPr lang="sv-SE" sz="18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800" b="1" u="none" strike="noStrike">
                          <a:effectLst/>
                        </a:rPr>
                        <a:t>Screenade</a:t>
                      </a:r>
                      <a:endParaRPr lang="sv-SE" sz="18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800" b="1" u="none" strike="noStrike" dirty="0">
                          <a:effectLst/>
                        </a:rPr>
                        <a:t>inkluderade</a:t>
                      </a:r>
                      <a:endParaRPr lang="sv-S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221" marR="6221" marT="6221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8830">
                <a:tc>
                  <a:txBody>
                    <a:bodyPr/>
                    <a:lstStyle/>
                    <a:p>
                      <a:pPr algn="l" fontAlgn="b"/>
                      <a:r>
                        <a:rPr lang="sk-SK" sz="1800" b="1" u="none" strike="noStrike" dirty="0">
                          <a:effectLst/>
                        </a:rPr>
                        <a:t>20 November 2019</a:t>
                      </a:r>
                      <a:endParaRPr lang="sk-S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221" marR="6221" marT="6221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883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Jönköping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3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8830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u="none" strike="noStrike" dirty="0">
                          <a:effectLst/>
                        </a:rPr>
                        <a:t>2 </a:t>
                      </a:r>
                      <a:r>
                        <a:rPr lang="fr-FR" sz="1800" b="1" u="none" strike="noStrike" dirty="0" err="1">
                          <a:effectLst/>
                        </a:rPr>
                        <a:t>December</a:t>
                      </a:r>
                      <a:r>
                        <a:rPr lang="fr-FR" sz="1800" b="1" u="none" strike="noStrike" dirty="0">
                          <a:effectLst/>
                        </a:rPr>
                        <a:t> 2019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221" marR="6221" marT="6221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883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Karlstad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5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0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0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883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Alingsås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3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3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3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3883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Sunderby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5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3883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Västerås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8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5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5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3883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Södersjukhuset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10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0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0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38830">
                <a:tc>
                  <a:txBody>
                    <a:bodyPr/>
                    <a:lstStyle/>
                    <a:p>
                      <a:pPr algn="l" fontAlgn="b"/>
                      <a:r>
                        <a:rPr lang="fi-FI" sz="1800" b="1" u="none" strike="noStrike" dirty="0">
                          <a:effectLst/>
                        </a:rPr>
                        <a:t>8 </a:t>
                      </a:r>
                      <a:r>
                        <a:rPr lang="fi-FI" sz="1800" b="1" u="none" strike="noStrike" dirty="0" err="1">
                          <a:effectLst/>
                        </a:rPr>
                        <a:t>Januari</a:t>
                      </a:r>
                      <a:r>
                        <a:rPr lang="fi-FI" sz="1800" b="1" u="none" strike="noStrike" dirty="0">
                          <a:effectLst/>
                        </a:rPr>
                        <a:t> 2020</a:t>
                      </a:r>
                      <a:endParaRPr lang="fi-FI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221" marR="6221" marT="6221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3883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Malmö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3883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Falun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0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0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0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43883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Borås 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0</a:t>
                      </a:r>
                    </a:p>
                  </a:txBody>
                  <a:tcPr marL="6221" marR="6221" marT="6221" marB="0" anchor="b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43883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Danderyd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3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0</a:t>
                      </a:r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400" u="none" strike="noStrike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0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221" marR="6221" marT="6221" marB="0" anchor="b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0278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4BC60D16-E3A2-FB40-A410-213D1ABB6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70% av screenade inkluderade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="" xmlns:a16="http://schemas.microsoft.com/office/drawing/2014/main" id="{3E86E1B7-5AC2-074C-8DCA-2E709131CE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89191"/>
            <a:ext cx="10515600" cy="3252706"/>
          </a:xfrm>
        </p:spPr>
      </p:pic>
    </p:spTree>
    <p:extLst>
      <p:ext uri="{BB962C8B-B14F-4D97-AF65-F5344CB8AC3E}">
        <p14:creationId xmlns:p14="http://schemas.microsoft.com/office/powerpoint/2010/main" val="38835766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080EE683-D9C2-7240-9D17-645D9FAF7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Lokala erfarenheter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="" xmlns:a16="http://schemas.microsoft.com/office/drawing/2014/main" id="{018E1EE9-8EB2-8F4E-8168-BC5F5E68BA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v-SE" dirty="0"/>
              <a:t>Arbetsmängd för studie?</a:t>
            </a:r>
          </a:p>
          <a:p>
            <a:endParaRPr lang="sv-SE" dirty="0"/>
          </a:p>
          <a:p>
            <a:r>
              <a:rPr lang="sv-SE" dirty="0"/>
              <a:t>Svårigheter hitta patienter?</a:t>
            </a:r>
          </a:p>
          <a:p>
            <a:endParaRPr lang="sv-SE" dirty="0"/>
          </a:p>
          <a:p>
            <a:r>
              <a:rPr lang="sv-SE" dirty="0"/>
              <a:t>Tveksamma och kritiska kollegor?</a:t>
            </a:r>
          </a:p>
          <a:p>
            <a:endParaRPr lang="sv-SE" dirty="0"/>
          </a:p>
          <a:p>
            <a:r>
              <a:rPr lang="sv-SE" dirty="0"/>
              <a:t>Screening?</a:t>
            </a:r>
          </a:p>
          <a:p>
            <a:endParaRPr lang="sv-SE" dirty="0"/>
          </a:p>
          <a:p>
            <a:r>
              <a:rPr lang="sv-SE" dirty="0" err="1"/>
              <a:t>Inklusionssamtal</a:t>
            </a:r>
            <a:r>
              <a:rPr lang="sv-SE" dirty="0"/>
              <a:t>?</a:t>
            </a:r>
          </a:p>
          <a:p>
            <a:pPr lvl="1"/>
            <a:r>
              <a:rPr lang="sv-SE" dirty="0"/>
              <a:t>Använder ni manus?</a:t>
            </a:r>
          </a:p>
          <a:p>
            <a:pPr lvl="1"/>
            <a:endParaRPr lang="sv-SE" dirty="0"/>
          </a:p>
          <a:p>
            <a:r>
              <a:rPr lang="sv-SE" dirty="0"/>
              <a:t>Tips på upplägg?</a:t>
            </a:r>
          </a:p>
        </p:txBody>
      </p:sp>
    </p:spTree>
    <p:extLst>
      <p:ext uri="{BB962C8B-B14F-4D97-AF65-F5344CB8AC3E}">
        <p14:creationId xmlns:p14="http://schemas.microsoft.com/office/powerpoint/2010/main" val="873244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7CA88417-7C2C-9D44-992F-DC21E1977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Spin-off projekt?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="" xmlns:a16="http://schemas.microsoft.com/office/drawing/2014/main" id="{3477DF5E-F1ED-6F44-B395-EB88514357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Hälsoekonomi</a:t>
            </a:r>
          </a:p>
          <a:p>
            <a:pPr lvl="1"/>
            <a:r>
              <a:rPr lang="sv-SE" dirty="0"/>
              <a:t>Insamling EQ 5D 1 år</a:t>
            </a:r>
          </a:p>
          <a:p>
            <a:pPr lvl="1"/>
            <a:endParaRPr lang="sv-SE" dirty="0"/>
          </a:p>
          <a:p>
            <a:r>
              <a:rPr lang="sv-SE" dirty="0"/>
              <a:t>Röntgen kommer </a:t>
            </a:r>
            <a:r>
              <a:rPr lang="sv-SE" dirty="0" smtClean="0"/>
              <a:t>analyseras</a:t>
            </a:r>
          </a:p>
          <a:p>
            <a:pPr lvl="1"/>
            <a:r>
              <a:rPr lang="sv-SE" dirty="0" smtClean="0"/>
              <a:t>Dorsal eller </a:t>
            </a:r>
            <a:r>
              <a:rPr lang="sv-SE" dirty="0" err="1" smtClean="0"/>
              <a:t>anterior</a:t>
            </a:r>
            <a:r>
              <a:rPr lang="sv-SE" dirty="0" smtClean="0"/>
              <a:t> bockning</a:t>
            </a:r>
            <a:endParaRPr lang="sv-SE" dirty="0"/>
          </a:p>
          <a:p>
            <a:endParaRPr lang="sv-SE" dirty="0"/>
          </a:p>
          <a:p>
            <a:r>
              <a:rPr lang="sv-SE" dirty="0"/>
              <a:t>Någon/några kliniker som vill göra funktionstest</a:t>
            </a:r>
            <a:r>
              <a:rPr lang="sv-SE" dirty="0" smtClean="0"/>
              <a:t>?</a:t>
            </a:r>
          </a:p>
          <a:p>
            <a:pPr lvl="1"/>
            <a:r>
              <a:rPr lang="sv-SE" dirty="0" smtClean="0"/>
              <a:t>TUG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526213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8959B1DE-B503-2A45-81B0-FE0562E5F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Hur få fler kliniker?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="" xmlns:a16="http://schemas.microsoft.com/office/drawing/2014/main" id="{6DD46B01-E386-994A-AC08-1AA689A9E0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Någon i er närhet?</a:t>
            </a:r>
          </a:p>
          <a:p>
            <a:endParaRPr lang="sv-SE" dirty="0"/>
          </a:p>
          <a:p>
            <a:r>
              <a:rPr lang="sv-SE" dirty="0"/>
              <a:t>Hur hålla aktivitet lokalt?</a:t>
            </a:r>
          </a:p>
          <a:p>
            <a:endParaRPr lang="sv-SE" dirty="0"/>
          </a:p>
          <a:p>
            <a:r>
              <a:rPr lang="sv-SE" dirty="0"/>
              <a:t>Uppmärksamma ”månadens klinik”</a:t>
            </a:r>
          </a:p>
          <a:p>
            <a:endParaRPr lang="sv-SE" dirty="0"/>
          </a:p>
          <a:p>
            <a:r>
              <a:rPr lang="sv-SE" dirty="0" smtClean="0"/>
              <a:t>Ytterligare engagera sig i spin-off/intresserad av forskarutbildning?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058758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/>
          <p:cNvSpPr>
            <a:spLocks noGrp="1"/>
          </p:cNvSpPr>
          <p:nvPr>
            <p:ph type="title"/>
          </p:nvPr>
        </p:nvSpPr>
        <p:spPr>
          <a:xfrm>
            <a:off x="2738344" y="101167"/>
            <a:ext cx="5749611" cy="2112180"/>
          </a:xfrm>
        </p:spPr>
        <p:txBody>
          <a:bodyPr/>
          <a:lstStyle/>
          <a:p>
            <a:r>
              <a:rPr lang="sv-SE" b="0" noProof="0" dirty="0">
                <a:solidFill>
                  <a:srgbClr val="4F9935"/>
                </a:solidFill>
                <a:latin typeface="+mn-lt"/>
              </a:rPr>
              <a:t/>
            </a:r>
            <a:br>
              <a:rPr lang="sv-SE" b="0" noProof="0" dirty="0">
                <a:solidFill>
                  <a:srgbClr val="4F9935"/>
                </a:solidFill>
                <a:latin typeface="+mn-lt"/>
              </a:rPr>
            </a:br>
            <a:r>
              <a:rPr lang="sv-SE" sz="2400" i="1" dirty="0">
                <a:latin typeface="+mn-lt"/>
              </a:rPr>
              <a:t/>
            </a:r>
            <a:br>
              <a:rPr lang="sv-SE" sz="2400" i="1" dirty="0">
                <a:latin typeface="+mn-lt"/>
              </a:rPr>
            </a:br>
            <a:r>
              <a:rPr lang="sv-SE" b="1" dirty="0"/>
              <a:t>DUALITY-studien:</a:t>
            </a:r>
            <a:br>
              <a:rPr lang="sv-SE" b="1" dirty="0"/>
            </a:br>
            <a:r>
              <a:rPr lang="sv-SE" b="1" dirty="0"/>
              <a:t>Dubbelcup eller </a:t>
            </a:r>
            <a:r>
              <a:rPr lang="sv-SE" b="1" dirty="0" err="1"/>
              <a:t>standardcup</a:t>
            </a:r>
            <a:r>
              <a:rPr lang="sv-SE" b="1" dirty="0"/>
              <a:t> vid felställd lårbenshalsfraktur</a:t>
            </a:r>
            <a:r>
              <a:rPr lang="sv-SE" b="1" noProof="0" dirty="0">
                <a:solidFill>
                  <a:srgbClr val="4F9935"/>
                </a:solidFill>
                <a:latin typeface="+mn-lt"/>
              </a:rPr>
              <a:t/>
            </a:r>
            <a:br>
              <a:rPr lang="sv-SE" b="1" noProof="0" dirty="0">
                <a:solidFill>
                  <a:srgbClr val="4F9935"/>
                </a:solidFill>
                <a:latin typeface="+mn-lt"/>
              </a:rPr>
            </a:br>
            <a:endParaRPr lang="sv-SE" b="1" noProof="0" dirty="0">
              <a:solidFill>
                <a:srgbClr val="4F9935"/>
              </a:solidFill>
              <a:latin typeface="+mn-lt"/>
            </a:endParaRPr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2738344" y="2388798"/>
            <a:ext cx="5664680" cy="2631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5" rIns="91429" bIns="45715"/>
          <a:lstStyle/>
          <a:p>
            <a:pPr defTabSz="457189">
              <a:spcBef>
                <a:spcPct val="20000"/>
              </a:spcBef>
              <a:buClr>
                <a:srgbClr val="4F81BD"/>
              </a:buClr>
              <a:defRPr/>
            </a:pPr>
            <a:r>
              <a:rPr lang="sv-SE" sz="2000" dirty="0">
                <a:solidFill>
                  <a:srgbClr val="000000"/>
                </a:solidFill>
              </a:rPr>
              <a:t>För hela studiegruppen:</a:t>
            </a:r>
            <a:endParaRPr lang="sv-SE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defTabSz="457189">
              <a:spcBef>
                <a:spcPct val="20000"/>
              </a:spcBef>
              <a:buClr>
                <a:srgbClr val="4F81BD"/>
              </a:buClr>
              <a:defRPr/>
            </a:pPr>
            <a:endParaRPr lang="sv-SE" sz="2000" dirty="0">
              <a:solidFill>
                <a:srgbClr val="000000"/>
              </a:solidFill>
            </a:endParaRPr>
          </a:p>
          <a:p>
            <a:pPr defTabSz="457189">
              <a:spcBef>
                <a:spcPct val="20000"/>
              </a:spcBef>
              <a:buClr>
                <a:srgbClr val="4F81BD"/>
              </a:buClr>
              <a:defRPr/>
            </a:pPr>
            <a:r>
              <a:rPr lang="sv-SE" sz="2000" dirty="0">
                <a:solidFill>
                  <a:srgbClr val="000000"/>
                </a:solidFill>
              </a:rPr>
              <a:t>Nils Hailer</a:t>
            </a:r>
          </a:p>
          <a:p>
            <a:pPr defTabSz="457189">
              <a:spcBef>
                <a:spcPct val="20000"/>
              </a:spcBef>
              <a:buClr>
                <a:srgbClr val="4F81BD"/>
              </a:buClr>
              <a:defRPr/>
            </a:pPr>
            <a:r>
              <a:rPr lang="sv-SE" sz="2000" dirty="0">
                <a:solidFill>
                  <a:srgbClr val="000000"/>
                </a:solidFill>
              </a:rPr>
              <a:t>Olof Wolf</a:t>
            </a:r>
          </a:p>
          <a:p>
            <a:pPr defTabSz="457189">
              <a:spcBef>
                <a:spcPct val="20000"/>
              </a:spcBef>
              <a:buClr>
                <a:srgbClr val="4F81BD"/>
              </a:buClr>
              <a:defRPr/>
            </a:pPr>
            <a:r>
              <a:rPr lang="sv-SE" sz="2000" dirty="0">
                <a:solidFill>
                  <a:srgbClr val="000000"/>
                </a:solidFill>
              </a:rPr>
              <a:t>Sebastian </a:t>
            </a:r>
            <a:r>
              <a:rPr lang="sv-SE" sz="2000" dirty="0" err="1">
                <a:solidFill>
                  <a:srgbClr val="000000"/>
                </a:solidFill>
              </a:rPr>
              <a:t>Mukka</a:t>
            </a:r>
            <a:endParaRPr lang="sv-SE" sz="2000" dirty="0">
              <a:solidFill>
                <a:srgbClr val="000000"/>
              </a:solidFill>
            </a:endParaRPr>
          </a:p>
          <a:p>
            <a:pPr defTabSz="457189">
              <a:spcBef>
                <a:spcPct val="20000"/>
              </a:spcBef>
              <a:buClr>
                <a:srgbClr val="4F81BD"/>
              </a:buClr>
              <a:defRPr/>
            </a:pPr>
            <a:r>
              <a:rPr lang="sv-SE" sz="2000" dirty="0">
                <a:solidFill>
                  <a:srgbClr val="000000"/>
                </a:solidFill>
              </a:rPr>
              <a:t>Michael Möller</a:t>
            </a:r>
          </a:p>
          <a:p>
            <a:pPr defTabSz="457189">
              <a:spcBef>
                <a:spcPct val="20000"/>
              </a:spcBef>
              <a:buClr>
                <a:srgbClr val="4F81BD"/>
              </a:buClr>
              <a:defRPr/>
            </a:pPr>
            <a:r>
              <a:rPr lang="sv-SE" sz="2000" dirty="0">
                <a:solidFill>
                  <a:srgbClr val="000000"/>
                </a:solidFill>
              </a:rPr>
              <a:t>Monica Sjöholm</a:t>
            </a:r>
          </a:p>
        </p:txBody>
      </p:sp>
      <p:sp>
        <p:nvSpPr>
          <p:cNvPr id="2" name="Rektangel 1"/>
          <p:cNvSpPr/>
          <p:nvPr/>
        </p:nvSpPr>
        <p:spPr>
          <a:xfrm>
            <a:off x="6003667" y="3244333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 </a:t>
            </a:r>
            <a:endParaRPr lang="en-GB" dirty="0"/>
          </a:p>
        </p:txBody>
      </p:sp>
      <p:sp>
        <p:nvSpPr>
          <p:cNvPr id="3" name="Rektangel 2"/>
          <p:cNvSpPr/>
          <p:nvPr/>
        </p:nvSpPr>
        <p:spPr>
          <a:xfrm>
            <a:off x="6003667" y="3244333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 </a:t>
            </a:r>
            <a:endParaRPr lang="en-GB" dirty="0"/>
          </a:p>
        </p:txBody>
      </p:sp>
      <p:pic>
        <p:nvPicPr>
          <p:cNvPr id="9" name="Picture 15">
            <a:extLst>
              <a:ext uri="{FF2B5EF4-FFF2-40B4-BE49-F238E27FC236}">
                <a16:creationId xmlns="" xmlns:a16="http://schemas.microsoft.com/office/drawing/2014/main" id="{BD8C1C99-0278-F148-A71D-6FA1D075F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9" y="75386"/>
            <a:ext cx="1486399" cy="672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OH_knapp">
            <a:extLst>
              <a:ext uri="{FF2B5EF4-FFF2-40B4-BE49-F238E27FC236}">
                <a16:creationId xmlns="" xmlns:a16="http://schemas.microsoft.com/office/drawing/2014/main" id="{BCED690D-46F4-144A-9F8E-13A2AAA5A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75" y="5822175"/>
            <a:ext cx="1003227" cy="82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objekt 10">
            <a:extLst>
              <a:ext uri="{FF2B5EF4-FFF2-40B4-BE49-F238E27FC236}">
                <a16:creationId xmlns="" xmlns:a16="http://schemas.microsoft.com/office/drawing/2014/main" id="{9CC6288A-E51F-3740-9EF0-EA4EE2E94E2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133" y="6196839"/>
            <a:ext cx="568244" cy="572548"/>
          </a:xfrm>
          <a:prstGeom prst="rect">
            <a:avLst/>
          </a:prstGeom>
        </p:spPr>
      </p:pic>
      <p:pic>
        <p:nvPicPr>
          <p:cNvPr id="12" name="Picture 7" descr="page1image3873664">
            <a:extLst>
              <a:ext uri="{FF2B5EF4-FFF2-40B4-BE49-F238E27FC236}">
                <a16:creationId xmlns="" xmlns:a16="http://schemas.microsoft.com/office/drawing/2014/main" id="{E3670310-EC11-CE4A-8D21-88AB088EF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465" y="6196839"/>
            <a:ext cx="1998976" cy="54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7">
            <a:extLst>
              <a:ext uri="{FF2B5EF4-FFF2-40B4-BE49-F238E27FC236}">
                <a16:creationId xmlns="" xmlns:a16="http://schemas.microsoft.com/office/drawing/2014/main" id="{68530D2A-FDA5-2A4A-A8CF-A76627130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371" y="6097223"/>
            <a:ext cx="676099" cy="67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ildobjekt 13">
            <a:extLst>
              <a:ext uri="{FF2B5EF4-FFF2-40B4-BE49-F238E27FC236}">
                <a16:creationId xmlns="" xmlns:a16="http://schemas.microsoft.com/office/drawing/2014/main" id="{5C0CE692-5FE4-4649-82CE-EAFEB0BB5B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9216" y="5689600"/>
            <a:ext cx="1313253" cy="1079787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="" xmlns:a16="http://schemas.microsoft.com/office/drawing/2014/main" id="{70EA7266-BE38-6945-A36B-3F33612747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4175" y="6339840"/>
            <a:ext cx="1903335" cy="429547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="" xmlns:a16="http://schemas.microsoft.com/office/drawing/2014/main" id="{3AC861CE-8CC4-C94D-BAAE-E83EFA80A7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89799" y="6258560"/>
            <a:ext cx="1970333" cy="51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15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="" xmlns:a16="http://schemas.microsoft.com/office/drawing/2014/main" id="{A3927E24-A227-844D-87ED-748BB909B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720840" cy="1325563"/>
          </a:xfrm>
        </p:spPr>
        <p:txBody>
          <a:bodyPr>
            <a:normAutofit/>
          </a:bodyPr>
          <a:lstStyle/>
          <a:p>
            <a:r>
              <a:rPr lang="sv-SE" sz="4000" b="1" dirty="0"/>
              <a:t>Helprotes på patienter med collumfraktur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="" xmlns:a16="http://schemas.microsoft.com/office/drawing/2014/main" id="{83083614-B9FF-4A45-98D1-A8649D9A8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1" y="1825625"/>
            <a:ext cx="4950883" cy="4351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/>
              <a:t>20.000 höftfrakturer/år i Sverige</a:t>
            </a:r>
          </a:p>
          <a:p>
            <a:pPr marL="0" indent="0">
              <a:buNone/>
            </a:pPr>
            <a:r>
              <a:rPr lang="sv-SE" dirty="0"/>
              <a:t>&gt; 2.000 får helprotes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Bra resultat?</a:t>
            </a:r>
          </a:p>
          <a:p>
            <a:pPr marL="0" indent="0">
              <a:buNone/>
            </a:pPr>
            <a:r>
              <a:rPr lang="sv-SE" dirty="0"/>
              <a:t>Luxationer: </a:t>
            </a:r>
            <a:r>
              <a:rPr lang="sv-SE" noProof="0" dirty="0"/>
              <a:t>		</a:t>
            </a:r>
            <a:r>
              <a:rPr lang="sv-SE" sz="6600" dirty="0">
                <a:solidFill>
                  <a:srgbClr val="FF0000"/>
                </a:solidFill>
              </a:rPr>
              <a:t>8%!!</a:t>
            </a:r>
            <a:endParaRPr lang="sv-SE" noProof="0" dirty="0">
              <a:solidFill>
                <a:srgbClr val="FF0000"/>
              </a:solidFill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="" xmlns:a16="http://schemas.microsoft.com/office/drawing/2014/main" id="{049AEF11-C917-CF42-98C0-13F3CF4B2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0129" y="3896450"/>
            <a:ext cx="1943097" cy="268260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4" t="11503" r="5294" b="6405"/>
          <a:stretch/>
        </p:blipFill>
        <p:spPr>
          <a:xfrm>
            <a:off x="7559039" y="695397"/>
            <a:ext cx="3787833" cy="27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10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328D03C7-50B4-F441-A63D-93E57F6FC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 err="1"/>
              <a:t>Dubbelartikulerande</a:t>
            </a:r>
            <a:r>
              <a:rPr lang="en-GB" sz="4000" b="1" dirty="0"/>
              <a:t> cup</a:t>
            </a:r>
          </a:p>
        </p:txBody>
      </p:sp>
      <p:pic>
        <p:nvPicPr>
          <p:cNvPr id="6" name="Platshållare för innehåll 3" descr="Avantage cemented E1_2.psd">
            <a:extLst>
              <a:ext uri="{FF2B5EF4-FFF2-40B4-BE49-F238E27FC236}">
                <a16:creationId xmlns="" xmlns:a16="http://schemas.microsoft.com/office/drawing/2014/main" id="{86F8A682-70AC-5B48-8E4A-6E8B508A78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904" r="-55904"/>
          <a:stretch>
            <a:fillRect/>
          </a:stretch>
        </p:blipFill>
        <p:spPr bwMode="auto">
          <a:xfrm rot="19389918">
            <a:off x="7739141" y="1376145"/>
            <a:ext cx="5055096" cy="318780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38" y="2386017"/>
            <a:ext cx="8407400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3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328D03C7-50B4-F441-A63D-93E57F6FC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b="1" dirty="0"/>
              <a:t>Frakturpatienter:</a:t>
            </a:r>
            <a:br>
              <a:rPr lang="sv-SE" sz="4000" b="1" dirty="0"/>
            </a:br>
            <a:r>
              <a:rPr lang="sv-SE" sz="4000" b="1" dirty="0"/>
              <a:t>Bättre med dubbelcup?</a:t>
            </a:r>
          </a:p>
        </p:txBody>
      </p:sp>
      <p:pic>
        <p:nvPicPr>
          <p:cNvPr id="7" name="Platshållare för innehåll 6">
            <a:extLst>
              <a:ext uri="{FF2B5EF4-FFF2-40B4-BE49-F238E27FC236}">
                <a16:creationId xmlns="" xmlns:a16="http://schemas.microsoft.com/office/drawing/2014/main" id="{17866D2B-8534-CB47-90D0-DAAEDF661A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76600" y="1556792"/>
            <a:ext cx="4715347" cy="443242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latshållare för innehåll 3" descr="Avantage cemented E1_2.psd">
            <a:extLst>
              <a:ext uri="{FF2B5EF4-FFF2-40B4-BE49-F238E27FC236}">
                <a16:creationId xmlns="" xmlns:a16="http://schemas.microsoft.com/office/drawing/2014/main" id="{86F8A682-70AC-5B48-8E4A-6E8B508A78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904" r="-55904"/>
          <a:stretch>
            <a:fillRect/>
          </a:stretch>
        </p:blipFill>
        <p:spPr bwMode="auto">
          <a:xfrm rot="19389918">
            <a:off x="6781800" y="1465793"/>
            <a:ext cx="5055096" cy="318780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ruta 7">
            <a:extLst>
              <a:ext uri="{FF2B5EF4-FFF2-40B4-BE49-F238E27FC236}">
                <a16:creationId xmlns="" xmlns:a16="http://schemas.microsoft.com/office/drawing/2014/main" id="{DD01B8BA-F551-FD43-9EE8-535453F38CB4}"/>
              </a:ext>
            </a:extLst>
          </p:cNvPr>
          <p:cNvSpPr txBox="1"/>
          <p:nvPr/>
        </p:nvSpPr>
        <p:spPr>
          <a:xfrm>
            <a:off x="3276601" y="6077164"/>
            <a:ext cx="4352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i="1" dirty="0"/>
              <a:t>Hailer, Weiss, Stark &amp; </a:t>
            </a:r>
            <a:r>
              <a:rPr lang="sv-SE" sz="1400" i="1" dirty="0" err="1"/>
              <a:t>Kärrholm</a:t>
            </a:r>
            <a:r>
              <a:rPr lang="sv-SE" sz="1400" i="1" dirty="0"/>
              <a:t>; Acta Orthopaedica, 2012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="" xmlns:a16="http://schemas.microsoft.com/office/drawing/2014/main" id="{939C92FB-4462-2A4D-AD05-2D2CA95CA66D}"/>
              </a:ext>
            </a:extLst>
          </p:cNvPr>
          <p:cNvSpPr txBox="1"/>
          <p:nvPr/>
        </p:nvSpPr>
        <p:spPr>
          <a:xfrm>
            <a:off x="8711781" y="2270293"/>
            <a:ext cx="11951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600" b="1" dirty="0">
                <a:solidFill>
                  <a:srgbClr val="FF0000"/>
                </a:solidFill>
              </a:rPr>
              <a:t>X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="" xmlns:a16="http://schemas.microsoft.com/office/drawing/2014/main" id="{47A3DC38-DC12-8243-961A-66C73E29C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2785" y="2451405"/>
            <a:ext cx="5743075" cy="1207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314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="" xmlns:a16="http://schemas.microsoft.com/office/drawing/2014/main" id="{E39679F8-E355-EB44-809B-C6172728F1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33"/>
          <a:stretch/>
        </p:blipFill>
        <p:spPr>
          <a:xfrm>
            <a:off x="1524017" y="857258"/>
            <a:ext cx="9143985" cy="51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6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>
          <a:xfrm>
            <a:off x="3657600" y="531813"/>
            <a:ext cx="4586288" cy="857250"/>
          </a:xfrm>
        </p:spPr>
        <p:txBody>
          <a:bodyPr>
            <a:normAutofit fontScale="90000"/>
          </a:bodyPr>
          <a:lstStyle/>
          <a:p>
            <a:r>
              <a:rPr lang="sv-SE" altLang="x-none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		HipSTHeR</a:t>
            </a:r>
          </a:p>
        </p:txBody>
      </p:sp>
      <p:pic>
        <p:nvPicPr>
          <p:cNvPr id="26628" name="Bildobjekt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"/>
          <a:stretch>
            <a:fillRect/>
          </a:stretch>
        </p:blipFill>
        <p:spPr bwMode="auto">
          <a:xfrm>
            <a:off x="2350373" y="912812"/>
            <a:ext cx="728305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objekt 4">
            <a:extLst>
              <a:ext uri="{FF2B5EF4-FFF2-40B4-BE49-F238E27FC236}">
                <a16:creationId xmlns="" xmlns:a16="http://schemas.microsoft.com/office/drawing/2014/main" id="{C2B8F6EA-CF4A-1242-AE78-7614F83DD0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2" y="6049963"/>
            <a:ext cx="17938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470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>
          <a:xfrm>
            <a:off x="3657600" y="531813"/>
            <a:ext cx="4586288" cy="857250"/>
          </a:xfrm>
        </p:spPr>
        <p:txBody>
          <a:bodyPr>
            <a:normAutofit fontScale="90000"/>
          </a:bodyPr>
          <a:lstStyle/>
          <a:p>
            <a:r>
              <a:rPr lang="sv-SE" altLang="x-none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		HipSTHeR</a:t>
            </a:r>
          </a:p>
        </p:txBody>
      </p:sp>
      <p:pic>
        <p:nvPicPr>
          <p:cNvPr id="7" name="Bildobjekt 4">
            <a:extLst>
              <a:ext uri="{FF2B5EF4-FFF2-40B4-BE49-F238E27FC236}">
                <a16:creationId xmlns="" xmlns:a16="http://schemas.microsoft.com/office/drawing/2014/main" id="{C2B8F6EA-CF4A-1242-AE78-7614F83DD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2" y="6049963"/>
            <a:ext cx="17938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88377"/>
            <a:ext cx="6400799" cy="534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3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572A02D4-D387-DF41-AC54-F80F4A4E0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b="1" dirty="0"/>
              <a:t>DUALITY studien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="" xmlns:a16="http://schemas.microsoft.com/office/drawing/2014/main" id="{B3357AA0-1A04-864A-8FC6-D3DEEA312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6474" y="1690689"/>
            <a:ext cx="7886700" cy="435133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v-SE" b="1" dirty="0"/>
              <a:t>Population:</a:t>
            </a:r>
          </a:p>
          <a:p>
            <a:pPr marL="0" indent="0">
              <a:buNone/>
            </a:pPr>
            <a:r>
              <a:rPr lang="sv-SE" dirty="0"/>
              <a:t>1,600 patienter</a:t>
            </a:r>
          </a:p>
          <a:p>
            <a:r>
              <a:rPr lang="sv-SE" dirty="0"/>
              <a:t>Minst 65 år</a:t>
            </a:r>
          </a:p>
          <a:p>
            <a:r>
              <a:rPr lang="sv-SE" dirty="0"/>
              <a:t>Dislocerad collumfraktur</a:t>
            </a:r>
          </a:p>
          <a:p>
            <a:r>
              <a:rPr lang="sv-SE" dirty="0"/>
              <a:t>Lämplig för helprotes</a:t>
            </a:r>
            <a:endParaRPr lang="sv-SE" b="1" u="sng" dirty="0"/>
          </a:p>
          <a:p>
            <a:pPr marL="0" indent="0">
              <a:buNone/>
            </a:pPr>
            <a:endParaRPr lang="sv-SE" b="1" dirty="0"/>
          </a:p>
          <a:p>
            <a:pPr marL="0" indent="0">
              <a:buNone/>
            </a:pPr>
            <a:r>
              <a:rPr lang="sv-SE" b="1" dirty="0"/>
              <a:t>Intervention:</a:t>
            </a:r>
          </a:p>
          <a:p>
            <a:pPr marL="0" indent="0">
              <a:buNone/>
            </a:pPr>
            <a:r>
              <a:rPr lang="sv-SE" dirty="0"/>
              <a:t>Dubbelcup</a:t>
            </a:r>
            <a:endParaRPr lang="sv-SE" b="1" u="sng" dirty="0"/>
          </a:p>
          <a:p>
            <a:pPr marL="0" indent="0">
              <a:buNone/>
            </a:pPr>
            <a:endParaRPr lang="sv-SE" b="1" dirty="0"/>
          </a:p>
          <a:p>
            <a:pPr marL="0" indent="0">
              <a:buNone/>
            </a:pPr>
            <a:r>
              <a:rPr lang="sv-SE" b="1" dirty="0" err="1"/>
              <a:t>Comparison</a:t>
            </a:r>
            <a:r>
              <a:rPr lang="sv-SE" b="1" dirty="0"/>
              <a:t>:</a:t>
            </a:r>
          </a:p>
          <a:p>
            <a:pPr marL="0" indent="0">
              <a:buNone/>
            </a:pPr>
            <a:r>
              <a:rPr lang="sv-SE" dirty="0" err="1"/>
              <a:t>Standardcup</a:t>
            </a:r>
            <a:endParaRPr lang="sv-SE" noProof="0" dirty="0"/>
          </a:p>
        </p:txBody>
      </p:sp>
      <p:grpSp>
        <p:nvGrpSpPr>
          <p:cNvPr id="4" name="Grupp 3">
            <a:extLst>
              <a:ext uri="{FF2B5EF4-FFF2-40B4-BE49-F238E27FC236}">
                <a16:creationId xmlns="" xmlns:a16="http://schemas.microsoft.com/office/drawing/2014/main" id="{1248ADEA-1AC5-6446-9083-B2D40A30676E}"/>
              </a:ext>
            </a:extLst>
          </p:cNvPr>
          <p:cNvGrpSpPr/>
          <p:nvPr/>
        </p:nvGrpSpPr>
        <p:grpSpPr>
          <a:xfrm>
            <a:off x="7007308" y="723108"/>
            <a:ext cx="3390901" cy="976383"/>
            <a:chOff x="5483307" y="723107"/>
            <a:chExt cx="3390900" cy="976382"/>
          </a:xfrm>
        </p:grpSpPr>
        <p:sp>
          <p:nvSpPr>
            <p:cNvPr id="5" name="textruta 4">
              <a:extLst>
                <a:ext uri="{FF2B5EF4-FFF2-40B4-BE49-F238E27FC236}">
                  <a16:creationId xmlns="" xmlns:a16="http://schemas.microsoft.com/office/drawing/2014/main" id="{39B02651-602B-814A-B107-800033924694}"/>
                </a:ext>
              </a:extLst>
            </p:cNvPr>
            <p:cNvSpPr txBox="1"/>
            <p:nvPr/>
          </p:nvSpPr>
          <p:spPr>
            <a:xfrm>
              <a:off x="5857142" y="1330157"/>
              <a:ext cx="2464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i="1" dirty="0" err="1"/>
                <a:t>Identifier</a:t>
              </a:r>
              <a:r>
                <a:rPr lang="sv-SE" i="1" dirty="0"/>
                <a:t>: NCT03909815</a:t>
              </a:r>
            </a:p>
          </p:txBody>
        </p:sp>
        <p:pic>
          <p:nvPicPr>
            <p:cNvPr id="6" name="Bildobjekt 5">
              <a:extLst>
                <a:ext uri="{FF2B5EF4-FFF2-40B4-BE49-F238E27FC236}">
                  <a16:creationId xmlns="" xmlns:a16="http://schemas.microsoft.com/office/drawing/2014/main" id="{B13ECA26-9DCB-E74A-99B8-D081CF0B5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83307" y="723107"/>
              <a:ext cx="3390900" cy="6096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02053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184468AE-6879-8C4A-9BFD-9641FBD50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b="1" dirty="0"/>
              <a:t>DUALITY: Utfall</a:t>
            </a:r>
            <a:r>
              <a:rPr lang="sv-SE" noProof="0" dirty="0"/>
              <a:t/>
            </a:r>
            <a:br>
              <a:rPr lang="sv-SE" noProof="0" dirty="0"/>
            </a:br>
            <a:endParaRPr lang="sv-SE" noProof="0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="" xmlns:a16="http://schemas.microsoft.com/office/drawing/2014/main" id="{1D9DC235-C6CB-C14E-A388-9C5C6D913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49" y="1825625"/>
            <a:ext cx="6358528" cy="4351339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Primärt utfallsmått</a:t>
            </a:r>
          </a:p>
          <a:p>
            <a:r>
              <a:rPr lang="sv-SE" dirty="0"/>
              <a:t>Incidens av luxationer</a:t>
            </a:r>
            <a:br>
              <a:rPr lang="sv-SE" dirty="0"/>
            </a:br>
            <a:r>
              <a:rPr lang="sv-SE" dirty="0"/>
              <a:t>(sluten eller öppen </a:t>
            </a:r>
            <a:r>
              <a:rPr lang="sv-SE" dirty="0" err="1"/>
              <a:t>reposition</a:t>
            </a:r>
            <a:r>
              <a:rPr lang="sv-SE" dirty="0"/>
              <a:t> inom 1 år)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Sekundära utfallsmått</a:t>
            </a:r>
          </a:p>
          <a:p>
            <a:r>
              <a:rPr lang="sv-SE" dirty="0"/>
              <a:t>Re-operationer, protesinfektioner, mortalitet, </a:t>
            </a:r>
            <a:r>
              <a:rPr lang="sv-SE" dirty="0" err="1"/>
              <a:t>PROMs</a:t>
            </a:r>
            <a:r>
              <a:rPr lang="sv-SE" dirty="0"/>
              <a:t>, hälsoekonomi</a:t>
            </a:r>
            <a:endParaRPr lang="sv-SE" noProof="0" dirty="0"/>
          </a:p>
        </p:txBody>
      </p:sp>
      <p:pic>
        <p:nvPicPr>
          <p:cNvPr id="5" name="Bildobjekt 4">
            <a:extLst>
              <a:ext uri="{FF2B5EF4-FFF2-40B4-BE49-F238E27FC236}">
                <a16:creationId xmlns="" xmlns:a16="http://schemas.microsoft.com/office/drawing/2014/main" id="{A9544415-E84C-D24B-889B-0F016866A5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99" t="3073" r="35601"/>
          <a:stretch/>
        </p:blipFill>
        <p:spPr>
          <a:xfrm>
            <a:off x="9070957" y="1825626"/>
            <a:ext cx="1804416" cy="361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90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77910577-B8C9-024B-BF3A-66FA76482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+mn-lt"/>
                <a:cs typeface="Arial" panose="020B0604020202020204" pitchFamily="34" charset="0"/>
              </a:rPr>
              <a:t>Pragmatisk studie..</a:t>
            </a:r>
          </a:p>
        </p:txBody>
      </p:sp>
      <p:sp>
        <p:nvSpPr>
          <p:cNvPr id="34817" name="Platshållare för innehåll 4"/>
          <p:cNvSpPr>
            <a:spLocks noGrp="1"/>
          </p:cNvSpPr>
          <p:nvPr>
            <p:ph idx="4294967295"/>
          </p:nvPr>
        </p:nvSpPr>
        <p:spPr>
          <a:xfrm>
            <a:off x="1265256" y="2390514"/>
            <a:ext cx="10088543" cy="32623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v-SE" dirty="0">
                <a:cs typeface="Arial" panose="020B0604020202020204" pitchFamily="34" charset="0"/>
              </a:rPr>
              <a:t>På deltagande kliniker kan man välja:</a:t>
            </a:r>
          </a:p>
          <a:p>
            <a:pPr>
              <a:buNone/>
            </a:pPr>
            <a:endParaRPr lang="sv-SE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sv-SE" b="1" dirty="0">
                <a:cs typeface="Arial" panose="020B0604020202020204" pitchFamily="34" charset="0"/>
              </a:rPr>
              <a:t>Valfri höftprotes </a:t>
            </a:r>
            <a:r>
              <a:rPr lang="sv-SE" dirty="0">
                <a:cs typeface="Arial" panose="020B0604020202020204" pitchFamily="34" charset="0"/>
              </a:rPr>
              <a:t>(fabrikat, </a:t>
            </a:r>
            <a:r>
              <a:rPr lang="sv-SE" dirty="0" err="1">
                <a:cs typeface="Arial" panose="020B0604020202020204" pitchFamily="34" charset="0"/>
              </a:rPr>
              <a:t>fixation</a:t>
            </a:r>
            <a:r>
              <a:rPr lang="sv-SE" dirty="0">
                <a:cs typeface="Arial" panose="020B0604020202020204" pitchFamily="34" charset="0"/>
              </a:rPr>
              <a:t>)  </a:t>
            </a:r>
          </a:p>
          <a:p>
            <a:pPr>
              <a:buNone/>
            </a:pPr>
            <a:endParaRPr lang="sv-SE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sv-SE" b="1" dirty="0">
                <a:cs typeface="Arial" panose="020B0604020202020204" pitchFamily="34" charset="0"/>
              </a:rPr>
              <a:t>Valfri </a:t>
            </a:r>
            <a:r>
              <a:rPr lang="sv-SE" dirty="0">
                <a:cs typeface="Arial" panose="020B0604020202020204" pitchFamily="34" charset="0"/>
              </a:rPr>
              <a:t>snittföring, restriktioner och uppföljning</a:t>
            </a:r>
          </a:p>
        </p:txBody>
      </p:sp>
      <p:pic>
        <p:nvPicPr>
          <p:cNvPr id="4" name="Bildobjekt 4">
            <a:extLst>
              <a:ext uri="{FF2B5EF4-FFF2-40B4-BE49-F238E27FC236}">
                <a16:creationId xmlns="" xmlns:a16="http://schemas.microsoft.com/office/drawing/2014/main" id="{310271EE-BBC4-064D-938C-04FB071DE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2" y="6049963"/>
            <a:ext cx="17938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4073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Platshållare för innehåll 4"/>
          <p:cNvSpPr>
            <a:spLocks noGrp="1"/>
          </p:cNvSpPr>
          <p:nvPr>
            <p:ph idx="1"/>
          </p:nvPr>
        </p:nvSpPr>
        <p:spPr>
          <a:xfrm>
            <a:off x="509286" y="706056"/>
            <a:ext cx="10752881" cy="5440101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sv-SE" altLang="x-none" sz="4300" b="1" dirty="0">
                <a:ea typeface="Arial" charset="0"/>
                <a:cs typeface="Arial" charset="0"/>
              </a:rPr>
              <a:t>Inga återbesök kopplade till studien</a:t>
            </a:r>
          </a:p>
          <a:p>
            <a:pPr>
              <a:buFont typeface="Arial" charset="0"/>
              <a:buNone/>
            </a:pPr>
            <a:endParaRPr lang="sv-SE" altLang="x-none" dirty="0">
              <a:ea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sv-SE" altLang="x-none" dirty="0">
                <a:ea typeface="Arial" charset="0"/>
                <a:cs typeface="Arial" charset="0"/>
              </a:rPr>
              <a:t>Mortalitet och reoperationer registreras i SFR</a:t>
            </a:r>
          </a:p>
          <a:p>
            <a:pPr>
              <a:buFont typeface="Arial" charset="0"/>
              <a:buNone/>
            </a:pPr>
            <a:endParaRPr lang="sv-SE" altLang="x-none" dirty="0">
              <a:ea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sv-SE" altLang="x-none" dirty="0">
                <a:ea typeface="Arial" charset="0"/>
                <a:cs typeface="Arial" charset="0"/>
              </a:rPr>
              <a:t>Reoperationer samkörs med Patientregistret och  SHPR</a:t>
            </a:r>
          </a:p>
          <a:p>
            <a:pPr>
              <a:buFont typeface="Arial" charset="0"/>
              <a:buNone/>
            </a:pPr>
            <a:endParaRPr lang="sv-SE" altLang="x-none" dirty="0">
              <a:ea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sv-SE" altLang="x-none" dirty="0">
                <a:ea typeface="Arial" charset="0"/>
                <a:cs typeface="Arial" charset="0"/>
              </a:rPr>
              <a:t>Patientrapporterat utfall via SFR</a:t>
            </a:r>
          </a:p>
        </p:txBody>
      </p:sp>
      <p:pic>
        <p:nvPicPr>
          <p:cNvPr id="4" name="Bildobjekt 4">
            <a:extLst>
              <a:ext uri="{FF2B5EF4-FFF2-40B4-BE49-F238E27FC236}">
                <a16:creationId xmlns="" xmlns:a16="http://schemas.microsoft.com/office/drawing/2014/main" id="{EC3229D3-1864-7B4A-981D-CF2AB8EB1B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2" y="6049963"/>
            <a:ext cx="17938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4841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830F56C6-D236-5D44-A1B0-322351BFE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6637" y="280315"/>
            <a:ext cx="6178379" cy="1143000"/>
          </a:xfrm>
        </p:spPr>
        <p:txBody>
          <a:bodyPr>
            <a:noAutofit/>
          </a:bodyPr>
          <a:lstStyle/>
          <a:p>
            <a:r>
              <a:rPr lang="sv-SE" sz="4000" b="1" dirty="0"/>
              <a:t>Hur fånga patienter?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="" xmlns:a16="http://schemas.microsoft.com/office/drawing/2014/main" id="{D0A3170E-C51E-BD4F-9F3D-6ACC2AF26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065" y="607477"/>
            <a:ext cx="1793548" cy="488675"/>
          </a:xfrm>
          <a:prstGeom prst="rect">
            <a:avLst/>
          </a:prstGeom>
        </p:spPr>
      </p:pic>
      <p:pic>
        <p:nvPicPr>
          <p:cNvPr id="7" name="Bildobjekt 6" descr="CollFraktSchizo_2_1.jpg">
            <a:extLst>
              <a:ext uri="{FF2B5EF4-FFF2-40B4-BE49-F238E27FC236}">
                <a16:creationId xmlns="" xmlns:a16="http://schemas.microsoft.com/office/drawing/2014/main" id="{B5E10AA7-7836-1E42-B783-395FFD2E06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1" b="4822"/>
          <a:stretch/>
        </p:blipFill>
        <p:spPr>
          <a:xfrm>
            <a:off x="2446638" y="1798406"/>
            <a:ext cx="3491180" cy="3188045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="" xmlns:a16="http://schemas.microsoft.com/office/drawing/2014/main" id="{A4338132-EBD7-F944-BABF-B4F1B8217E88}"/>
              </a:ext>
            </a:extLst>
          </p:cNvPr>
          <p:cNvSpPr txBox="1"/>
          <p:nvPr/>
        </p:nvSpPr>
        <p:spPr>
          <a:xfrm>
            <a:off x="6468618" y="1798405"/>
            <a:ext cx="38995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75-årig kvinna</a:t>
            </a:r>
          </a:p>
          <a:p>
            <a:r>
              <a:rPr lang="sv-SE" sz="2400" dirty="0"/>
              <a:t>Hypertoni, annars frisk,</a:t>
            </a:r>
            <a:br>
              <a:rPr lang="sv-SE" sz="2400" dirty="0"/>
            </a:br>
            <a:r>
              <a:rPr lang="sv-SE" sz="2400" dirty="0"/>
              <a:t>ej dement</a:t>
            </a:r>
          </a:p>
          <a:p>
            <a:r>
              <a:rPr lang="sv-SE" sz="2400" dirty="0"/>
              <a:t>Går utan hjälpmedel</a:t>
            </a:r>
          </a:p>
          <a:p>
            <a:endParaRPr lang="sv-SE" sz="2400" dirty="0"/>
          </a:p>
          <a:p>
            <a:r>
              <a:rPr lang="sv-SE" sz="2400" dirty="0">
                <a:solidFill>
                  <a:srgbClr val="FF0000"/>
                </a:solidFill>
              </a:rPr>
              <a:t>Registrera i SFR!</a:t>
            </a:r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9338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251DD6F0-3D65-894E-A6BB-EAAAE528B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Öppna SFR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="" xmlns:a16="http://schemas.microsoft.com/office/drawing/2014/main" id="{3EACA4D7-2960-1949-A6EF-5FD360448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Registrera patient och skada</a:t>
            </a:r>
          </a:p>
          <a:p>
            <a:r>
              <a:rPr lang="sv-SE" dirty="0"/>
              <a:t>Klassa frakturen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="" xmlns:a16="http://schemas.microsoft.com/office/drawing/2014/main" id="{0842CCA0-1CCF-8A42-A8FA-34410C2AE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256" y="607477"/>
            <a:ext cx="3153357" cy="859172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="" xmlns:a16="http://schemas.microsoft.com/office/drawing/2014/main" id="{827AD206-B0DD-0345-9FB2-831522533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466" y="1690688"/>
            <a:ext cx="4260029" cy="5006059"/>
          </a:xfrm>
          <a:prstGeom prst="rect">
            <a:avLst/>
          </a:prstGeom>
        </p:spPr>
      </p:pic>
      <p:sp>
        <p:nvSpPr>
          <p:cNvPr id="7" name="Rektangel med rundade hörn 6">
            <a:extLst>
              <a:ext uri="{FF2B5EF4-FFF2-40B4-BE49-F238E27FC236}">
                <a16:creationId xmlns="" xmlns:a16="http://schemas.microsoft.com/office/drawing/2014/main" id="{02996DFC-BB2F-3740-8C66-6DFD7596D240}"/>
              </a:ext>
            </a:extLst>
          </p:cNvPr>
          <p:cNvSpPr/>
          <p:nvPr/>
        </p:nvSpPr>
        <p:spPr>
          <a:xfrm>
            <a:off x="8202110" y="3559927"/>
            <a:ext cx="616772" cy="1090108"/>
          </a:xfrm>
          <a:prstGeom prst="roundRect">
            <a:avLst/>
          </a:prstGeom>
          <a:solidFill>
            <a:srgbClr val="FFC000">
              <a:alpha val="1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</p:spTree>
    <p:extLst>
      <p:ext uri="{BB962C8B-B14F-4D97-AF65-F5344CB8AC3E}">
        <p14:creationId xmlns:p14="http://schemas.microsoft.com/office/powerpoint/2010/main" val="70412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B33EAF76-B04C-384A-B733-9B415538A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JA — jag vill screena!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="" xmlns:a16="http://schemas.microsoft.com/office/drawing/2014/main" id="{0B296DF8-EB84-734C-86D7-BC2EC5A135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8408" y="1507188"/>
            <a:ext cx="10515600" cy="3410464"/>
          </a:xfrm>
        </p:spPr>
      </p:pic>
      <p:sp>
        <p:nvSpPr>
          <p:cNvPr id="3" name="textruta 2">
            <a:extLst>
              <a:ext uri="{FF2B5EF4-FFF2-40B4-BE49-F238E27FC236}">
                <a16:creationId xmlns="" xmlns:a16="http://schemas.microsoft.com/office/drawing/2014/main" id="{F2DB494D-9089-664C-AE36-811908CC4DF3}"/>
              </a:ext>
            </a:extLst>
          </p:cNvPr>
          <p:cNvSpPr txBox="1"/>
          <p:nvPr/>
        </p:nvSpPr>
        <p:spPr>
          <a:xfrm>
            <a:off x="6096000" y="5148197"/>
            <a:ext cx="4776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Om denna patient är kandidat för Helprotes kan du screena patienten?</a:t>
            </a:r>
          </a:p>
        </p:txBody>
      </p:sp>
      <p:sp>
        <p:nvSpPr>
          <p:cNvPr id="6" name="Rektangel med rundade hörn 5">
            <a:extLst>
              <a:ext uri="{FF2B5EF4-FFF2-40B4-BE49-F238E27FC236}">
                <a16:creationId xmlns="" xmlns:a16="http://schemas.microsoft.com/office/drawing/2014/main" id="{830D6CB5-4570-8347-BDD5-C1421077688D}"/>
              </a:ext>
            </a:extLst>
          </p:cNvPr>
          <p:cNvSpPr/>
          <p:nvPr/>
        </p:nvSpPr>
        <p:spPr>
          <a:xfrm>
            <a:off x="5912284" y="4917653"/>
            <a:ext cx="4960308" cy="8768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89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4E5386FD-515F-0D40-86E1-B5110253D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Besvara 4 frågor!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="" xmlns:a16="http://schemas.microsoft.com/office/drawing/2014/main" id="{E0BA3CEA-7046-3540-81EE-8DF04DF7D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1354" y="1477385"/>
            <a:ext cx="7985767" cy="5063265"/>
          </a:xfrm>
        </p:spPr>
      </p:pic>
    </p:spTree>
    <p:extLst>
      <p:ext uri="{BB962C8B-B14F-4D97-AF65-F5344CB8AC3E}">
        <p14:creationId xmlns:p14="http://schemas.microsoft.com/office/powerpoint/2010/main" val="193203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D03F26B0-A074-FC4F-8E1C-E7AFC3B5A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Samtycke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="" xmlns:a16="http://schemas.microsoft.com/office/drawing/2014/main" id="{3B517DCD-DCF0-AA48-AE7D-613F5F767C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3674" y="1826684"/>
            <a:ext cx="6184653" cy="4349749"/>
          </a:xfrm>
        </p:spPr>
      </p:pic>
    </p:spTree>
    <p:extLst>
      <p:ext uri="{BB962C8B-B14F-4D97-AF65-F5344CB8AC3E}">
        <p14:creationId xmlns:p14="http://schemas.microsoft.com/office/powerpoint/2010/main" val="398369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3600"/>
            <a:ext cx="12192000" cy="512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980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68831D4C-4438-174D-BD35-0B3158078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Randomisering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="" xmlns:a16="http://schemas.microsoft.com/office/drawing/2014/main" id="{6F644591-8CD4-F640-AE3B-D885D7858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Patienten har randomiserats till …</a:t>
            </a:r>
          </a:p>
          <a:p>
            <a:pPr marL="0" indent="0">
              <a:buNone/>
            </a:pPr>
            <a:r>
              <a:rPr lang="sv-SE" dirty="0"/>
              <a:t>	DUBBELCUP</a:t>
            </a:r>
          </a:p>
          <a:p>
            <a:pPr marL="0" indent="0">
              <a:buNone/>
            </a:pPr>
            <a:r>
              <a:rPr lang="sv-SE" dirty="0"/>
              <a:t>	eller </a:t>
            </a:r>
          </a:p>
          <a:p>
            <a:pPr marL="0" indent="0">
              <a:buNone/>
            </a:pPr>
            <a:r>
              <a:rPr lang="sv-SE" dirty="0"/>
              <a:t>	STANDARDCUP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="" xmlns:a16="http://schemas.microsoft.com/office/drawing/2014/main" id="{F9CC4531-7076-2C48-AA85-1573B3800968}"/>
              </a:ext>
            </a:extLst>
          </p:cNvPr>
          <p:cNvSpPr txBox="1"/>
          <p:nvPr/>
        </p:nvSpPr>
        <p:spPr>
          <a:xfrm>
            <a:off x="838201" y="4231341"/>
            <a:ext cx="10916771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733" dirty="0">
                <a:solidFill>
                  <a:srgbClr val="FF0000"/>
                </a:solidFill>
                <a:latin typeface="Bauhaus 93" pitchFamily="82" charset="77"/>
              </a:rPr>
              <a:t>PRATA MED OP-CHEF/BAKJOUR OCH SKRIV I ORBIT</a:t>
            </a:r>
          </a:p>
        </p:txBody>
      </p:sp>
    </p:spTree>
    <p:extLst>
      <p:ext uri="{BB962C8B-B14F-4D97-AF65-F5344CB8AC3E}">
        <p14:creationId xmlns:p14="http://schemas.microsoft.com/office/powerpoint/2010/main" val="389066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11" y="1014413"/>
            <a:ext cx="10206801" cy="394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728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48A67C6B-6991-414A-B447-B5A358AD1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b="1" dirty="0"/>
              <a:t>Intresserade enheter</a:t>
            </a:r>
            <a:r>
              <a:rPr lang="sv-SE" dirty="0"/>
              <a:t/>
            </a:r>
            <a:br>
              <a:rPr lang="sv-SE" dirty="0"/>
            </a:b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="" xmlns:a16="http://schemas.microsoft.com/office/drawing/2014/main" id="{75D48C5A-E1D8-6840-8B86-4D6F2DACA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8580"/>
            <a:ext cx="10515600" cy="492838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sv-SE" sz="2400" dirty="0"/>
              <a:t>Akademiska Sjukhuset, VO ortopedi, Uppsala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sv-SE" sz="2400" dirty="0"/>
              <a:t>Norrlands Universitetssjukhus, Ortopediska kliniken, Umeå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sv-SE" sz="2400" dirty="0"/>
              <a:t>Sahlgrenska Universitetssjukhuset, Ortopedi, Mölndal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sv-SE" sz="2400" dirty="0"/>
              <a:t>Danderyds Sjukhus, Ortopedkliniken, Stockholm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sv-SE" sz="2400" dirty="0"/>
              <a:t>Hallands Sjukhus Halmstad, Ortopedkliniken, Halmstad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sv-SE" sz="2400" dirty="0"/>
              <a:t>Blekingesjukhuset i Karlskrona, Ortopedkliniken, Karlskrona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sv-SE" sz="2400" dirty="0"/>
              <a:t>Kärnsjukhuset, Ortopediska kliniken, Skövde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sv-SE" sz="2400" dirty="0"/>
              <a:t>Centrallasarettet Västerås, Ortopedkliniken, Västerås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sv-SE" sz="2400" dirty="0"/>
              <a:t>Lidköpings sjukhus, Ortopediska sektionen, Lidköping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sv-SE" sz="2400" dirty="0"/>
              <a:t>Nyköpings lasarett, Ortopedkliniken, Nyköping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sv-SE" sz="2400" dirty="0"/>
              <a:t>Sunderby sjukhus, Ortopedkliniken, Luleå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sv-SE" sz="2400" dirty="0"/>
              <a:t>Gävle sjukhus, Ortopedkliniken, Gävle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sv-SE" sz="2400" dirty="0"/>
              <a:t>Ljungby lasarett, Ortopedkliniken, Ljungby</a:t>
            </a:r>
            <a:endParaRPr lang="sv-SE" sz="1400" dirty="0"/>
          </a:p>
        </p:txBody>
      </p:sp>
    </p:spTree>
    <p:extLst>
      <p:ext uri="{BB962C8B-B14F-4D97-AF65-F5344CB8AC3E}">
        <p14:creationId xmlns:p14="http://schemas.microsoft.com/office/powerpoint/2010/main" val="283860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9099D8D1-2333-154F-B530-99F4E166F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händer 2020?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="" xmlns:a16="http://schemas.microsoft.com/office/drawing/2014/main" id="{F5F8423D-DAB2-644D-996E-31F339757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Nya enheter</a:t>
            </a:r>
          </a:p>
          <a:p>
            <a:endParaRPr lang="sv-SE" dirty="0"/>
          </a:p>
          <a:p>
            <a:r>
              <a:rPr lang="sv-SE" dirty="0"/>
              <a:t>Monitoreringsbesök på plats</a:t>
            </a:r>
          </a:p>
          <a:p>
            <a:endParaRPr lang="sv-SE" dirty="0"/>
          </a:p>
          <a:p>
            <a:r>
              <a:rPr lang="sv-SE" dirty="0"/>
              <a:t>Studiemöte under Ortopediveckan Östersund</a:t>
            </a:r>
          </a:p>
        </p:txBody>
      </p:sp>
    </p:spTree>
    <p:extLst>
      <p:ext uri="{BB962C8B-B14F-4D97-AF65-F5344CB8AC3E}">
        <p14:creationId xmlns:p14="http://schemas.microsoft.com/office/powerpoint/2010/main" val="3897946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="" xmlns:a16="http://schemas.microsoft.com/office/drawing/2014/main" id="{9163FC51-7548-6147-9A88-733068100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90" y="0"/>
            <a:ext cx="112762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403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="" xmlns:a16="http://schemas.microsoft.com/office/drawing/2014/main" id="{C692E851-3EE7-0443-9376-2013DDF76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450" y="19050"/>
            <a:ext cx="49911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879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="" xmlns:a16="http://schemas.microsoft.com/office/drawing/2014/main" id="{DB49E661-BD37-AC45-8D7A-78E7D89F0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85" y="0"/>
            <a:ext cx="113644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816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14B5CB03-672A-3945-B398-B9C3477C6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9" name="Platshållare för innehåll 8">
            <a:extLst>
              <a:ext uri="{FF2B5EF4-FFF2-40B4-BE49-F238E27FC236}">
                <a16:creationId xmlns="" xmlns:a16="http://schemas.microsoft.com/office/drawing/2014/main" id="{EEB80F24-A9E2-A04E-BC81-696D10B96D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827" y="829290"/>
            <a:ext cx="11694466" cy="5347673"/>
          </a:xfrm>
        </p:spPr>
      </p:pic>
    </p:spTree>
    <p:extLst>
      <p:ext uri="{BB962C8B-B14F-4D97-AF65-F5344CB8AC3E}">
        <p14:creationId xmlns:p14="http://schemas.microsoft.com/office/powerpoint/2010/main" val="166403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716</Words>
  <Application>Microsoft Macintosh PowerPoint</Application>
  <PresentationFormat>Bredbild</PresentationFormat>
  <Paragraphs>292</Paragraphs>
  <Slides>53</Slides>
  <Notes>7</Notes>
  <HiddenSlides>1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53</vt:i4>
      </vt:variant>
    </vt:vector>
  </HeadingPairs>
  <TitlesOfParts>
    <vt:vector size="58" baseType="lpstr">
      <vt:lpstr>Bauhaus 93</vt:lpstr>
      <vt:lpstr>Calibri</vt:lpstr>
      <vt:lpstr>Calibri Light</vt:lpstr>
      <vt:lpstr>Arial</vt:lpstr>
      <vt:lpstr>Office-tema</vt:lpstr>
      <vt:lpstr>Studiemöte</vt:lpstr>
      <vt:lpstr>PowerPoint-presentation</vt:lpstr>
      <vt:lpstr>  HipSTHeR-studien: Hip Screws or (Total) Hip Replacement for undisplaced femoral neck fractures in elderly patients  </vt:lpstr>
      <vt:lpstr>  HipSTHeR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Ett nationellt lagarbete</vt:lpstr>
      <vt:lpstr>PowerPoint-presentation</vt:lpstr>
      <vt:lpstr>Andra planerade studier på odislocerade MCF</vt:lpstr>
      <vt:lpstr>Storbritannien:  878 patienter, över 60 år EQ5D 4 månader Kognitiv svikt inkluderas Hälsoekonomi för sjukhus/samhälle</vt:lpstr>
      <vt:lpstr>Danmark:  330 patienter över 65 år Kognitivt intakt New Mobility Score 12 månader Dorsalbockning &lt;20 grader</vt:lpstr>
      <vt:lpstr>Erfarenheter från screeningmodulen…</vt:lpstr>
      <vt:lpstr>Skademekanism</vt:lpstr>
      <vt:lpstr>Fraktur</vt:lpstr>
      <vt:lpstr>PowerPoint-presentation</vt:lpstr>
      <vt:lpstr>Plattformen känner av inklusionskriterier</vt:lpstr>
      <vt:lpstr>Screeningfrågor – narkos/artros?</vt:lpstr>
      <vt:lpstr>Samtycke kan skrivas ut</vt:lpstr>
      <vt:lpstr>Lyckad screening..</vt:lpstr>
      <vt:lpstr>Studienummer=Randomiseringsnummer</vt:lpstr>
      <vt:lpstr>Screening viktig…</vt:lpstr>
      <vt:lpstr>2019 i SFR: 958 odislocerade MCF!</vt:lpstr>
      <vt:lpstr>Registrerade/Screenade/Inkluderade</vt:lpstr>
      <vt:lpstr>PowerPoint-presentation</vt:lpstr>
      <vt:lpstr>PowerPoint-presentation</vt:lpstr>
      <vt:lpstr>70% av screenade inkluderade</vt:lpstr>
      <vt:lpstr>Lokala erfarenheter</vt:lpstr>
      <vt:lpstr>Spin-off projekt?</vt:lpstr>
      <vt:lpstr>Hur få fler kliniker?</vt:lpstr>
      <vt:lpstr>  DUALITY-studien: Dubbelcup eller standardcup vid felställd lårbenshalsfraktur </vt:lpstr>
      <vt:lpstr>Helprotes på patienter med collumfraktur</vt:lpstr>
      <vt:lpstr>Dubbelartikulerande cup</vt:lpstr>
      <vt:lpstr>Frakturpatienter: Bättre med dubbelcup?</vt:lpstr>
      <vt:lpstr>PowerPoint-presentation</vt:lpstr>
      <vt:lpstr>  HipSTHeR</vt:lpstr>
      <vt:lpstr>DUALITY studien</vt:lpstr>
      <vt:lpstr>DUALITY: Utfall </vt:lpstr>
      <vt:lpstr>Pragmatisk studie..</vt:lpstr>
      <vt:lpstr>PowerPoint-presentation</vt:lpstr>
      <vt:lpstr>Hur fånga patienter?</vt:lpstr>
      <vt:lpstr>Öppna SFR</vt:lpstr>
      <vt:lpstr>JA — jag vill screena!</vt:lpstr>
      <vt:lpstr>Besvara 4 frågor!</vt:lpstr>
      <vt:lpstr>Samtycke</vt:lpstr>
      <vt:lpstr>Randomisering</vt:lpstr>
      <vt:lpstr>PowerPoint-presentation</vt:lpstr>
      <vt:lpstr>Intresserade enheter </vt:lpstr>
      <vt:lpstr>Vad händer 2020?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Studiemöte</dc:title>
  <dc:creator>Olof Wolf</dc:creator>
  <cp:lastModifiedBy>Sebastian Mukka</cp:lastModifiedBy>
  <cp:revision>37</cp:revision>
  <dcterms:created xsi:type="dcterms:W3CDTF">2020-02-01T08:24:33Z</dcterms:created>
  <dcterms:modified xsi:type="dcterms:W3CDTF">2020-02-02T20:36:16Z</dcterms:modified>
</cp:coreProperties>
</file>