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887" r:id="rId2"/>
    <p:sldId id="679" r:id="rId3"/>
    <p:sldId id="695" r:id="rId4"/>
    <p:sldId id="760" r:id="rId5"/>
    <p:sldId id="892" r:id="rId6"/>
    <p:sldId id="774" r:id="rId7"/>
    <p:sldId id="879" r:id="rId8"/>
    <p:sldId id="880" r:id="rId9"/>
    <p:sldId id="786" r:id="rId10"/>
    <p:sldId id="787" r:id="rId11"/>
    <p:sldId id="882" r:id="rId12"/>
    <p:sldId id="796" r:id="rId13"/>
    <p:sldId id="1262" r:id="rId14"/>
    <p:sldId id="889" r:id="rId15"/>
    <p:sldId id="985" r:id="rId16"/>
    <p:sldId id="936" r:id="rId17"/>
    <p:sldId id="938" r:id="rId18"/>
    <p:sldId id="939" r:id="rId19"/>
    <p:sldId id="943" r:id="rId20"/>
    <p:sldId id="944" r:id="rId21"/>
    <p:sldId id="945" r:id="rId22"/>
    <p:sldId id="946" r:id="rId23"/>
    <p:sldId id="947" r:id="rId24"/>
    <p:sldId id="948" r:id="rId25"/>
    <p:sldId id="952" r:id="rId26"/>
    <p:sldId id="983" r:id="rId27"/>
    <p:sldId id="1000" r:id="rId28"/>
    <p:sldId id="992" r:id="rId29"/>
    <p:sldId id="905" r:id="rId30"/>
    <p:sldId id="1264" r:id="rId31"/>
    <p:sldId id="1266" r:id="rId32"/>
    <p:sldId id="1265" r:id="rId33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64"/>
    <p:restoredTop sz="94700"/>
  </p:normalViewPr>
  <p:slideViewPr>
    <p:cSldViewPr snapToGrid="0" snapToObjects="1">
      <p:cViewPr varScale="1">
        <p:scale>
          <a:sx n="107" d="100"/>
          <a:sy n="107" d="100"/>
        </p:scale>
        <p:origin x="17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6C26C-8DCB-D344-B44F-028B9446685F}" type="datetimeFigureOut">
              <a:rPr lang="sv-SE" smtClean="0"/>
              <a:t>2023-05-23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F561B-DC79-0348-A49F-6C17C6DC701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72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105CF-784B-4D5A-901B-042DFF432F4A}" type="slidenum">
              <a:rPr lang="sv-SE" altLang="sv-SE" smtClean="0"/>
              <a:pPr/>
              <a:t>1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119655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105CF-784B-4D5A-901B-042DFF432F4A}" type="slidenum">
              <a:rPr lang="sv-SE" altLang="sv-SE" smtClean="0"/>
              <a:pPr/>
              <a:t>14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63423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105CF-784B-4D5A-901B-042DFF432F4A}" type="slidenum">
              <a:rPr lang="sv-SE" altLang="sv-SE" smtClean="0"/>
              <a:pPr/>
              <a:t>16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61299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E105CF-784B-4D5A-901B-042DFF432F4A}" type="slidenum">
              <a:rPr lang="sv-SE" altLang="sv-SE" smtClean="0"/>
              <a:pPr/>
              <a:t>17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10446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Utfallsdata hämtas från SFR och andra register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A1736-F1D5-BF4A-9053-591A84AFCC7B}" type="slidenum">
              <a:rPr lang="sv-SE" smtClean="0"/>
              <a:pPr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0128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35B1C-0F8D-494F-912B-D5771EC6CC7B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058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DF319-6A60-4E44-97E8-607B5119A53C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591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18FB-88C2-A14A-89DD-EF2181DBD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0958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 i="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D5129-E418-DC4D-8A7E-B47FF8B50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630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66640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8118-DEE5-E141-ADBC-87FA69723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5300DE-CE03-1449-A00F-1DCAF6140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7815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422E8-3A3C-D242-829F-AA6264EE79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8420"/>
            <a:ext cx="3932237" cy="36905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578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E2765B-FFBB-7B44-A8C7-013A6B74BBF7}" type="datetime1">
              <a:rPr lang="sv-SE" altLang="sv-SE" smtClean="0"/>
              <a:pPr/>
              <a:t>2023-05-23</a:t>
            </a:fld>
            <a:endParaRPr lang="sv-SE" alt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5727E-96D4-4C8E-8F35-618DCBC08CAA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205988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B25D8-6E12-9C43-8116-EAA734FF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1546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CAA34-0194-4C4F-8065-752238F8F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36599"/>
            <a:ext cx="10515600" cy="11795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29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9C94-4764-7644-AEFC-040B1BB3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DE8D8-198D-3E45-940C-E40665FED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690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1B00-7D55-194A-9DCC-58C3081C1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DFAF8-7BF9-064E-A205-385662B6CF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4335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02884-1D4B-FF44-9C12-62D046BDE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94335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332432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E2D10-F1F2-3B43-A1E4-CD337293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75635"/>
            <a:ext cx="10515600" cy="1325563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A908E-48D4-B04D-BA5C-900AD2F6A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1269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878BF-67AD-984B-82A3-8A0DB2EE1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7625"/>
            <a:ext cx="5157787" cy="32113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22AEF0-1149-0F47-A83E-F16872FE4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1269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E285A7-48C1-5A48-8B4C-B33BC4CCF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7625"/>
            <a:ext cx="5183188" cy="321135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83858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D78A5-3A98-3D46-90EF-A52E2E0F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79589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4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76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A4122-0264-A449-91A3-D8D47232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08446"/>
            <a:ext cx="3932237" cy="104895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A0A1B-6715-D547-A33B-FFC7751AD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08446"/>
            <a:ext cx="6172200" cy="476053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BD82B-965C-1041-8C70-2278F839C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78420"/>
            <a:ext cx="3932237" cy="369055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962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58ACB8-EB0F-0F43-9CB3-C5749D8B2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6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CF795-1FF6-7A49-863C-237A97CD2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S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BAC3A2-6B79-CC46-BF5D-6339646EFE15}"/>
              </a:ext>
            </a:extLst>
          </p:cNvPr>
          <p:cNvSpPr/>
          <p:nvPr/>
        </p:nvSpPr>
        <p:spPr>
          <a:xfrm>
            <a:off x="0" y="6101884"/>
            <a:ext cx="12191999" cy="756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EC23F3-5867-5348-BED6-A639F2AEB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/>
          </a:blip>
          <a:srcRect l="86765" t="11875" r="1429" b="14095"/>
          <a:stretch/>
        </p:blipFill>
        <p:spPr>
          <a:xfrm>
            <a:off x="11247121" y="6139559"/>
            <a:ext cx="829056" cy="690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F33393-C642-1849-B214-55C7D84AAD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/>
          </a:blip>
          <a:srcRect l="60288" t="16715" r="27906" b="17424"/>
          <a:stretch/>
        </p:blipFill>
        <p:spPr>
          <a:xfrm>
            <a:off x="10418065" y="6191319"/>
            <a:ext cx="829055" cy="61400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9984D0A-A056-D891-D7BA-863BF6A8CE1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53782" y="6304444"/>
            <a:ext cx="1914858" cy="47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0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A3F383-212B-3F42-BBC4-87D30C63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9" y="375635"/>
            <a:ext cx="11969392" cy="1325563"/>
          </a:xfrm>
        </p:spPr>
        <p:txBody>
          <a:bodyPr>
            <a:normAutofit fontScale="90000"/>
          </a:bodyPr>
          <a:lstStyle/>
          <a:p>
            <a:r>
              <a:rPr lang="sv-SE" dirty="0"/>
              <a:t>Register </a:t>
            </a:r>
            <a:r>
              <a:rPr lang="sv-SE" dirty="0" err="1"/>
              <a:t>Nested</a:t>
            </a:r>
            <a:r>
              <a:rPr lang="sv-SE" dirty="0"/>
              <a:t> </a:t>
            </a:r>
            <a:r>
              <a:rPr lang="sv-SE" dirty="0" err="1"/>
              <a:t>Trials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Experience</a:t>
            </a:r>
            <a:r>
              <a:rPr lang="sv-SE" dirty="0"/>
              <a:t> from the Swedish </a:t>
            </a:r>
            <a:r>
              <a:rPr lang="sv-SE" dirty="0" err="1"/>
              <a:t>Fracture</a:t>
            </a:r>
            <a:r>
              <a:rPr lang="sv-SE" dirty="0"/>
              <a:t> Register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CFD7D1BE-1E15-214F-9639-AD6AE04A9AA7}"/>
              </a:ext>
            </a:extLst>
          </p:cNvPr>
          <p:cNvSpPr txBox="1">
            <a:spLocks/>
          </p:cNvSpPr>
          <p:nvPr/>
        </p:nvSpPr>
        <p:spPr bwMode="auto">
          <a:xfrm>
            <a:off x="4222486" y="6163767"/>
            <a:ext cx="3443893" cy="60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Olof Wolf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F275E66-5398-C244-AF7D-1B446E1CDC10}"/>
              </a:ext>
            </a:extLst>
          </p:cNvPr>
          <p:cNvSpPr txBox="1"/>
          <p:nvPr/>
        </p:nvSpPr>
        <p:spPr>
          <a:xfrm>
            <a:off x="2471032" y="6171722"/>
            <a:ext cx="2680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Co Director</a:t>
            </a:r>
          </a:p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Swedish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Fracture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Register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CC31E71A-4DA8-2541-8666-E76C9B34942E}"/>
              </a:ext>
            </a:extLst>
          </p:cNvPr>
          <p:cNvSpPr txBox="1"/>
          <p:nvPr/>
        </p:nvSpPr>
        <p:spPr>
          <a:xfrm>
            <a:off x="7084799" y="6171722"/>
            <a:ext cx="356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 Orthopaedics</a:t>
            </a:r>
          </a:p>
          <a:p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Uppsala University Hospital, Sweden</a:t>
            </a:r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E528B0CC-5FA1-D740-A68B-58EC87A6D4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34187" y="1895023"/>
            <a:ext cx="2555901" cy="3568718"/>
          </a:xfrm>
          <a:ln>
            <a:solidFill>
              <a:schemeClr val="tx1"/>
            </a:solidFill>
          </a:ln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2253EC3-2133-024C-AB67-9DFBCC68D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954" y="1895023"/>
            <a:ext cx="2680144" cy="35751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1081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2235202" y="596900"/>
            <a:ext cx="7886700" cy="3937000"/>
          </a:xfrm>
        </p:spPr>
        <p:txBody>
          <a:bodyPr/>
          <a:lstStyle/>
          <a:p>
            <a:pPr>
              <a:buNone/>
            </a:pPr>
            <a:r>
              <a:rPr lang="sv-SE"/>
              <a:t>		</a:t>
            </a:r>
          </a:p>
        </p:txBody>
      </p:sp>
      <p:pic>
        <p:nvPicPr>
          <p:cNvPr id="5" name="Bildobjekt 4" descr="Skärmavbild 2019-03-17 kl. 13.51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420" y="596902"/>
            <a:ext cx="4537613" cy="5872527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>
            <a:off x="6531213" y="2773857"/>
            <a:ext cx="1518223" cy="17600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203256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2235202" y="596900"/>
            <a:ext cx="7886700" cy="3937000"/>
          </a:xfrm>
        </p:spPr>
        <p:txBody>
          <a:bodyPr/>
          <a:lstStyle/>
          <a:p>
            <a:pPr>
              <a:buNone/>
            </a:pPr>
            <a:r>
              <a:rPr lang="sv-SE"/>
              <a:t>		</a:t>
            </a:r>
          </a:p>
        </p:txBody>
      </p:sp>
      <p:pic>
        <p:nvPicPr>
          <p:cNvPr id="7" name="Bildobjekt 6" descr="Skärmavbild 2019-03-17 kl. 13.55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575" y="546323"/>
            <a:ext cx="7062327" cy="558777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EAE3D2E-5626-924B-ADFA-0AB659C0BD5C}"/>
              </a:ext>
            </a:extLst>
          </p:cNvPr>
          <p:cNvSpPr txBox="1"/>
          <p:nvPr/>
        </p:nvSpPr>
        <p:spPr>
          <a:xfrm>
            <a:off x="5556356" y="315491"/>
            <a:ext cx="2833141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Treatment details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BB8DA0C-A604-8C47-8137-0634FFFFE3AC}"/>
              </a:ext>
            </a:extLst>
          </p:cNvPr>
          <p:cNvSpPr txBox="1"/>
          <p:nvPr/>
        </p:nvSpPr>
        <p:spPr>
          <a:xfrm>
            <a:off x="1673904" y="2023674"/>
            <a:ext cx="1199213" cy="4616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Type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F86A0D1-9237-3445-8A16-6B94F116A3B7}"/>
              </a:ext>
            </a:extLst>
          </p:cNvPr>
          <p:cNvSpPr txBox="1"/>
          <p:nvPr/>
        </p:nvSpPr>
        <p:spPr>
          <a:xfrm>
            <a:off x="1673903" y="2787853"/>
            <a:ext cx="1385672" cy="46166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Method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E44A475-0955-0843-A232-03057E80AD31}"/>
              </a:ext>
            </a:extLst>
          </p:cNvPr>
          <p:cNvSpPr txBox="1"/>
          <p:nvPr/>
        </p:nvSpPr>
        <p:spPr>
          <a:xfrm>
            <a:off x="1673903" y="3415642"/>
            <a:ext cx="1385672" cy="8309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Surgeon level</a:t>
            </a:r>
          </a:p>
        </p:txBody>
      </p:sp>
    </p:spTree>
    <p:extLst>
      <p:ext uri="{BB962C8B-B14F-4D97-AF65-F5344CB8AC3E}">
        <p14:creationId xmlns:p14="http://schemas.microsoft.com/office/powerpoint/2010/main" val="4073435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2235202" y="596900"/>
            <a:ext cx="7886700" cy="3937000"/>
          </a:xfrm>
        </p:spPr>
        <p:txBody>
          <a:bodyPr/>
          <a:lstStyle/>
          <a:p>
            <a:pPr>
              <a:buNone/>
            </a:pPr>
            <a:r>
              <a:rPr lang="sv-SE"/>
              <a:t>		</a:t>
            </a:r>
          </a:p>
        </p:txBody>
      </p:sp>
      <p:pic>
        <p:nvPicPr>
          <p:cNvPr id="5" name="Bildobjekt 4" descr="Skärmavbild 2019-03-17 kl. 13.55.3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901294"/>
            <a:ext cx="7819069" cy="3632609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>
            <a:off x="3460205" y="1416596"/>
            <a:ext cx="7396480" cy="32358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6038325-D4ED-904E-B1E1-53C9AE1C56CB}"/>
              </a:ext>
            </a:extLst>
          </p:cNvPr>
          <p:cNvSpPr txBox="1"/>
          <p:nvPr/>
        </p:nvSpPr>
        <p:spPr>
          <a:xfrm>
            <a:off x="5142060" y="3888916"/>
            <a:ext cx="3597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External fixation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B229395-A84E-E2DA-1584-A4B9C855AC64}"/>
              </a:ext>
            </a:extLst>
          </p:cNvPr>
          <p:cNvSpPr txBox="1"/>
          <p:nvPr/>
        </p:nvSpPr>
        <p:spPr>
          <a:xfrm>
            <a:off x="2235200" y="5044904"/>
            <a:ext cx="770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Subsequent reoperation added to initial fracture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PROM (EQ5D and SMFA) pre-injury and 1-year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8874670-6F47-1A90-7D59-DB1C3F26DFEC}"/>
              </a:ext>
            </a:extLst>
          </p:cNvPr>
          <p:cNvSpPr txBox="1"/>
          <p:nvPr/>
        </p:nvSpPr>
        <p:spPr>
          <a:xfrm>
            <a:off x="4143179" y="243415"/>
            <a:ext cx="3492708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Full primary registration</a:t>
            </a:r>
          </a:p>
        </p:txBody>
      </p:sp>
    </p:spTree>
    <p:extLst>
      <p:ext uri="{BB962C8B-B14F-4D97-AF65-F5344CB8AC3E}">
        <p14:creationId xmlns:p14="http://schemas.microsoft.com/office/powerpoint/2010/main" val="232375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B6A294-DEEA-8B4E-9414-3042E3DFB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877"/>
            <a:ext cx="10515600" cy="1325563"/>
          </a:xfrm>
        </p:spPr>
        <p:txBody>
          <a:bodyPr/>
          <a:lstStyle/>
          <a:p>
            <a:r>
              <a:rPr lang="sv-SE" dirty="0"/>
              <a:t>&gt; 50 </a:t>
            </a:r>
            <a:r>
              <a:rPr lang="sv-SE" dirty="0" err="1"/>
              <a:t>Publications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AFBB83B-66A2-A8AC-95B6-E1BAA9568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812"/>
          <a:stretch/>
        </p:blipFill>
        <p:spPr>
          <a:xfrm>
            <a:off x="1771987" y="1096977"/>
            <a:ext cx="8648026" cy="5200953"/>
          </a:xfrm>
        </p:spPr>
      </p:pic>
    </p:spTree>
    <p:extLst>
      <p:ext uri="{BB962C8B-B14F-4D97-AF65-F5344CB8AC3E}">
        <p14:creationId xmlns:p14="http://schemas.microsoft.com/office/powerpoint/2010/main" val="64638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AC138A-A33C-2345-8F4B-8065BECA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What</a:t>
            </a:r>
            <a:r>
              <a:rPr lang="sv-SE" dirty="0"/>
              <a:t> kind </a:t>
            </a:r>
            <a:r>
              <a:rPr lang="sv-SE" dirty="0" err="1"/>
              <a:t>of</a:t>
            </a:r>
            <a:r>
              <a:rPr lang="sv-SE" dirty="0"/>
              <a:t> research is </a:t>
            </a:r>
            <a:r>
              <a:rPr lang="sv-SE" dirty="0" err="1"/>
              <a:t>good</a:t>
            </a:r>
            <a:r>
              <a:rPr lang="sv-SE" dirty="0"/>
              <a:t> research?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0224CEB-D00A-C94D-ACBF-0C3C1DF38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2400" dirty="0"/>
              <a:t>Multicenter </a:t>
            </a:r>
            <a:r>
              <a:rPr lang="sv-SE" sz="2400" dirty="0" err="1"/>
              <a:t>RCTs</a:t>
            </a:r>
            <a:endParaRPr lang="sv-SE" sz="2400" dirty="0"/>
          </a:p>
          <a:p>
            <a:pPr marL="457200" lvl="1" indent="0">
              <a:buNone/>
            </a:pPr>
            <a:r>
              <a:rPr lang="sv-SE" sz="2000" dirty="0"/>
              <a:t>100 patients, </a:t>
            </a:r>
            <a:r>
              <a:rPr lang="sv-SE" sz="2000" dirty="0" err="1"/>
              <a:t>eg</a:t>
            </a:r>
            <a:r>
              <a:rPr lang="sv-SE" sz="2000" dirty="0"/>
              <a:t> DASH score</a:t>
            </a:r>
          </a:p>
          <a:p>
            <a:pPr marL="0" indent="0">
              <a:buNone/>
            </a:pPr>
            <a:r>
              <a:rPr lang="sv-SE" sz="2400" dirty="0" err="1"/>
              <a:t>Pragmatic</a:t>
            </a:r>
            <a:r>
              <a:rPr lang="sv-SE" sz="2400" dirty="0"/>
              <a:t> multicenter </a:t>
            </a:r>
            <a:r>
              <a:rPr lang="sv-SE" sz="2400" dirty="0" err="1"/>
              <a:t>RCTs</a:t>
            </a:r>
            <a:endParaRPr lang="sv-SE" sz="2400" dirty="0"/>
          </a:p>
          <a:p>
            <a:pPr marL="457200" lvl="1" indent="0">
              <a:buNone/>
            </a:pPr>
            <a:r>
              <a:rPr lang="sv-SE" sz="2000" dirty="0" err="1"/>
              <a:t>ProFHER</a:t>
            </a:r>
            <a:r>
              <a:rPr lang="sv-SE" sz="2000" dirty="0"/>
              <a:t>: 1250 </a:t>
            </a:r>
            <a:r>
              <a:rPr lang="sv-SE" sz="2000" dirty="0" err="1"/>
              <a:t>screened</a:t>
            </a:r>
            <a:r>
              <a:rPr lang="sv-SE" sz="2000" dirty="0"/>
              <a:t>, 250 </a:t>
            </a:r>
            <a:r>
              <a:rPr lang="sv-SE" sz="2000" dirty="0" err="1"/>
              <a:t>included</a:t>
            </a:r>
            <a:endParaRPr lang="sv-SE" sz="2000" dirty="0"/>
          </a:p>
          <a:p>
            <a:pPr marL="0" indent="0">
              <a:buNone/>
            </a:pPr>
            <a:r>
              <a:rPr lang="sv-SE" sz="2400" dirty="0"/>
              <a:t>Register studies</a:t>
            </a:r>
          </a:p>
          <a:p>
            <a:pPr marL="457200" lvl="1" indent="0">
              <a:buNone/>
            </a:pPr>
            <a:r>
              <a:rPr lang="sv-SE" sz="2000" dirty="0"/>
              <a:t>1,000?</a:t>
            </a:r>
          </a:p>
          <a:p>
            <a:pPr marL="457200" lvl="1" indent="0">
              <a:buNone/>
            </a:pPr>
            <a:r>
              <a:rPr lang="sv-SE" sz="2000" dirty="0"/>
              <a:t>10,000?</a:t>
            </a:r>
          </a:p>
          <a:p>
            <a:pPr marL="457200" lvl="1" indent="0">
              <a:buNone/>
            </a:pPr>
            <a:r>
              <a:rPr lang="sv-SE" sz="2000" dirty="0"/>
              <a:t>… 100,000?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E4BA2E3-C018-C94F-9ADC-24DD70BF165F}"/>
              </a:ext>
            </a:extLst>
          </p:cNvPr>
          <p:cNvSpPr txBox="1"/>
          <p:nvPr/>
        </p:nvSpPr>
        <p:spPr>
          <a:xfrm>
            <a:off x="7733213" y="2322286"/>
            <a:ext cx="3367313" cy="830997"/>
          </a:xfrm>
          <a:prstGeom prst="rect">
            <a:avLst/>
          </a:prstGeom>
          <a:solidFill>
            <a:srgbClr val="FFFF00"/>
          </a:solidFill>
          <a:ln w="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combine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all?</a:t>
            </a:r>
          </a:p>
        </p:txBody>
      </p:sp>
    </p:spTree>
    <p:extLst>
      <p:ext uri="{BB962C8B-B14F-4D97-AF65-F5344CB8AC3E}">
        <p14:creationId xmlns:p14="http://schemas.microsoft.com/office/powerpoint/2010/main" val="886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9035941-27B0-F44A-8964-004233F63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Registerbased</a:t>
            </a:r>
            <a:r>
              <a:rPr lang="sv-SE" dirty="0"/>
              <a:t> RCT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1B13014-8D99-D447-A191-B8C2D3F9A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 sz="2400" dirty="0" err="1"/>
              <a:t>Use</a:t>
            </a:r>
            <a:r>
              <a:rPr lang="sv-SE" sz="2400" dirty="0"/>
              <a:t> the Register to </a:t>
            </a:r>
            <a:r>
              <a:rPr lang="sv-SE" sz="2400" dirty="0" err="1"/>
              <a:t>find</a:t>
            </a:r>
            <a:r>
              <a:rPr lang="sv-SE" sz="2400" dirty="0"/>
              <a:t> the patients</a:t>
            </a:r>
          </a:p>
          <a:p>
            <a:pPr marL="0" indent="0">
              <a:buNone/>
            </a:pPr>
            <a:r>
              <a:rPr lang="sv-SE" sz="2400" dirty="0"/>
              <a:t>	</a:t>
            </a:r>
            <a:r>
              <a:rPr lang="sv-SE" b="0" dirty="0" err="1"/>
              <a:t>Inclusion</a:t>
            </a:r>
            <a:r>
              <a:rPr lang="sv-SE" b="0" dirty="0"/>
              <a:t> </a:t>
            </a:r>
            <a:r>
              <a:rPr lang="sv-SE" b="0" dirty="0" err="1"/>
              <a:t>criteria</a:t>
            </a:r>
            <a:r>
              <a:rPr lang="sv-SE" b="0" dirty="0"/>
              <a:t> </a:t>
            </a:r>
            <a:r>
              <a:rPr lang="sv-SE" b="0" dirty="0" err="1"/>
              <a:t>defined</a:t>
            </a:r>
            <a:endParaRPr lang="sv-SE" sz="2400" b="0" dirty="0"/>
          </a:p>
          <a:p>
            <a:pPr marL="0" indent="0">
              <a:buNone/>
            </a:pPr>
            <a:r>
              <a:rPr lang="sv-SE" sz="2400" b="0" dirty="0"/>
              <a:t>	</a:t>
            </a:r>
            <a:r>
              <a:rPr lang="sv-SE" sz="2200" b="0" dirty="0" err="1"/>
              <a:t>External</a:t>
            </a:r>
            <a:r>
              <a:rPr lang="sv-SE" sz="2200" b="0" dirty="0"/>
              <a:t> </a:t>
            </a:r>
            <a:r>
              <a:rPr lang="sv-SE" sz="2200" b="0" dirty="0" err="1"/>
              <a:t>validity</a:t>
            </a:r>
            <a:endParaRPr lang="sv-SE" sz="2400" b="0" dirty="0"/>
          </a:p>
          <a:p>
            <a:pPr marL="0" indent="0">
              <a:buNone/>
            </a:pPr>
            <a:r>
              <a:rPr lang="sv-SE" sz="2400" dirty="0" err="1"/>
              <a:t>Construct</a:t>
            </a:r>
            <a:r>
              <a:rPr lang="sv-SE" sz="2400" dirty="0"/>
              <a:t> a </a:t>
            </a:r>
            <a:r>
              <a:rPr lang="sv-SE" sz="2400" dirty="0" err="1"/>
              <a:t>study</a:t>
            </a:r>
            <a:r>
              <a:rPr lang="sv-SE" sz="2400" dirty="0"/>
              <a:t> </a:t>
            </a:r>
            <a:r>
              <a:rPr lang="sv-SE" sz="2400" dirty="0" err="1"/>
              <a:t>platform</a:t>
            </a:r>
            <a:endParaRPr lang="sv-SE" sz="2400" dirty="0"/>
          </a:p>
          <a:p>
            <a:pPr marL="457200" lvl="1" indent="0">
              <a:buNone/>
            </a:pPr>
            <a:r>
              <a:rPr lang="sv-SE" sz="2000" dirty="0"/>
              <a:t>	Screening/</a:t>
            </a:r>
            <a:r>
              <a:rPr lang="sv-SE" sz="2000" dirty="0" err="1"/>
              <a:t>Eligibility</a:t>
            </a:r>
            <a:endParaRPr lang="sv-SE" sz="2000" dirty="0"/>
          </a:p>
          <a:p>
            <a:pPr marL="457200" lvl="1" indent="0">
              <a:buNone/>
            </a:pPr>
            <a:r>
              <a:rPr lang="sv-SE" sz="2000" dirty="0"/>
              <a:t>	</a:t>
            </a:r>
            <a:r>
              <a:rPr lang="sv-SE" sz="2000" dirty="0" err="1"/>
              <a:t>Randomisation</a:t>
            </a:r>
            <a:endParaRPr lang="sv-SE" sz="2000" dirty="0"/>
          </a:p>
          <a:p>
            <a:pPr marL="0" indent="0">
              <a:buNone/>
            </a:pPr>
            <a:r>
              <a:rPr lang="sv-SE" sz="2400" dirty="0" err="1"/>
              <a:t>Outcome</a:t>
            </a:r>
            <a:r>
              <a:rPr lang="sv-SE" sz="2400" dirty="0"/>
              <a:t> – no </a:t>
            </a:r>
            <a:r>
              <a:rPr lang="sv-SE" sz="2400" dirty="0" err="1"/>
              <a:t>follow-up</a:t>
            </a:r>
            <a:r>
              <a:rPr lang="sv-SE" sz="2400" dirty="0"/>
              <a:t> (</a:t>
            </a:r>
            <a:r>
              <a:rPr lang="sv-SE" sz="2400" dirty="0" err="1"/>
              <a:t>easiest</a:t>
            </a:r>
            <a:r>
              <a:rPr lang="sv-SE" sz="2400" dirty="0"/>
              <a:t>)</a:t>
            </a:r>
          </a:p>
          <a:p>
            <a:pPr marL="457200" lvl="1" indent="0">
              <a:buNone/>
            </a:pPr>
            <a:r>
              <a:rPr lang="sv-SE" sz="2000" dirty="0"/>
              <a:t>	</a:t>
            </a:r>
            <a:r>
              <a:rPr lang="sv-SE" sz="2000" dirty="0" err="1"/>
              <a:t>Retrieve</a:t>
            </a:r>
            <a:r>
              <a:rPr lang="sv-SE" sz="2000" dirty="0"/>
              <a:t> from SFR or </a:t>
            </a:r>
            <a:r>
              <a:rPr lang="sv-SE" sz="2000" dirty="0" err="1"/>
              <a:t>other</a:t>
            </a:r>
            <a:r>
              <a:rPr lang="sv-SE" sz="2000" dirty="0"/>
              <a:t> registers</a:t>
            </a:r>
          </a:p>
          <a:p>
            <a:pPr marL="457200" lvl="1" indent="0">
              <a:buNone/>
            </a:pPr>
            <a:r>
              <a:rPr lang="sv-SE" sz="2000" dirty="0"/>
              <a:t>	</a:t>
            </a:r>
            <a:r>
              <a:rPr lang="sv-SE" sz="2000" dirty="0" err="1"/>
              <a:t>Mortality</a:t>
            </a:r>
            <a:r>
              <a:rPr lang="sv-SE" sz="2000" dirty="0"/>
              <a:t>?</a:t>
            </a:r>
          </a:p>
          <a:p>
            <a:pPr marL="457200" lvl="1" indent="0">
              <a:buNone/>
            </a:pPr>
            <a:r>
              <a:rPr lang="sv-SE" sz="2000" dirty="0"/>
              <a:t>	Reoperations?</a:t>
            </a:r>
          </a:p>
          <a:p>
            <a:pPr lvl="1"/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17284551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609600" y="274639"/>
            <a:ext cx="11463453" cy="1143000"/>
          </a:xfrm>
        </p:spPr>
        <p:txBody>
          <a:bodyPr>
            <a:normAutofit fontScale="90000"/>
          </a:bodyPr>
          <a:lstStyle/>
          <a:p>
            <a:r>
              <a:rPr lang="sv-SE" altLang="x-none" b="1" dirty="0">
                <a:ea typeface="Arial" charset="0"/>
                <a:cs typeface="Arial" charset="0"/>
              </a:rPr>
              <a:t>HIPSTHER</a:t>
            </a:r>
            <a:br>
              <a:rPr lang="sv-SE" altLang="x-none" b="1" dirty="0">
                <a:ea typeface="Arial" charset="0"/>
                <a:cs typeface="Arial" charset="0"/>
              </a:rPr>
            </a:br>
            <a:r>
              <a:rPr lang="sv-SE" altLang="x-none" sz="3600" dirty="0">
                <a:ea typeface="Arial" charset="0"/>
                <a:cs typeface="Arial" charset="0"/>
              </a:rPr>
              <a:t>Hip Screws or (Total) Hip Replacement for undisplaced femoral </a:t>
            </a:r>
            <a:r>
              <a:rPr lang="sv-SE" altLang="x-none" sz="3600" dirty="0" err="1">
                <a:ea typeface="Arial" charset="0"/>
                <a:cs typeface="Arial" charset="0"/>
              </a:rPr>
              <a:t>neck</a:t>
            </a:r>
            <a:r>
              <a:rPr lang="sv-SE" altLang="x-none" sz="3600" dirty="0">
                <a:ea typeface="Arial" charset="0"/>
                <a:cs typeface="Arial" charset="0"/>
              </a:rPr>
              <a:t> </a:t>
            </a:r>
            <a:r>
              <a:rPr lang="sv-SE" altLang="x-none" sz="3600" dirty="0" err="1">
                <a:ea typeface="Arial" charset="0"/>
                <a:cs typeface="Arial" charset="0"/>
              </a:rPr>
              <a:t>fractures</a:t>
            </a:r>
            <a:r>
              <a:rPr lang="sv-SE" altLang="x-none" sz="3600" dirty="0">
                <a:ea typeface="Arial" charset="0"/>
                <a:cs typeface="Arial" charset="0"/>
              </a:rPr>
              <a:t> in </a:t>
            </a:r>
            <a:r>
              <a:rPr lang="sv-SE" altLang="x-none" sz="3600" dirty="0" err="1">
                <a:ea typeface="Arial" charset="0"/>
                <a:cs typeface="Arial" charset="0"/>
              </a:rPr>
              <a:t>elderly</a:t>
            </a:r>
            <a:r>
              <a:rPr lang="sv-SE" altLang="x-none" sz="3600" dirty="0">
                <a:ea typeface="Arial" charset="0"/>
                <a:cs typeface="Arial" charset="0"/>
              </a:rPr>
              <a:t> patients</a:t>
            </a:r>
            <a:endParaRPr lang="sv-SE" altLang="x-none" dirty="0">
              <a:ea typeface="Arial" charset="0"/>
              <a:cs typeface="Arial" charset="0"/>
            </a:endParaRPr>
          </a:p>
        </p:txBody>
      </p:sp>
      <p:pic>
        <p:nvPicPr>
          <p:cNvPr id="2662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"/>
          <a:stretch>
            <a:fillRect/>
          </a:stretch>
        </p:blipFill>
        <p:spPr bwMode="auto">
          <a:xfrm>
            <a:off x="5269679" y="2219091"/>
            <a:ext cx="5974055" cy="390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3D5E9927-B855-A3B4-57BC-4C031F5A7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26" y="5039318"/>
            <a:ext cx="2579964" cy="1086301"/>
          </a:xfrm>
          <a:prstGeom prst="rect">
            <a:avLst/>
          </a:prstGeom>
        </p:spPr>
      </p:pic>
      <p:pic>
        <p:nvPicPr>
          <p:cNvPr id="3" name="Platshållare för innehåll 4">
            <a:extLst>
              <a:ext uri="{FF2B5EF4-FFF2-40B4-BE49-F238E27FC236}">
                <a16:creationId xmlns:a16="http://schemas.microsoft.com/office/drawing/2014/main" id="{A18A2544-F594-4BE4-C425-98E212F72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11" y="1862667"/>
            <a:ext cx="4016683" cy="191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6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788EED-E53E-D04D-94BA-0F0947A45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Outcome</a:t>
            </a:r>
            <a:endParaRPr lang="sv-SE" dirty="0"/>
          </a:p>
        </p:txBody>
      </p:sp>
      <p:sp>
        <p:nvSpPr>
          <p:cNvPr id="33793" name="Platshållare för innehåll 4"/>
          <p:cNvSpPr>
            <a:spLocks noGrp="1"/>
          </p:cNvSpPr>
          <p:nvPr>
            <p:ph idx="1"/>
          </p:nvPr>
        </p:nvSpPr>
        <p:spPr>
          <a:xfrm>
            <a:off x="1981202" y="1600201"/>
            <a:ext cx="8397433" cy="4525963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</a:pPr>
            <a:r>
              <a:rPr lang="sv-SE" altLang="x-none" sz="3000" b="0" dirty="0">
                <a:ea typeface="Arial" charset="0"/>
                <a:cs typeface="Arial" charset="0"/>
              </a:rPr>
              <a:t>Composite </a:t>
            </a:r>
            <a:r>
              <a:rPr lang="sv-SE" altLang="x-none" sz="3000" b="0" dirty="0" err="1">
                <a:ea typeface="Arial" charset="0"/>
                <a:cs typeface="Arial" charset="0"/>
              </a:rPr>
              <a:t>variable</a:t>
            </a:r>
            <a:r>
              <a:rPr lang="sv-SE" altLang="x-none" sz="3000" b="0" dirty="0">
                <a:ea typeface="Arial" charset="0"/>
                <a:cs typeface="Arial" charset="0"/>
              </a:rPr>
              <a:t> </a:t>
            </a:r>
            <a:r>
              <a:rPr lang="sv-SE" altLang="x-none" sz="3000" b="0" dirty="0" err="1">
                <a:ea typeface="Arial" charset="0"/>
                <a:cs typeface="Arial" charset="0"/>
              </a:rPr>
              <a:t>comprising</a:t>
            </a:r>
            <a:endParaRPr lang="sv-SE" altLang="x-none" sz="3000" b="0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sz="3000" b="0" dirty="0">
                <a:ea typeface="Arial" charset="0"/>
                <a:cs typeface="Arial" charset="0"/>
              </a:rPr>
              <a:t>	</a:t>
            </a:r>
            <a:r>
              <a:rPr lang="sv-SE" altLang="x-none" sz="3000" dirty="0">
                <a:ea typeface="Arial" charset="0"/>
                <a:cs typeface="Arial" charset="0"/>
              </a:rPr>
              <a:t>Reoperation rate &amp; </a:t>
            </a:r>
            <a:r>
              <a:rPr lang="sv-SE" altLang="x-none" sz="3000" dirty="0" err="1">
                <a:ea typeface="Arial" charset="0"/>
                <a:cs typeface="Arial" charset="0"/>
              </a:rPr>
              <a:t>Mortality</a:t>
            </a:r>
            <a:endParaRPr lang="sv-SE" altLang="x-none" sz="30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77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A8E281-8374-D946-BAE0-15A94DA3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Hipsther set </a:t>
            </a:r>
            <a:r>
              <a:rPr lang="sv-SE" dirty="0" err="1"/>
              <a:t>up</a:t>
            </a:r>
            <a:endParaRPr lang="sv-SE" dirty="0"/>
          </a:p>
        </p:txBody>
      </p:sp>
      <p:sp>
        <p:nvSpPr>
          <p:cNvPr id="34817" name="Platshållare för innehåll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</a:pPr>
            <a:r>
              <a:rPr lang="sv-SE" altLang="x-none" sz="3225" b="0" dirty="0">
                <a:ea typeface="Arial" charset="0"/>
                <a:cs typeface="Arial" charset="0"/>
              </a:rPr>
              <a:t>No </a:t>
            </a:r>
            <a:r>
              <a:rPr lang="sv-SE" altLang="x-none" sz="3225" b="0" dirty="0" err="1">
                <a:ea typeface="Arial" charset="0"/>
                <a:cs typeface="Arial" charset="0"/>
              </a:rPr>
              <a:t>follow</a:t>
            </a:r>
            <a:r>
              <a:rPr lang="sv-SE" altLang="x-none" sz="3225" b="0" dirty="0">
                <a:ea typeface="Arial" charset="0"/>
                <a:cs typeface="Arial" charset="0"/>
              </a:rPr>
              <a:t> </a:t>
            </a:r>
            <a:r>
              <a:rPr lang="sv-SE" altLang="x-none" sz="3225" b="0" dirty="0" err="1">
                <a:ea typeface="Arial" charset="0"/>
                <a:cs typeface="Arial" charset="0"/>
              </a:rPr>
              <a:t>up</a:t>
            </a:r>
            <a:r>
              <a:rPr lang="sv-SE" altLang="x-none" sz="3225" b="0" dirty="0">
                <a:ea typeface="Arial" charset="0"/>
                <a:cs typeface="Arial" charset="0"/>
              </a:rPr>
              <a:t> visits!</a:t>
            </a:r>
          </a:p>
          <a:p>
            <a:pPr>
              <a:buFont typeface="Arial" charset="0"/>
              <a:buNone/>
            </a:pPr>
            <a:endParaRPr lang="sv-SE" altLang="x-none" b="0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b="0" dirty="0" err="1">
                <a:ea typeface="Arial" charset="0"/>
                <a:cs typeface="Arial" charset="0"/>
              </a:rPr>
              <a:t>Mortality</a:t>
            </a:r>
            <a:r>
              <a:rPr lang="sv-SE" altLang="x-none" b="0" dirty="0">
                <a:ea typeface="Arial" charset="0"/>
                <a:cs typeface="Arial" charset="0"/>
              </a:rPr>
              <a:t> and reoperations </a:t>
            </a:r>
            <a:r>
              <a:rPr lang="sv-SE" altLang="x-none" b="0" dirty="0" err="1">
                <a:ea typeface="Arial" charset="0"/>
                <a:cs typeface="Arial" charset="0"/>
              </a:rPr>
              <a:t>registered</a:t>
            </a:r>
            <a:r>
              <a:rPr lang="sv-SE" altLang="x-none" b="0" dirty="0">
                <a:ea typeface="Arial" charset="0"/>
                <a:cs typeface="Arial" charset="0"/>
              </a:rPr>
              <a:t> in the SFR</a:t>
            </a:r>
          </a:p>
          <a:p>
            <a:pPr>
              <a:buFont typeface="Arial" charset="0"/>
              <a:buNone/>
            </a:pPr>
            <a:endParaRPr lang="sv-SE" altLang="x-none" b="0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b="0" dirty="0">
                <a:ea typeface="Arial" charset="0"/>
                <a:cs typeface="Arial" charset="0"/>
              </a:rPr>
              <a:t>Reoperations </a:t>
            </a:r>
            <a:r>
              <a:rPr lang="sv-SE" altLang="x-none" b="0" dirty="0" err="1">
                <a:ea typeface="Arial" charset="0"/>
                <a:cs typeface="Arial" charset="0"/>
              </a:rPr>
              <a:t>linked</a:t>
            </a:r>
            <a:r>
              <a:rPr lang="sv-SE" altLang="x-none" b="0" dirty="0">
                <a:ea typeface="Arial" charset="0"/>
                <a:cs typeface="Arial" charset="0"/>
              </a:rPr>
              <a:t> </a:t>
            </a:r>
            <a:r>
              <a:rPr lang="sv-SE" altLang="x-none" b="0" dirty="0" err="1">
                <a:ea typeface="Arial" charset="0"/>
                <a:cs typeface="Arial" charset="0"/>
              </a:rPr>
              <a:t>with</a:t>
            </a:r>
            <a:r>
              <a:rPr lang="sv-SE" altLang="x-none" b="0" dirty="0">
                <a:ea typeface="Arial" charset="0"/>
                <a:cs typeface="Arial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sv-SE" altLang="x-none" b="0" dirty="0">
                <a:ea typeface="Arial" charset="0"/>
                <a:cs typeface="Arial" charset="0"/>
              </a:rPr>
              <a:t>	The Swedish Hip </a:t>
            </a:r>
            <a:r>
              <a:rPr lang="sv-SE" altLang="x-none" b="0" dirty="0" err="1">
                <a:ea typeface="Arial" charset="0"/>
                <a:cs typeface="Arial" charset="0"/>
              </a:rPr>
              <a:t>Arthroplasty</a:t>
            </a:r>
            <a:r>
              <a:rPr lang="sv-SE" altLang="x-none" b="0" dirty="0">
                <a:ea typeface="Arial" charset="0"/>
                <a:cs typeface="Arial" charset="0"/>
              </a:rPr>
              <a:t> Register </a:t>
            </a:r>
          </a:p>
          <a:p>
            <a:pPr>
              <a:buFont typeface="Arial" charset="0"/>
              <a:buNone/>
            </a:pPr>
            <a:r>
              <a:rPr lang="sv-SE" altLang="x-none" b="0" dirty="0">
                <a:ea typeface="Arial" charset="0"/>
                <a:cs typeface="Arial" charset="0"/>
              </a:rPr>
              <a:t>	The National Patient Register</a:t>
            </a:r>
          </a:p>
          <a:p>
            <a:pPr>
              <a:buFont typeface="Arial" charset="0"/>
              <a:buNone/>
            </a:pPr>
            <a:r>
              <a:rPr lang="sv-SE" altLang="x-none" b="0" dirty="0">
                <a:ea typeface="Arial" charset="0"/>
                <a:cs typeface="Arial" charset="0"/>
              </a:rPr>
              <a:t>	</a:t>
            </a:r>
          </a:p>
          <a:p>
            <a:pPr>
              <a:buFont typeface="Arial" charset="0"/>
              <a:buNone/>
            </a:pPr>
            <a:endParaRPr lang="sv-SE" altLang="x-none" b="0" dirty="0">
              <a:ea typeface="Arial" charset="0"/>
              <a:cs typeface="Arial" charset="0"/>
            </a:endParaRPr>
          </a:p>
          <a:p>
            <a:pPr>
              <a:buFont typeface="Arial" charset="0"/>
              <a:buNone/>
            </a:pPr>
            <a:r>
              <a:rPr lang="sv-SE" altLang="x-none" b="0" dirty="0">
                <a:ea typeface="Arial" charset="0"/>
                <a:cs typeface="Arial" charset="0"/>
              </a:rPr>
              <a:t>Patient </a:t>
            </a:r>
            <a:r>
              <a:rPr lang="sv-SE" altLang="x-none" b="0" dirty="0" err="1">
                <a:ea typeface="Arial" charset="0"/>
                <a:cs typeface="Arial" charset="0"/>
              </a:rPr>
              <a:t>reported</a:t>
            </a:r>
            <a:r>
              <a:rPr lang="sv-SE" altLang="x-none" b="0" dirty="0">
                <a:ea typeface="Arial" charset="0"/>
                <a:cs typeface="Arial" charset="0"/>
              </a:rPr>
              <a:t> </a:t>
            </a:r>
            <a:r>
              <a:rPr lang="sv-SE" altLang="x-none" b="0" dirty="0" err="1">
                <a:ea typeface="Arial" charset="0"/>
                <a:cs typeface="Arial" charset="0"/>
              </a:rPr>
              <a:t>outcome</a:t>
            </a:r>
            <a:r>
              <a:rPr lang="sv-SE" altLang="x-none" b="0" dirty="0">
                <a:ea typeface="Arial" charset="0"/>
                <a:cs typeface="Arial" charset="0"/>
              </a:rPr>
              <a:t> in SFR</a:t>
            </a:r>
          </a:p>
        </p:txBody>
      </p:sp>
    </p:spTree>
    <p:extLst>
      <p:ext uri="{BB962C8B-B14F-4D97-AF65-F5344CB8AC3E}">
        <p14:creationId xmlns:p14="http://schemas.microsoft.com/office/powerpoint/2010/main" val="725136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>
                <a:latin typeface="+mn-lt"/>
                <a:ea typeface="Arial" charset="0"/>
                <a:cs typeface="Arial" charset="0"/>
              </a:rPr>
              <a:t>Hipsther </a:t>
            </a:r>
            <a:r>
              <a:rPr lang="sv-SE" dirty="0" err="1">
                <a:latin typeface="+mn-lt"/>
                <a:ea typeface="Arial" charset="0"/>
                <a:cs typeface="Arial" charset="0"/>
              </a:rPr>
              <a:t>Study</a:t>
            </a:r>
            <a:r>
              <a:rPr lang="sv-SE" dirty="0">
                <a:latin typeface="+mn-lt"/>
                <a:ea typeface="Arial" charset="0"/>
                <a:cs typeface="Arial" charset="0"/>
              </a:rPr>
              <a:t> </a:t>
            </a:r>
            <a:r>
              <a:rPr lang="sv-SE" dirty="0" err="1">
                <a:latin typeface="+mn-lt"/>
                <a:ea typeface="Arial" charset="0"/>
                <a:cs typeface="Arial" charset="0"/>
              </a:rPr>
              <a:t>Platform</a:t>
            </a:r>
            <a:endParaRPr lang="sv-S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470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>
          <a:xfrm>
            <a:off x="1981200" y="444500"/>
            <a:ext cx="8229600" cy="1143000"/>
          </a:xfrm>
        </p:spPr>
        <p:txBody>
          <a:bodyPr/>
          <a:lstStyle/>
          <a:p>
            <a:r>
              <a:rPr lang="sv-SE" sz="4800" dirty="0">
                <a:cs typeface="Arial"/>
              </a:rPr>
              <a:t>Swedish </a:t>
            </a:r>
            <a:r>
              <a:rPr lang="sv-SE" sz="4800" dirty="0" err="1">
                <a:cs typeface="Arial"/>
              </a:rPr>
              <a:t>Fracture</a:t>
            </a:r>
            <a:r>
              <a:rPr lang="sv-SE" sz="4800" dirty="0">
                <a:cs typeface="Arial"/>
              </a:rPr>
              <a:t> Register</a:t>
            </a:r>
            <a:endParaRPr lang="sv-SE" sz="4800" dirty="0"/>
          </a:p>
        </p:txBody>
      </p:sp>
      <p:sp>
        <p:nvSpPr>
          <p:cNvPr id="7" name="textruta 6"/>
          <p:cNvSpPr txBox="1"/>
          <p:nvPr/>
        </p:nvSpPr>
        <p:spPr>
          <a:xfrm>
            <a:off x="2006600" y="1290327"/>
            <a:ext cx="8204200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04986" indent="-1304986">
              <a:buSzPct val="70000"/>
            </a:pPr>
            <a:r>
              <a:rPr lang="en-US" sz="2800" dirty="0"/>
              <a:t>Started 2011 </a:t>
            </a:r>
          </a:p>
          <a:p>
            <a:pPr marL="1304986" indent="-1304986">
              <a:buSzPct val="70000"/>
            </a:pPr>
            <a:r>
              <a:rPr lang="en-US" sz="2800" dirty="0"/>
              <a:t>	fully developed 2015</a:t>
            </a:r>
          </a:p>
          <a:p>
            <a:pPr marL="1304986" indent="-1304986">
              <a:buSzPct val="70000"/>
            </a:pPr>
            <a:endParaRPr lang="sv-SE" sz="2800" dirty="0"/>
          </a:p>
          <a:p>
            <a:pPr marL="1304986" indent="-1304986">
              <a:buSzPct val="70000"/>
            </a:pPr>
            <a:r>
              <a:rPr lang="sv-SE" sz="2800" dirty="0"/>
              <a:t>All </a:t>
            </a:r>
            <a:r>
              <a:rPr lang="sv-SE" sz="2800" dirty="0" err="1"/>
              <a:t>fracture</a:t>
            </a:r>
            <a:r>
              <a:rPr lang="sv-SE" sz="2800" dirty="0"/>
              <a:t> </a:t>
            </a:r>
            <a:r>
              <a:rPr lang="sv-SE" sz="2800" dirty="0" err="1"/>
              <a:t>types</a:t>
            </a:r>
            <a:r>
              <a:rPr lang="sv-SE" sz="2800" dirty="0"/>
              <a:t> in </a:t>
            </a:r>
            <a:r>
              <a:rPr lang="sv-SE" sz="2800" dirty="0" err="1"/>
              <a:t>one</a:t>
            </a:r>
            <a:r>
              <a:rPr lang="sv-SE" sz="2800" dirty="0"/>
              <a:t> </a:t>
            </a:r>
            <a:r>
              <a:rPr lang="sv-SE" sz="2800" dirty="0" err="1"/>
              <a:t>nationwide</a:t>
            </a:r>
            <a:r>
              <a:rPr lang="sv-SE" sz="2800" dirty="0"/>
              <a:t> </a:t>
            </a:r>
            <a:r>
              <a:rPr lang="sv-SE" sz="2800" dirty="0" err="1"/>
              <a:t>fracture</a:t>
            </a:r>
            <a:r>
              <a:rPr lang="sv-SE" sz="2800" dirty="0"/>
              <a:t> register</a:t>
            </a:r>
          </a:p>
          <a:p>
            <a:pPr marL="1304986" indent="-1304986">
              <a:buSzPct val="70000"/>
            </a:pPr>
            <a:endParaRPr lang="sv-SE" sz="2800" dirty="0"/>
          </a:p>
          <a:p>
            <a:pPr marL="1304986" indent="-1304986">
              <a:buSzPct val="70000"/>
            </a:pPr>
            <a:r>
              <a:rPr lang="sv-SE" sz="2800" dirty="0" err="1"/>
              <a:t>Surgical</a:t>
            </a:r>
            <a:r>
              <a:rPr lang="sv-SE" sz="2800" dirty="0"/>
              <a:t> and non-</a:t>
            </a:r>
            <a:r>
              <a:rPr lang="sv-SE" sz="2800" dirty="0" err="1"/>
              <a:t>surgical</a:t>
            </a:r>
            <a:r>
              <a:rPr lang="sv-SE" sz="2800" dirty="0"/>
              <a:t> </a:t>
            </a:r>
            <a:r>
              <a:rPr lang="sv-SE" sz="2800" dirty="0" err="1"/>
              <a:t>treatment</a:t>
            </a:r>
            <a:endParaRPr lang="sv-SE" sz="2800" dirty="0"/>
          </a:p>
          <a:p>
            <a:pPr marL="1304986" indent="-1304986">
              <a:buSzPct val="70000"/>
            </a:pPr>
            <a:endParaRPr lang="sv-SE" sz="2800" dirty="0"/>
          </a:p>
          <a:p>
            <a:pPr marL="1304986" indent="-1304986">
              <a:buSzPct val="70000"/>
            </a:pPr>
            <a:r>
              <a:rPr lang="sv-SE" sz="2800" dirty="0"/>
              <a:t>100% </a:t>
            </a:r>
            <a:r>
              <a:rPr lang="sv-SE" sz="2800" dirty="0" err="1"/>
              <a:t>coverage</a:t>
            </a:r>
            <a:r>
              <a:rPr lang="sv-SE" sz="2800" dirty="0"/>
              <a:t> </a:t>
            </a:r>
            <a:r>
              <a:rPr lang="sv-SE" sz="2800" dirty="0" err="1"/>
              <a:t>since</a:t>
            </a:r>
            <a:r>
              <a:rPr lang="sv-SE" sz="2800" dirty="0"/>
              <a:t> 2021</a:t>
            </a:r>
          </a:p>
          <a:p>
            <a:pPr marL="1304986" indent="-1304986">
              <a:buSzPct val="70000"/>
            </a:pPr>
            <a:endParaRPr lang="sv-SE" sz="2800" dirty="0"/>
          </a:p>
          <a:p>
            <a:pPr marL="1304986" indent="-1304986">
              <a:buSzPct val="70000"/>
            </a:pPr>
            <a:r>
              <a:rPr lang="sv-SE" sz="2800" dirty="0" err="1"/>
              <a:t>Increasing</a:t>
            </a:r>
            <a:r>
              <a:rPr lang="sv-SE" sz="2800" dirty="0"/>
              <a:t> </a:t>
            </a:r>
            <a:r>
              <a:rPr lang="sv-SE" sz="2800" dirty="0" err="1"/>
              <a:t>completeness</a:t>
            </a:r>
            <a:r>
              <a:rPr lang="sv-SE" sz="2800" dirty="0"/>
              <a:t> &gt;65% for all </a:t>
            </a:r>
            <a:r>
              <a:rPr lang="sv-SE" sz="2800" dirty="0" err="1"/>
              <a:t>fractures</a:t>
            </a:r>
            <a:endParaRPr lang="sv-SE" sz="2800" dirty="0"/>
          </a:p>
          <a:p>
            <a:pPr marL="1304986" indent="-1304986">
              <a:buSzPct val="70000"/>
            </a:pPr>
            <a:r>
              <a:rPr lang="sv-SE" sz="2800" dirty="0"/>
              <a:t>					&gt;80 for hip </a:t>
            </a:r>
            <a:r>
              <a:rPr lang="sv-SE" sz="2800" dirty="0" err="1"/>
              <a:t>fractures</a:t>
            </a:r>
            <a:endParaRPr lang="sv-SE" sz="2800" dirty="0"/>
          </a:p>
          <a:p>
            <a:endParaRPr lang="sv-SE" sz="2800" dirty="0"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Injury</a:t>
            </a:r>
            <a:r>
              <a:rPr lang="sv-SE" dirty="0"/>
              <a:t> </a:t>
            </a:r>
            <a:r>
              <a:rPr lang="sv-SE" dirty="0" err="1"/>
              <a:t>Mechanism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4" t="11747" r="1314" b="17329"/>
          <a:stretch/>
        </p:blipFill>
        <p:spPr>
          <a:xfrm>
            <a:off x="2155567" y="1565090"/>
            <a:ext cx="7880867" cy="4614581"/>
          </a:xfrm>
        </p:spPr>
      </p:pic>
    </p:spTree>
    <p:extLst>
      <p:ext uri="{BB962C8B-B14F-4D97-AF65-F5344CB8AC3E}">
        <p14:creationId xmlns:p14="http://schemas.microsoft.com/office/powerpoint/2010/main" val="2510768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Fracture</a:t>
            </a:r>
            <a:r>
              <a:rPr lang="sv-SE" dirty="0"/>
              <a:t> </a:t>
            </a:r>
            <a:r>
              <a:rPr lang="sv-SE" dirty="0" err="1"/>
              <a:t>Characteristics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2" t="9595" r="923" b="16855"/>
          <a:stretch/>
        </p:blipFill>
        <p:spPr>
          <a:xfrm>
            <a:off x="2201878" y="1598032"/>
            <a:ext cx="7788244" cy="4617499"/>
          </a:xfrm>
        </p:spPr>
      </p:pic>
    </p:spTree>
    <p:extLst>
      <p:ext uri="{BB962C8B-B14F-4D97-AF65-F5344CB8AC3E}">
        <p14:creationId xmlns:p14="http://schemas.microsoft.com/office/powerpoint/2010/main" val="1519164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3" t="10640" r="1160" b="18076"/>
          <a:stretch/>
        </p:blipFill>
        <p:spPr>
          <a:xfrm>
            <a:off x="3057776" y="1659848"/>
            <a:ext cx="6076449" cy="4842552"/>
          </a:xfr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BF470F6F-0C15-E640-8307-FF3C3AB2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sv-SE" dirty="0" err="1"/>
              <a:t>Fracture</a:t>
            </a:r>
            <a:r>
              <a:rPr lang="sv-SE" dirty="0"/>
              <a:t> </a:t>
            </a:r>
            <a:r>
              <a:rPr lang="sv-SE" dirty="0" err="1"/>
              <a:t>Characteristics</a:t>
            </a:r>
            <a:endParaRPr lang="sv-SE" dirty="0"/>
          </a:p>
        </p:txBody>
      </p:sp>
      <p:sp>
        <p:nvSpPr>
          <p:cNvPr id="3" name="Ellips 2">
            <a:extLst>
              <a:ext uri="{FF2B5EF4-FFF2-40B4-BE49-F238E27FC236}">
                <a16:creationId xmlns:a16="http://schemas.microsoft.com/office/drawing/2014/main" id="{8A9B6F15-F213-9040-9F3E-D56F91A9E2AB}"/>
              </a:ext>
            </a:extLst>
          </p:cNvPr>
          <p:cNvSpPr/>
          <p:nvPr/>
        </p:nvSpPr>
        <p:spPr>
          <a:xfrm>
            <a:off x="2916517" y="3167530"/>
            <a:ext cx="3753224" cy="8606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3366627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5" t="11482" r="926" b="18889"/>
          <a:stretch/>
        </p:blipFill>
        <p:spPr>
          <a:xfrm>
            <a:off x="1845771" y="274639"/>
            <a:ext cx="9736629" cy="590479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C3EDF70-5320-F045-98B6-B69D8C2C1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Inclusion</a:t>
            </a:r>
            <a:r>
              <a:rPr lang="sv-SE" dirty="0"/>
              <a:t> </a:t>
            </a:r>
            <a:r>
              <a:rPr lang="sv-SE" dirty="0" err="1"/>
              <a:t>criteria</a:t>
            </a:r>
            <a:r>
              <a:rPr lang="sv-SE" dirty="0"/>
              <a:t> </a:t>
            </a:r>
            <a:r>
              <a:rPr lang="sv-SE" dirty="0" err="1"/>
              <a:t>recognised</a:t>
            </a:r>
            <a:r>
              <a:rPr lang="sv-SE" dirty="0"/>
              <a:t> by </a:t>
            </a:r>
            <a:r>
              <a:rPr lang="sv-SE" dirty="0" err="1"/>
              <a:t>platform</a:t>
            </a:r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02E291F-FDE3-FB4A-88DC-D1990D50FDF3}"/>
              </a:ext>
            </a:extLst>
          </p:cNvPr>
          <p:cNvSpPr txBox="1"/>
          <p:nvPr/>
        </p:nvSpPr>
        <p:spPr>
          <a:xfrm>
            <a:off x="3083859" y="4064002"/>
            <a:ext cx="6980517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2400" dirty="0"/>
              <a:t>The patient </a:t>
            </a:r>
            <a:r>
              <a:rPr lang="sv-SE" sz="2400" dirty="0" err="1"/>
              <a:t>fulfills</a:t>
            </a:r>
            <a:r>
              <a:rPr lang="sv-SE" sz="2400" dirty="0"/>
              <a:t> the </a:t>
            </a:r>
            <a:r>
              <a:rPr lang="sv-SE" sz="2400" dirty="0" err="1"/>
              <a:t>inclusion</a:t>
            </a:r>
            <a:r>
              <a:rPr lang="sv-SE" sz="2400" dirty="0"/>
              <a:t> </a:t>
            </a:r>
            <a:r>
              <a:rPr lang="sv-SE" sz="2400" dirty="0" err="1"/>
              <a:t>criteria</a:t>
            </a:r>
            <a:r>
              <a:rPr lang="sv-SE" sz="2400" dirty="0"/>
              <a:t> for the Hipsther </a:t>
            </a:r>
            <a:r>
              <a:rPr lang="sv-SE" sz="2400" dirty="0" err="1"/>
              <a:t>study</a:t>
            </a:r>
            <a:r>
              <a:rPr lang="sv-SE" sz="2400" dirty="0"/>
              <a:t>? </a:t>
            </a:r>
          </a:p>
          <a:p>
            <a:r>
              <a:rPr lang="sv-SE" sz="2400" dirty="0"/>
              <a:t>Do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want</a:t>
            </a:r>
            <a:r>
              <a:rPr lang="sv-SE" sz="2400" dirty="0"/>
              <a:t> to </a:t>
            </a:r>
            <a:r>
              <a:rPr lang="sv-SE" sz="2400" dirty="0" err="1"/>
              <a:t>screen</a:t>
            </a:r>
            <a:r>
              <a:rPr lang="sv-SE" sz="2400" dirty="0"/>
              <a:t> the patient </a:t>
            </a:r>
            <a:r>
              <a:rPr lang="sv-SE" sz="2400" dirty="0" err="1"/>
              <a:t>now</a:t>
            </a:r>
            <a:r>
              <a:rPr lang="sv-SE" sz="2400" dirty="0"/>
              <a:t>?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DF11892-5BAB-C048-8186-570657C945E6}"/>
              </a:ext>
            </a:extLst>
          </p:cNvPr>
          <p:cNvSpPr txBox="1"/>
          <p:nvPr/>
        </p:nvSpPr>
        <p:spPr>
          <a:xfrm>
            <a:off x="364266" y="2771341"/>
            <a:ext cx="197131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2400" dirty="0"/>
              <a:t>&gt; 75 </a:t>
            </a:r>
            <a:r>
              <a:rPr lang="sv-SE" sz="2400" dirty="0" err="1"/>
              <a:t>years</a:t>
            </a:r>
            <a:endParaRPr lang="sv-SE" sz="2400" dirty="0"/>
          </a:p>
          <a:p>
            <a:r>
              <a:rPr lang="sv-SE" sz="2400" dirty="0"/>
              <a:t>uFNF</a:t>
            </a:r>
          </a:p>
          <a:p>
            <a:r>
              <a:rPr lang="sv-SE" sz="2400" dirty="0"/>
              <a:t>&lt; 3 </a:t>
            </a:r>
            <a:r>
              <a:rPr lang="sv-SE" sz="2400" dirty="0" err="1"/>
              <a:t>days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1424777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Screening </a:t>
            </a:r>
            <a:r>
              <a:rPr lang="sv-SE" dirty="0" err="1"/>
              <a:t>questions</a:t>
            </a:r>
            <a:endParaRPr lang="sv-SE" dirty="0"/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8C01FB2B-6C2B-3C40-8441-4B828721B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277" y="1417639"/>
            <a:ext cx="5563735" cy="4618319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8BB3DA0-970A-F447-AF83-396225E43353}"/>
              </a:ext>
            </a:extLst>
          </p:cNvPr>
          <p:cNvSpPr txBox="1"/>
          <p:nvPr/>
        </p:nvSpPr>
        <p:spPr>
          <a:xfrm>
            <a:off x="6801225" y="1621117"/>
            <a:ext cx="4936564" cy="419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sv-SE" sz="2667" dirty="0"/>
              <a:t>Has the patient </a:t>
            </a:r>
            <a:r>
              <a:rPr lang="sv-SE" sz="2667" dirty="0" err="1"/>
              <a:t>already</a:t>
            </a:r>
            <a:r>
              <a:rPr lang="sv-SE" sz="2667" dirty="0"/>
              <a:t> </a:t>
            </a:r>
            <a:r>
              <a:rPr lang="sv-SE" sz="2667" dirty="0" err="1"/>
              <a:t>received</a:t>
            </a:r>
            <a:r>
              <a:rPr lang="sv-SE" sz="2667" dirty="0"/>
              <a:t> </a:t>
            </a:r>
            <a:r>
              <a:rPr lang="sv-SE" sz="2667" dirty="0" err="1"/>
              <a:t>treatment</a:t>
            </a:r>
            <a:r>
              <a:rPr lang="sv-SE" sz="2667" dirty="0"/>
              <a:t> for the </a:t>
            </a:r>
            <a:r>
              <a:rPr lang="sv-SE" sz="2667" dirty="0" err="1"/>
              <a:t>fracture</a:t>
            </a:r>
            <a:r>
              <a:rPr lang="sv-SE" sz="2667" dirty="0"/>
              <a:t>?</a:t>
            </a:r>
          </a:p>
          <a:p>
            <a:pPr marL="609585" indent="-609585">
              <a:buFont typeface="+mj-lt"/>
              <a:buAutoNum type="arabicPeriod"/>
            </a:pPr>
            <a:r>
              <a:rPr lang="sv-SE" sz="2667" dirty="0"/>
              <a:t>Is the patient fit for </a:t>
            </a:r>
            <a:r>
              <a:rPr lang="sv-SE" sz="2667" dirty="0" err="1"/>
              <a:t>both</a:t>
            </a:r>
            <a:r>
              <a:rPr lang="sv-SE" sz="2667" dirty="0"/>
              <a:t> </a:t>
            </a:r>
            <a:r>
              <a:rPr lang="sv-SE" sz="2667" dirty="0" err="1"/>
              <a:t>procedures</a:t>
            </a:r>
            <a:r>
              <a:rPr lang="sv-SE" sz="2667" dirty="0"/>
              <a:t>?</a:t>
            </a:r>
          </a:p>
          <a:p>
            <a:pPr marL="609585" indent="-609585">
              <a:buFont typeface="+mj-lt"/>
              <a:buAutoNum type="arabicPeriod"/>
            </a:pPr>
            <a:r>
              <a:rPr lang="sv-SE" sz="2667" dirty="0"/>
              <a:t>Does the </a:t>
            </a:r>
            <a:r>
              <a:rPr lang="sv-SE" sz="2667" dirty="0" err="1"/>
              <a:t>department</a:t>
            </a:r>
            <a:r>
              <a:rPr lang="sv-SE" sz="2667" dirty="0"/>
              <a:t> </a:t>
            </a:r>
            <a:r>
              <a:rPr lang="sv-SE" sz="2667" dirty="0" err="1"/>
              <a:t>have</a:t>
            </a:r>
            <a:r>
              <a:rPr lang="sv-SE" sz="2667" dirty="0"/>
              <a:t> the </a:t>
            </a:r>
            <a:r>
              <a:rPr lang="sv-SE" sz="2667" dirty="0" err="1"/>
              <a:t>resources</a:t>
            </a:r>
            <a:r>
              <a:rPr lang="sv-SE" sz="2667" dirty="0"/>
              <a:t> for </a:t>
            </a:r>
            <a:r>
              <a:rPr lang="sv-SE" sz="2667" dirty="0" err="1"/>
              <a:t>both</a:t>
            </a:r>
            <a:r>
              <a:rPr lang="sv-SE" sz="2667" dirty="0"/>
              <a:t> </a:t>
            </a:r>
            <a:r>
              <a:rPr lang="sv-SE" sz="2667" dirty="0" err="1"/>
              <a:t>procedures</a:t>
            </a:r>
            <a:r>
              <a:rPr lang="sv-SE" sz="2667" dirty="0"/>
              <a:t>?</a:t>
            </a:r>
          </a:p>
          <a:p>
            <a:pPr marL="609585" indent="-609585">
              <a:buFont typeface="+mj-lt"/>
              <a:buAutoNum type="arabicPeriod"/>
            </a:pPr>
            <a:r>
              <a:rPr lang="sv-SE" sz="2667" dirty="0"/>
              <a:t>Has the patient given </a:t>
            </a:r>
            <a:r>
              <a:rPr lang="sv-SE" sz="2667" dirty="0" err="1"/>
              <a:t>informed</a:t>
            </a:r>
            <a:r>
              <a:rPr lang="sv-SE" sz="2667" dirty="0"/>
              <a:t> </a:t>
            </a:r>
            <a:r>
              <a:rPr lang="sv-SE" sz="2667" dirty="0" err="1"/>
              <a:t>consent</a:t>
            </a:r>
            <a:r>
              <a:rPr lang="sv-SE" sz="2667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7990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1EE7A6C1-AD57-8246-BDD9-1C956D74E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7761" y="1298115"/>
            <a:ext cx="6305551" cy="2343151"/>
          </a:xfr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93CF522-89BE-4C49-89F7-88B541347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sv-SE" dirty="0"/>
              <a:t>Patient </a:t>
            </a:r>
            <a:r>
              <a:rPr lang="sv-SE" dirty="0" err="1"/>
              <a:t>included</a:t>
            </a:r>
            <a:r>
              <a:rPr lang="sv-SE" dirty="0"/>
              <a:t> and </a:t>
            </a:r>
            <a:r>
              <a:rPr lang="sv-SE" dirty="0" err="1"/>
              <a:t>randomised</a:t>
            </a:r>
            <a:endParaRPr lang="sv-SE" dirty="0"/>
          </a:p>
        </p:txBody>
      </p:sp>
      <p:sp>
        <p:nvSpPr>
          <p:cNvPr id="2" name="Platshållare för innehåll 4">
            <a:extLst>
              <a:ext uri="{FF2B5EF4-FFF2-40B4-BE49-F238E27FC236}">
                <a16:creationId xmlns:a16="http://schemas.microsoft.com/office/drawing/2014/main" id="{70F6ABFF-FAAB-47BA-54E1-9D18CAA379A4}"/>
              </a:ext>
            </a:extLst>
          </p:cNvPr>
          <p:cNvSpPr txBox="1">
            <a:spLocks/>
          </p:cNvSpPr>
          <p:nvPr/>
        </p:nvSpPr>
        <p:spPr bwMode="auto">
          <a:xfrm>
            <a:off x="428979" y="3826052"/>
            <a:ext cx="6942667" cy="275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rmAutofit/>
          </a:bodyPr>
          <a:lstStyle>
            <a:lvl1pPr marL="257168" indent="-25716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557199" indent="-21430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57228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200120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543012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sv-SE" sz="3200" dirty="0" err="1">
                <a:cs typeface="Arial" panose="020B0604020202020204" pitchFamily="34" charset="0"/>
              </a:rPr>
              <a:t>Participating</a:t>
            </a:r>
            <a:r>
              <a:rPr lang="sv-SE" sz="3200" dirty="0">
                <a:cs typeface="Arial" panose="020B0604020202020204" pitchFamily="34" charset="0"/>
              </a:rPr>
              <a:t> sites </a:t>
            </a:r>
            <a:r>
              <a:rPr lang="sv-SE" sz="3200" dirty="0" err="1">
                <a:cs typeface="Arial" panose="020B0604020202020204" pitchFamily="34" charset="0"/>
              </a:rPr>
              <a:t>can</a:t>
            </a:r>
            <a:r>
              <a:rPr lang="sv-SE" sz="3200" dirty="0">
                <a:cs typeface="Arial" panose="020B0604020202020204" pitchFamily="34" charset="0"/>
              </a:rPr>
              <a:t> </a:t>
            </a:r>
            <a:r>
              <a:rPr lang="sv-SE" sz="3200" dirty="0" err="1">
                <a:cs typeface="Arial" panose="020B0604020202020204" pitchFamily="34" charset="0"/>
              </a:rPr>
              <a:t>choose</a:t>
            </a:r>
            <a:r>
              <a:rPr lang="sv-SE" sz="3200" dirty="0">
                <a:cs typeface="Arial" panose="020B0604020202020204" pitchFamily="34" charset="0"/>
              </a:rPr>
              <a:t>:</a:t>
            </a:r>
          </a:p>
          <a:p>
            <a:pPr>
              <a:buFont typeface="Arial" pitchFamily="34" charset="0"/>
              <a:buNone/>
            </a:pPr>
            <a:r>
              <a:rPr lang="sv-SE" sz="3200" b="1" dirty="0" err="1">
                <a:cs typeface="Arial" panose="020B0604020202020204" pitchFamily="34" charset="0"/>
              </a:rPr>
              <a:t>Prosthesis</a:t>
            </a:r>
            <a:r>
              <a:rPr lang="sv-SE" sz="3200" b="1" dirty="0">
                <a:cs typeface="Arial" panose="020B0604020202020204" pitchFamily="34" charset="0"/>
              </a:rPr>
              <a:t> </a:t>
            </a:r>
            <a:r>
              <a:rPr lang="sv-SE" sz="3200" dirty="0">
                <a:cs typeface="Arial" panose="020B0604020202020204" pitchFamily="34" charset="0"/>
              </a:rPr>
              <a:t>(make, </a:t>
            </a:r>
            <a:r>
              <a:rPr lang="sv-SE" sz="3200" dirty="0" err="1">
                <a:cs typeface="Arial" panose="020B0604020202020204" pitchFamily="34" charset="0"/>
              </a:rPr>
              <a:t>fixation</a:t>
            </a:r>
            <a:r>
              <a:rPr lang="sv-SE" sz="3200" dirty="0">
                <a:cs typeface="Arial" panose="020B0604020202020204" pitchFamily="34" charset="0"/>
              </a:rPr>
              <a:t>, </a:t>
            </a:r>
            <a:r>
              <a:rPr lang="sv-SE" sz="3200" dirty="0" err="1">
                <a:cs typeface="Arial" panose="020B0604020202020204" pitchFamily="34" charset="0"/>
              </a:rPr>
              <a:t>type</a:t>
            </a:r>
            <a:r>
              <a:rPr lang="sv-SE" sz="3200" dirty="0">
                <a:cs typeface="Arial" panose="020B0604020202020204" pitchFamily="34" charset="0"/>
              </a:rPr>
              <a:t> Hemi or Total)  </a:t>
            </a:r>
          </a:p>
          <a:p>
            <a:pPr>
              <a:buFont typeface="Arial" pitchFamily="34" charset="0"/>
              <a:buNone/>
            </a:pPr>
            <a:r>
              <a:rPr lang="sv-SE" sz="3200" b="1" dirty="0" err="1">
                <a:cs typeface="Arial" panose="020B0604020202020204" pitchFamily="34" charset="0"/>
              </a:rPr>
              <a:t>Osteosynthesis</a:t>
            </a:r>
            <a:r>
              <a:rPr lang="sv-SE" sz="3200" b="1" dirty="0">
                <a:cs typeface="Arial" panose="020B0604020202020204" pitchFamily="34" charset="0"/>
              </a:rPr>
              <a:t> </a:t>
            </a:r>
            <a:r>
              <a:rPr lang="sv-SE" sz="3200" dirty="0">
                <a:cs typeface="Arial" panose="020B0604020202020204" pitchFamily="34" charset="0"/>
              </a:rPr>
              <a:t>(</a:t>
            </a:r>
            <a:r>
              <a:rPr lang="sv-SE" sz="3200" dirty="0" err="1">
                <a:cs typeface="Arial" panose="020B0604020202020204" pitchFamily="34" charset="0"/>
              </a:rPr>
              <a:t>screws</a:t>
            </a:r>
            <a:r>
              <a:rPr lang="sv-SE" sz="3200" dirty="0">
                <a:cs typeface="Arial" panose="020B0604020202020204" pitchFamily="34" charset="0"/>
              </a:rPr>
              <a:t>/</a:t>
            </a:r>
            <a:r>
              <a:rPr lang="sv-SE" sz="3200" dirty="0" err="1">
                <a:cs typeface="Arial" panose="020B0604020202020204" pitchFamily="34" charset="0"/>
              </a:rPr>
              <a:t>nails</a:t>
            </a:r>
            <a:r>
              <a:rPr lang="sv-SE" sz="3200" dirty="0">
                <a:cs typeface="Arial" panose="020B0604020202020204" pitchFamily="34" charset="0"/>
              </a:rPr>
              <a:t>, 2-3)</a:t>
            </a:r>
          </a:p>
        </p:txBody>
      </p:sp>
    </p:spTree>
    <p:extLst>
      <p:ext uri="{BB962C8B-B14F-4D97-AF65-F5344CB8AC3E}">
        <p14:creationId xmlns:p14="http://schemas.microsoft.com/office/powerpoint/2010/main" val="288803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A2530EE-BD8E-C94A-85C2-22E3C1C95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Hipsther so far. 30 sites. 877 patients</a:t>
            </a:r>
          </a:p>
        </p:txBody>
      </p:sp>
      <p:pic>
        <p:nvPicPr>
          <p:cNvPr id="15" name="Platshållare för innehåll 14">
            <a:extLst>
              <a:ext uri="{FF2B5EF4-FFF2-40B4-BE49-F238E27FC236}">
                <a16:creationId xmlns:a16="http://schemas.microsoft.com/office/drawing/2014/main" id="{E5C0D5F1-A080-861E-46EA-5B93D4465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668" r="11196"/>
          <a:stretch/>
        </p:blipFill>
        <p:spPr>
          <a:xfrm>
            <a:off x="3455718" y="1274925"/>
            <a:ext cx="5973289" cy="5583075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7248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3C59EF3-FBB1-AD40-8D7D-35B72BA86D99}"/>
              </a:ext>
            </a:extLst>
          </p:cNvPr>
          <p:cNvSpPr/>
          <p:nvPr/>
        </p:nvSpPr>
        <p:spPr>
          <a:xfrm>
            <a:off x="7091375" y="1038375"/>
            <a:ext cx="48056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altLang="x-none" sz="2000" b="1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Inclusion</a:t>
            </a:r>
            <a:r>
              <a:rPr lang="sv-SE" altLang="x-none" sz="20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altLang="x-none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Patient ≥65 </a:t>
            </a:r>
            <a:r>
              <a:rPr lang="sv-SE" altLang="x-none" sz="2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years</a:t>
            </a:r>
            <a:r>
              <a:rPr lang="sv-SE" altLang="x-none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v-SE" altLang="x-none" sz="2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with</a:t>
            </a:r>
            <a:r>
              <a:rPr lang="sv-SE" altLang="x-none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v-SE" altLang="x-none" sz="20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displaced</a:t>
            </a:r>
            <a:r>
              <a:rPr lang="sv-SE" altLang="x-none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FNF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Total Hip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replacement</a:t>
            </a:r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A5AB27C-9EFC-784E-AA4D-55F29C56AE1D}"/>
              </a:ext>
            </a:extLst>
          </p:cNvPr>
          <p:cNvSpPr txBox="1"/>
          <p:nvPr/>
        </p:nvSpPr>
        <p:spPr>
          <a:xfrm>
            <a:off x="359957" y="174173"/>
            <a:ext cx="42033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Duality-study</a:t>
            </a:r>
            <a:endParaRPr lang="sv-SE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PI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sv-SE" sz="3200" dirty="0">
                <a:latin typeface="Arial" panose="020B0604020202020204" pitchFamily="34" charset="0"/>
                <a:cs typeface="Arial" panose="020B0604020202020204" pitchFamily="34" charset="0"/>
              </a:rPr>
              <a:t> N.P. </a:t>
            </a:r>
            <a:r>
              <a:rPr lang="sv-SE" sz="3200" dirty="0" err="1">
                <a:latin typeface="Arial" panose="020B0604020202020204" pitchFamily="34" charset="0"/>
                <a:cs typeface="Arial" panose="020B0604020202020204" pitchFamily="34" charset="0"/>
              </a:rPr>
              <a:t>Hailer</a:t>
            </a:r>
            <a:endParaRPr lang="sv-S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3C033BF-F497-CB4E-96E1-C5D69BCE0FD1}"/>
              </a:ext>
            </a:extLst>
          </p:cNvPr>
          <p:cNvSpPr txBox="1"/>
          <p:nvPr/>
        </p:nvSpPr>
        <p:spPr>
          <a:xfrm>
            <a:off x="4029557" y="5499763"/>
            <a:ext cx="412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Randomization</a:t>
            </a:r>
            <a:r>
              <a:rPr lang="sv-SE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Standard Cup or Dual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Cup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46A1D66-3924-674F-9E6F-5C36AD99952A}"/>
              </a:ext>
            </a:extLst>
          </p:cNvPr>
          <p:cNvSpPr/>
          <p:nvPr/>
        </p:nvSpPr>
        <p:spPr>
          <a:xfrm>
            <a:off x="7801584" y="3054486"/>
            <a:ext cx="1692613" cy="2500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11" name="Platshållare för innehåll 3" descr="Avantage cemented E1_2.psd">
            <a:extLst>
              <a:ext uri="{FF2B5EF4-FFF2-40B4-BE49-F238E27FC236}">
                <a16:creationId xmlns:a16="http://schemas.microsoft.com/office/drawing/2014/main" id="{93CC4518-A82C-104C-981B-DCCAA1157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904" r="-55904"/>
          <a:stretch>
            <a:fillRect/>
          </a:stretch>
        </p:blipFill>
        <p:spPr bwMode="auto">
          <a:xfrm rot="19389918">
            <a:off x="6727019" y="3037513"/>
            <a:ext cx="3791323" cy="23908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9057DD16-B1A6-7C46-8DED-2A9162A23CF7}"/>
              </a:ext>
            </a:extLst>
          </p:cNvPr>
          <p:cNvSpPr/>
          <p:nvPr/>
        </p:nvSpPr>
        <p:spPr>
          <a:xfrm>
            <a:off x="2420939" y="3054485"/>
            <a:ext cx="1892776" cy="25000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88196CA5-1977-AC45-9CEC-3FCD1A0DE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77" y="3039641"/>
            <a:ext cx="2763911" cy="2565983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7E8CB9D1-9DAA-1C46-8DE2-11788EC66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664" y="155251"/>
            <a:ext cx="2463800" cy="812800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197C4F6A-7984-1C4B-9BA5-3B9706A14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715" y="767682"/>
            <a:ext cx="1804216" cy="2843007"/>
          </a:xfrm>
          <a:prstGeom prst="rect">
            <a:avLst/>
          </a:prstGeom>
        </p:spPr>
      </p:pic>
      <p:sp>
        <p:nvSpPr>
          <p:cNvPr id="10" name="Höger 9">
            <a:extLst>
              <a:ext uri="{FF2B5EF4-FFF2-40B4-BE49-F238E27FC236}">
                <a16:creationId xmlns:a16="http://schemas.microsoft.com/office/drawing/2014/main" id="{F1E9D69F-B5A9-CC86-876D-6898444746DE}"/>
              </a:ext>
            </a:extLst>
          </p:cNvPr>
          <p:cNvSpPr/>
          <p:nvPr/>
        </p:nvSpPr>
        <p:spPr>
          <a:xfrm rot="2574655">
            <a:off x="6946969" y="2404070"/>
            <a:ext cx="878774" cy="3066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Höger 13">
            <a:extLst>
              <a:ext uri="{FF2B5EF4-FFF2-40B4-BE49-F238E27FC236}">
                <a16:creationId xmlns:a16="http://schemas.microsoft.com/office/drawing/2014/main" id="{F64620AD-FABB-1E78-7615-482C25EF8F2F}"/>
              </a:ext>
            </a:extLst>
          </p:cNvPr>
          <p:cNvSpPr/>
          <p:nvPr/>
        </p:nvSpPr>
        <p:spPr>
          <a:xfrm rot="8184828">
            <a:off x="4014135" y="2400364"/>
            <a:ext cx="878774" cy="30662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5C0B3B3D-CBF3-9DE7-648D-78FA1D1DCE31}"/>
              </a:ext>
            </a:extLst>
          </p:cNvPr>
          <p:cNvSpPr txBox="1"/>
          <p:nvPr/>
        </p:nvSpPr>
        <p:spPr>
          <a:xfrm>
            <a:off x="5664530" y="3819551"/>
            <a:ext cx="724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3025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4621397-EE74-7F4D-8D3F-278F51BA5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401" y="320570"/>
            <a:ext cx="8188503" cy="1186407"/>
          </a:xfrm>
        </p:spPr>
        <p:txBody>
          <a:bodyPr>
            <a:normAutofit/>
          </a:bodyPr>
          <a:lstStyle/>
          <a:p>
            <a:r>
              <a:rPr lang="sv-SE" dirty="0" err="1"/>
              <a:t>Duality</a:t>
            </a:r>
            <a:r>
              <a:rPr lang="sv-SE" dirty="0"/>
              <a:t> 1082 /1600 patients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002B0A8-C16B-0848-871E-B960F37D2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004" y="229486"/>
            <a:ext cx="2524249" cy="1106031"/>
          </a:xfrm>
          <a:prstGeom prst="rect">
            <a:avLst/>
          </a:prstGeom>
        </p:spPr>
      </p:pic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58AC2A7A-BE29-317D-51A7-6A4A08BD7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65616" y="1335517"/>
            <a:ext cx="5260768" cy="5488789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6326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ACA4D7-2960-1949-A6EF-5FD36044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426" y="165246"/>
            <a:ext cx="8571192" cy="17206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sv-SE" sz="4700" dirty="0" err="1">
                <a:latin typeface="Arial" panose="020B0604020202020204" pitchFamily="34" charset="0"/>
                <a:cs typeface="Arial" panose="020B0604020202020204" pitchFamily="34" charset="0"/>
              </a:rPr>
              <a:t>Thoracolumbar</a:t>
            </a:r>
            <a:r>
              <a:rPr lang="sv-SE" sz="4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700" dirty="0" err="1">
                <a:latin typeface="Arial" panose="020B0604020202020204" pitchFamily="34" charset="0"/>
                <a:cs typeface="Arial" panose="020B0604020202020204" pitchFamily="34" charset="0"/>
              </a:rPr>
              <a:t>burst</a:t>
            </a:r>
            <a:r>
              <a:rPr lang="sv-SE" sz="4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700" dirty="0" err="1">
                <a:latin typeface="Arial" panose="020B0604020202020204" pitchFamily="34" charset="0"/>
                <a:cs typeface="Arial" panose="020B0604020202020204" pitchFamily="34" charset="0"/>
              </a:rPr>
              <a:t>fractures</a:t>
            </a:r>
            <a:endParaRPr lang="sv-SE" sz="4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Non operative vs operative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sv-SE" sz="2800" dirty="0">
                <a:latin typeface="Arial" panose="020B0604020202020204" pitchFamily="34" charset="0"/>
                <a:cs typeface="Arial" panose="020B0604020202020204" pitchFamily="34" charset="0"/>
              </a:rPr>
              <a:t>79/202 patients </a:t>
            </a:r>
            <a:r>
              <a:rPr lang="sv-SE" sz="2800" dirty="0" err="1">
                <a:latin typeface="Arial" panose="020B0604020202020204" pitchFamily="34" charset="0"/>
                <a:cs typeface="Arial" panose="020B0604020202020204" pitchFamily="34" charset="0"/>
              </a:rPr>
              <a:t>randomized</a:t>
            </a:r>
            <a:endParaRPr lang="sv-S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357D18B7-888D-4585-8A7A-DA8C2BF11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355" y="1980147"/>
            <a:ext cx="3432645" cy="4027685"/>
          </a:xfrm>
          <a:prstGeom prst="rect">
            <a:avLst/>
          </a:prstGeom>
        </p:spPr>
      </p:pic>
      <p:pic>
        <p:nvPicPr>
          <p:cNvPr id="9" name="Bildobjekt 8" descr="En bild som visar whiteboardtavla&#10;&#10;Automatiskt genererad beskrivning">
            <a:extLst>
              <a:ext uri="{FF2B5EF4-FFF2-40B4-BE49-F238E27FC236}">
                <a16:creationId xmlns:a16="http://schemas.microsoft.com/office/drawing/2014/main" id="{1549124E-5EE0-462F-A12C-2D3FED50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022" y="1980146"/>
            <a:ext cx="3429477" cy="4027685"/>
          </a:xfrm>
          <a:prstGeom prst="rect">
            <a:avLst/>
          </a:prstGeom>
        </p:spPr>
      </p:pic>
      <p:sp>
        <p:nvSpPr>
          <p:cNvPr id="17" name="Rektangel med rundade hörn 9">
            <a:extLst>
              <a:ext uri="{FF2B5EF4-FFF2-40B4-BE49-F238E27FC236}">
                <a16:creationId xmlns:a16="http://schemas.microsoft.com/office/drawing/2014/main" id="{D0261624-17C9-47A1-A11A-8B1E5FEC1018}"/>
              </a:ext>
            </a:extLst>
          </p:cNvPr>
          <p:cNvSpPr/>
          <p:nvPr/>
        </p:nvSpPr>
        <p:spPr>
          <a:xfrm>
            <a:off x="7221707" y="2624448"/>
            <a:ext cx="909136" cy="949720"/>
          </a:xfrm>
          <a:prstGeom prst="roundRect">
            <a:avLst/>
          </a:prstGeom>
          <a:solidFill>
            <a:srgbClr val="FFC000">
              <a:alpha val="1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924F452-B751-1163-36FD-5AA6FB06B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4" y="259469"/>
            <a:ext cx="1660720" cy="172067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57A53D7-C2C0-E58C-1FF0-8FAD94D8DC35}"/>
              </a:ext>
            </a:extLst>
          </p:cNvPr>
          <p:cNvSpPr txBox="1"/>
          <p:nvPr/>
        </p:nvSpPr>
        <p:spPr>
          <a:xfrm>
            <a:off x="316533" y="2074370"/>
            <a:ext cx="2346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PI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Prof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P.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Gerdhem</a:t>
            </a:r>
            <a:endParaRPr lang="sv-S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73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/>
          </p:nvPr>
        </p:nvSpPr>
        <p:spPr>
          <a:xfrm>
            <a:off x="1981200" y="444500"/>
            <a:ext cx="8229600" cy="1143000"/>
          </a:xfrm>
        </p:spPr>
        <p:txBody>
          <a:bodyPr/>
          <a:lstStyle/>
          <a:p>
            <a:r>
              <a:rPr lang="sv-SE" sz="4800" dirty="0">
                <a:cs typeface="Arial"/>
              </a:rPr>
              <a:t>Swedish </a:t>
            </a:r>
            <a:r>
              <a:rPr lang="sv-SE" sz="4800" dirty="0" err="1">
                <a:cs typeface="Arial"/>
              </a:rPr>
              <a:t>Fracture</a:t>
            </a:r>
            <a:r>
              <a:rPr lang="sv-SE" sz="4800" dirty="0">
                <a:cs typeface="Arial"/>
              </a:rPr>
              <a:t> Register</a:t>
            </a:r>
            <a:endParaRPr lang="sv-SE" sz="4800" dirty="0"/>
          </a:p>
        </p:txBody>
      </p:sp>
      <p:sp>
        <p:nvSpPr>
          <p:cNvPr id="7" name="textruta 6"/>
          <p:cNvSpPr txBox="1"/>
          <p:nvPr/>
        </p:nvSpPr>
        <p:spPr>
          <a:xfrm>
            <a:off x="1872070" y="1369598"/>
            <a:ext cx="8795932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304986" indent="-1304986">
              <a:buSzPct val="70000"/>
            </a:pPr>
            <a:r>
              <a:rPr lang="sv-SE" sz="2800" dirty="0"/>
              <a:t>Web </a:t>
            </a:r>
            <a:r>
              <a:rPr lang="sv-SE" sz="2800" dirty="0" err="1"/>
              <a:t>based</a:t>
            </a:r>
            <a:r>
              <a:rPr lang="sv-SE" sz="2800" dirty="0"/>
              <a:t> </a:t>
            </a:r>
            <a:r>
              <a:rPr lang="sv-SE" sz="2800" dirty="0" err="1"/>
              <a:t>registration</a:t>
            </a:r>
            <a:r>
              <a:rPr lang="sv-SE" sz="2800" dirty="0"/>
              <a:t> by </a:t>
            </a:r>
            <a:r>
              <a:rPr lang="sv-SE" sz="2800" dirty="0" err="1"/>
              <a:t>surgeons</a:t>
            </a:r>
            <a:endParaRPr lang="sv-SE" sz="2800" dirty="0"/>
          </a:p>
          <a:p>
            <a:pPr marL="1304986" indent="-1304986">
              <a:buSzPct val="70000"/>
            </a:pPr>
            <a:endParaRPr lang="sv-SE" sz="2800" dirty="0"/>
          </a:p>
          <a:p>
            <a:pPr marL="1304986" indent="-1304986">
              <a:buSzPct val="70000"/>
            </a:pPr>
            <a:r>
              <a:rPr lang="sv-SE" sz="2800" dirty="0" err="1"/>
              <a:t>Fractures</a:t>
            </a:r>
            <a:r>
              <a:rPr lang="sv-SE" sz="2800" dirty="0"/>
              <a:t> </a:t>
            </a:r>
            <a:r>
              <a:rPr lang="sv-SE" sz="2800" dirty="0" err="1"/>
              <a:t>classification</a:t>
            </a:r>
            <a:r>
              <a:rPr lang="sv-SE" sz="2800" dirty="0"/>
              <a:t> AO/OTA</a:t>
            </a:r>
          </a:p>
          <a:p>
            <a:pPr marL="1304986" indent="-1304986">
              <a:buSzPct val="70000"/>
            </a:pPr>
            <a:endParaRPr lang="sv-SE" sz="2800" dirty="0"/>
          </a:p>
          <a:p>
            <a:pPr marL="1304986" indent="-1304986">
              <a:buSzPct val="70000"/>
            </a:pPr>
            <a:r>
              <a:rPr lang="sv-SE" sz="2800" dirty="0" err="1"/>
              <a:t>Injury</a:t>
            </a:r>
            <a:r>
              <a:rPr lang="sv-SE" sz="2800" dirty="0"/>
              <a:t> </a:t>
            </a:r>
            <a:r>
              <a:rPr lang="sv-SE" sz="2800" dirty="0" err="1"/>
              <a:t>mechanism</a:t>
            </a:r>
            <a:r>
              <a:rPr lang="sv-SE" sz="2800" dirty="0"/>
              <a:t> and </a:t>
            </a:r>
            <a:r>
              <a:rPr lang="sv-SE" sz="2800" dirty="0" err="1"/>
              <a:t>treatment</a:t>
            </a:r>
            <a:r>
              <a:rPr lang="sv-SE" sz="2800" dirty="0"/>
              <a:t> </a:t>
            </a:r>
            <a:r>
              <a:rPr lang="sv-SE" sz="2800" dirty="0" err="1"/>
              <a:t>registered</a:t>
            </a:r>
            <a:r>
              <a:rPr lang="sv-SE" sz="2800" dirty="0"/>
              <a:t> </a:t>
            </a:r>
          </a:p>
          <a:p>
            <a:pPr marL="1304986" indent="-1304986">
              <a:buSzPct val="70000"/>
            </a:pPr>
            <a:endParaRPr lang="sv-SE" sz="2800" dirty="0"/>
          </a:p>
          <a:p>
            <a:pPr marL="1304986" indent="-1304986">
              <a:buSzPct val="70000"/>
            </a:pPr>
            <a:r>
              <a:rPr lang="sv-SE" sz="2800" dirty="0" err="1"/>
              <a:t>Classification</a:t>
            </a:r>
            <a:r>
              <a:rPr lang="sv-SE" sz="2800" dirty="0"/>
              <a:t> </a:t>
            </a:r>
            <a:r>
              <a:rPr lang="sv-SE" sz="2800" dirty="0" err="1"/>
              <a:t>of</a:t>
            </a:r>
            <a:r>
              <a:rPr lang="sv-SE" sz="2800" dirty="0"/>
              <a:t> </a:t>
            </a:r>
            <a:r>
              <a:rPr lang="sv-SE" sz="2800" dirty="0" err="1"/>
              <a:t>pathological</a:t>
            </a:r>
            <a:r>
              <a:rPr lang="sv-SE" sz="2800" dirty="0"/>
              <a:t>, </a:t>
            </a:r>
            <a:r>
              <a:rPr lang="sv-SE" sz="2800" dirty="0" err="1"/>
              <a:t>periprosthetic</a:t>
            </a:r>
            <a:r>
              <a:rPr lang="sv-SE" sz="2800" dirty="0"/>
              <a:t>, </a:t>
            </a:r>
            <a:r>
              <a:rPr lang="sv-SE" sz="2800" dirty="0" err="1"/>
              <a:t>open</a:t>
            </a:r>
            <a:r>
              <a:rPr lang="sv-SE" sz="2800" dirty="0"/>
              <a:t> </a:t>
            </a:r>
            <a:r>
              <a:rPr lang="sv-SE" sz="2800" dirty="0" err="1"/>
              <a:t>fractures</a:t>
            </a:r>
            <a:endParaRPr lang="sv-SE" sz="2800" dirty="0"/>
          </a:p>
          <a:p>
            <a:pPr marL="1304986" indent="-1304986">
              <a:buSzPct val="70000"/>
            </a:pPr>
            <a:endParaRPr lang="sv-SE" sz="2800" dirty="0"/>
          </a:p>
          <a:p>
            <a:endParaRPr lang="sv-SE"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F80294-94CB-2430-6BA0-84E6D262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Experiences </a:t>
            </a:r>
            <a:r>
              <a:rPr lang="en-GB" dirty="0" err="1"/>
              <a:t>rRCTs</a:t>
            </a:r>
            <a:r>
              <a:rPr lang="en-GB" dirty="0"/>
              <a:t> in the SFR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8CD78E-239C-2407-0D0B-8C63EB782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Personal identity number enables linking registers for outcome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No research unit needed at local hospital</a:t>
            </a:r>
          </a:p>
          <a:p>
            <a:pPr marL="0" indent="0">
              <a:buNone/>
            </a:pPr>
            <a:r>
              <a:rPr lang="en-GB" dirty="0"/>
              <a:t>	small regional – University Hospitals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60% hospitals active in </a:t>
            </a:r>
            <a:r>
              <a:rPr lang="en-GB" dirty="0" err="1"/>
              <a:t>Hipsther</a:t>
            </a:r>
            <a:r>
              <a:rPr lang="en-GB" dirty="0"/>
              <a:t>, 40% in Duality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Only add-on is consent and preoperative registration, screening and </a:t>
            </a:r>
            <a:r>
              <a:rPr lang="en-GB" dirty="0" err="1"/>
              <a:t>randomzation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National funding to </a:t>
            </a:r>
            <a:r>
              <a:rPr lang="en-GB" dirty="0" err="1"/>
              <a:t>Hipsther</a:t>
            </a:r>
            <a:r>
              <a:rPr lang="en-GB" dirty="0"/>
              <a:t>, Duality and </a:t>
            </a:r>
            <a:r>
              <a:rPr lang="en-GB" dirty="0" err="1"/>
              <a:t>SunBurst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0291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EBDA4B-4ED0-9805-5FD7-372BCF23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635"/>
            <a:ext cx="3923805" cy="1325563"/>
          </a:xfrm>
        </p:spPr>
        <p:txBody>
          <a:bodyPr/>
          <a:lstStyle/>
          <a:p>
            <a:r>
              <a:rPr lang="en-GB" dirty="0"/>
              <a:t>Problems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F3F6C0-1F10-6573-9D1D-514917FF2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394335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Register maintenance</a:t>
            </a:r>
          </a:p>
          <a:p>
            <a:pPr marL="0" indent="0">
              <a:buNone/>
            </a:pPr>
            <a:r>
              <a:rPr lang="en-GB" b="0" dirty="0"/>
              <a:t>	study platform down</a:t>
            </a:r>
          </a:p>
          <a:p>
            <a:pPr marL="0" indent="0">
              <a:buNone/>
            </a:pPr>
            <a:r>
              <a:rPr lang="en-GB" dirty="0"/>
              <a:t>Study site activity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b="0" dirty="0"/>
              <a:t>recurrent presentations/information</a:t>
            </a:r>
          </a:p>
          <a:p>
            <a:pPr marL="0" indent="0">
              <a:buNone/>
            </a:pPr>
            <a:r>
              <a:rPr lang="en-GB" b="0" dirty="0"/>
              <a:t>	no local exclusion criteria</a:t>
            </a:r>
          </a:p>
          <a:p>
            <a:pPr marL="0" indent="0">
              <a:buNone/>
            </a:pPr>
            <a:r>
              <a:rPr lang="en-GB" dirty="0"/>
              <a:t>Inclusion and consent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b="0" dirty="0"/>
              <a:t>hip fractures? vs elective?</a:t>
            </a:r>
          </a:p>
          <a:p>
            <a:pPr marL="0" indent="0">
              <a:buNone/>
            </a:pPr>
            <a:r>
              <a:rPr lang="en-GB" b="0" dirty="0"/>
              <a:t>	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0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82CC04FD-F53D-EE0D-3414-C89D903084F8}"/>
              </a:ext>
            </a:extLst>
          </p:cNvPr>
          <p:cNvSpPr txBox="1">
            <a:spLocks/>
          </p:cNvSpPr>
          <p:nvPr/>
        </p:nvSpPr>
        <p:spPr>
          <a:xfrm>
            <a:off x="6785759" y="1832346"/>
            <a:ext cx="5257800" cy="3943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Start-up meeting/information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	</a:t>
            </a:r>
            <a:r>
              <a:rPr lang="en-GB" sz="2200" b="0" dirty="0"/>
              <a:t>study platform only active in 	study sites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Inclusion rate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200" b="0" dirty="0"/>
              <a:t>	monthly feedback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Recurrent study meetings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	</a:t>
            </a:r>
            <a:r>
              <a:rPr lang="en-GB" sz="2200" b="0" dirty="0"/>
              <a:t>local investigators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Local monitoring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200" dirty="0"/>
              <a:t>	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0" dirty="0"/>
              <a:t>	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9F19E26D-E4D2-E2D9-9677-C5F380032A25}"/>
              </a:ext>
            </a:extLst>
          </p:cNvPr>
          <p:cNvSpPr txBox="1">
            <a:spLocks/>
          </p:cNvSpPr>
          <p:nvPr/>
        </p:nvSpPr>
        <p:spPr>
          <a:xfrm>
            <a:off x="6524501" y="375634"/>
            <a:ext cx="39238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Solutions?</a:t>
            </a:r>
          </a:p>
        </p:txBody>
      </p:sp>
    </p:spTree>
    <p:extLst>
      <p:ext uri="{BB962C8B-B14F-4D97-AF65-F5344CB8AC3E}">
        <p14:creationId xmlns:p14="http://schemas.microsoft.com/office/powerpoint/2010/main" val="3914197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CBF8CC-0CA7-1972-E8A3-4CE15697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perspective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B325EA-2433-7544-A0D4-6D95F46C3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Study Platform works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Randomisation</a:t>
            </a:r>
          </a:p>
          <a:p>
            <a:pPr marL="0" indent="0">
              <a:buNone/>
            </a:pPr>
            <a:r>
              <a:rPr lang="en-GB" dirty="0"/>
              <a:t>	Preoperative </a:t>
            </a:r>
            <a:r>
              <a:rPr lang="en-GB" b="0" dirty="0"/>
              <a:t>(blocks, nutrition)</a:t>
            </a:r>
          </a:p>
          <a:p>
            <a:pPr marL="0" indent="0">
              <a:buNone/>
            </a:pPr>
            <a:r>
              <a:rPr lang="en-GB" dirty="0"/>
              <a:t>	Postoperative regime </a:t>
            </a:r>
            <a:r>
              <a:rPr lang="en-GB" b="0" dirty="0"/>
              <a:t>(weight bearing, pain medication, anticoagulants, 	antiresorptive medication)</a:t>
            </a:r>
          </a:p>
          <a:p>
            <a:endParaRPr lang="en-GB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E6EFE99-FBCB-581C-D4F6-AF2EBBA6DFD9}"/>
              </a:ext>
            </a:extLst>
          </p:cNvPr>
          <p:cNvSpPr txBox="1"/>
          <p:nvPr/>
        </p:nvSpPr>
        <p:spPr>
          <a:xfrm>
            <a:off x="4013860" y="619891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Olof.wolf@surgsci.uu.se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49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2152650" y="862799"/>
            <a:ext cx="7886700" cy="3937000"/>
          </a:xfrm>
        </p:spPr>
        <p:txBody>
          <a:bodyPr/>
          <a:lstStyle/>
          <a:p>
            <a:pPr algn="ctr">
              <a:buNone/>
            </a:pPr>
            <a:r>
              <a:rPr lang="sv-SE" b="0" dirty="0"/>
              <a:t>	</a:t>
            </a:r>
            <a:r>
              <a:rPr lang="sv-SE" sz="4000" b="0" dirty="0">
                <a:latin typeface="Arial"/>
                <a:cs typeface="Arial"/>
              </a:rPr>
              <a:t>Demonstration </a:t>
            </a:r>
            <a:r>
              <a:rPr lang="sv-SE" sz="4000" b="0" dirty="0" err="1">
                <a:latin typeface="Arial"/>
                <a:cs typeface="Arial"/>
              </a:rPr>
              <a:t>of</a:t>
            </a:r>
            <a:r>
              <a:rPr lang="sv-SE" sz="4000" b="0" dirty="0">
                <a:latin typeface="Arial"/>
                <a:cs typeface="Arial"/>
              </a:rPr>
              <a:t> the </a:t>
            </a:r>
          </a:p>
          <a:p>
            <a:pPr algn="ctr">
              <a:buNone/>
            </a:pPr>
            <a:r>
              <a:rPr lang="sv-SE" sz="4000" b="0" dirty="0">
                <a:latin typeface="Arial"/>
                <a:cs typeface="Arial"/>
              </a:rPr>
              <a:t>Swedish </a:t>
            </a:r>
            <a:r>
              <a:rPr lang="sv-SE" sz="4000" b="0" dirty="0" err="1">
                <a:latin typeface="Arial"/>
                <a:cs typeface="Arial"/>
              </a:rPr>
              <a:t>Fracture</a:t>
            </a:r>
            <a:r>
              <a:rPr lang="sv-SE" sz="4000" b="0" dirty="0">
                <a:latin typeface="Arial"/>
                <a:cs typeface="Arial"/>
              </a:rPr>
              <a:t> Register</a:t>
            </a:r>
          </a:p>
          <a:p>
            <a:pPr algn="ctr">
              <a:buNone/>
            </a:pPr>
            <a:endParaRPr lang="sv-SE" sz="4000" b="0" dirty="0">
              <a:latin typeface="Arial"/>
              <a:cs typeface="Arial"/>
            </a:endParaRPr>
          </a:p>
          <a:p>
            <a:pPr algn="ctr">
              <a:buNone/>
            </a:pPr>
            <a:endParaRPr lang="sv-SE" b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42F522C6-65FF-9EC7-1F3C-05E5B3942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786" y="1592495"/>
            <a:ext cx="10406427" cy="4104562"/>
          </a:xfrm>
        </p:spPr>
      </p:pic>
      <p:sp>
        <p:nvSpPr>
          <p:cNvPr id="5" name="Rubrik 4">
            <a:extLst>
              <a:ext uri="{FF2B5EF4-FFF2-40B4-BE49-F238E27FC236}">
                <a16:creationId xmlns:a16="http://schemas.microsoft.com/office/drawing/2014/main" id="{515130A0-CB1A-C441-90B2-6238C8B46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769"/>
            <a:ext cx="10515600" cy="1325563"/>
          </a:xfrm>
        </p:spPr>
        <p:txBody>
          <a:bodyPr/>
          <a:lstStyle/>
          <a:p>
            <a:r>
              <a:rPr lang="sv-SE" sz="4800" dirty="0">
                <a:cs typeface="Arial"/>
              </a:rPr>
              <a:t>Web </a:t>
            </a:r>
            <a:r>
              <a:rPr lang="sv-SE" sz="4800" dirty="0" err="1">
                <a:cs typeface="Arial"/>
              </a:rPr>
              <a:t>based</a:t>
            </a:r>
            <a:endParaRPr lang="en-US" sz="4800" dirty="0"/>
          </a:p>
        </p:txBody>
      </p:sp>
      <p:sp>
        <p:nvSpPr>
          <p:cNvPr id="2" name="Ellips 1">
            <a:extLst>
              <a:ext uri="{FF2B5EF4-FFF2-40B4-BE49-F238E27FC236}">
                <a16:creationId xmlns:a16="http://schemas.microsoft.com/office/drawing/2014/main" id="{10E442CF-9903-F84E-B59E-F3DC8F7239B8}"/>
              </a:ext>
            </a:extLst>
          </p:cNvPr>
          <p:cNvSpPr/>
          <p:nvPr/>
        </p:nvSpPr>
        <p:spPr>
          <a:xfrm>
            <a:off x="1046677" y="3937347"/>
            <a:ext cx="1663908" cy="7195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775A937B-4696-6EEF-970B-AB889ECF744B}"/>
              </a:ext>
            </a:extLst>
          </p:cNvPr>
          <p:cNvSpPr/>
          <p:nvPr/>
        </p:nvSpPr>
        <p:spPr>
          <a:xfrm>
            <a:off x="3469923" y="3937347"/>
            <a:ext cx="1663908" cy="7195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013B4569-E40B-104A-8232-32D7CF8F3EE7}"/>
              </a:ext>
            </a:extLst>
          </p:cNvPr>
          <p:cNvSpPr/>
          <p:nvPr/>
        </p:nvSpPr>
        <p:spPr>
          <a:xfrm>
            <a:off x="5893169" y="3937347"/>
            <a:ext cx="1663908" cy="71952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046D4C05-9E1A-9BE6-E5CD-DB70D5B9CA5C}"/>
              </a:ext>
            </a:extLst>
          </p:cNvPr>
          <p:cNvSpPr/>
          <p:nvPr/>
        </p:nvSpPr>
        <p:spPr>
          <a:xfrm>
            <a:off x="8247576" y="3882382"/>
            <a:ext cx="2336603" cy="19028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7780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2235202" y="596900"/>
            <a:ext cx="7886700" cy="3937000"/>
          </a:xfrm>
        </p:spPr>
        <p:txBody>
          <a:bodyPr/>
          <a:lstStyle/>
          <a:p>
            <a:pPr>
              <a:buNone/>
            </a:pPr>
            <a:r>
              <a:rPr lang="sv-SE"/>
              <a:t>		</a:t>
            </a:r>
          </a:p>
        </p:txBody>
      </p:sp>
      <p:sp>
        <p:nvSpPr>
          <p:cNvPr id="9" name="Ellips 8"/>
          <p:cNvSpPr/>
          <p:nvPr/>
        </p:nvSpPr>
        <p:spPr>
          <a:xfrm>
            <a:off x="2551780" y="2318327"/>
            <a:ext cx="1149811" cy="5357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7" name="Bildobjekt 6" descr="Skärmavbild 2019-03-15 kl. 16.52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87" y="596900"/>
            <a:ext cx="8273631" cy="5326149"/>
          </a:xfrm>
          <a:prstGeom prst="rect">
            <a:avLst/>
          </a:prstGeom>
        </p:spPr>
      </p:pic>
      <p:sp>
        <p:nvSpPr>
          <p:cNvPr id="10" name="Ellips 9"/>
          <p:cNvSpPr/>
          <p:nvPr/>
        </p:nvSpPr>
        <p:spPr>
          <a:xfrm>
            <a:off x="2162385" y="2244435"/>
            <a:ext cx="20320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1" name="textruta 10"/>
          <p:cNvSpPr txBox="1"/>
          <p:nvPr/>
        </p:nvSpPr>
        <p:spPr>
          <a:xfrm>
            <a:off x="3827039" y="4343744"/>
            <a:ext cx="6608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sv-SE" sz="2400" dirty="0">
                <a:latin typeface="Arial" panose="020B0604020202020204" pitchFamily="34" charset="0"/>
                <a:cs typeface="Arial" panose="020B0604020202020204" pitchFamily="34" charset="0"/>
              </a:rPr>
              <a:t> is the </a:t>
            </a:r>
            <a:r>
              <a:rPr lang="sv-SE" sz="2400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endParaRPr lang="sv-S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in real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from the Swedish Population Register</a:t>
            </a:r>
          </a:p>
          <a:p>
            <a:endParaRPr lang="sv-S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registers</a:t>
            </a:r>
          </a:p>
        </p:txBody>
      </p:sp>
      <p:sp>
        <p:nvSpPr>
          <p:cNvPr id="12" name="Ellips 11"/>
          <p:cNvSpPr/>
          <p:nvPr/>
        </p:nvSpPr>
        <p:spPr>
          <a:xfrm>
            <a:off x="4515016" y="2318325"/>
            <a:ext cx="3854885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276396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2235202" y="596900"/>
            <a:ext cx="7886700" cy="3937000"/>
          </a:xfrm>
        </p:spPr>
        <p:txBody>
          <a:bodyPr/>
          <a:lstStyle/>
          <a:p>
            <a:pPr>
              <a:buNone/>
            </a:pPr>
            <a:r>
              <a:rPr lang="sv-SE"/>
              <a:t>		</a:t>
            </a:r>
          </a:p>
        </p:txBody>
      </p:sp>
      <p:pic>
        <p:nvPicPr>
          <p:cNvPr id="7" name="Bildobjekt 6" descr="Skärmavbild 2019-03-17 kl. 14.08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631" y="596903"/>
            <a:ext cx="6369412" cy="5261159"/>
          </a:xfrm>
          <a:prstGeom prst="rect">
            <a:avLst/>
          </a:prstGeom>
        </p:spPr>
      </p:pic>
      <p:sp>
        <p:nvSpPr>
          <p:cNvPr id="5" name="Ellips 4"/>
          <p:cNvSpPr/>
          <p:nvPr/>
        </p:nvSpPr>
        <p:spPr>
          <a:xfrm>
            <a:off x="2481213" y="4204585"/>
            <a:ext cx="2032000" cy="9389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DE86E1F-6232-E442-A111-86F86B2CAA27}"/>
              </a:ext>
            </a:extLst>
          </p:cNvPr>
          <p:cNvSpPr txBox="1"/>
          <p:nvPr/>
        </p:nvSpPr>
        <p:spPr>
          <a:xfrm>
            <a:off x="6187089" y="626408"/>
            <a:ext cx="3777521" cy="19389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Injury mechanism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Cause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Low/high energy</a:t>
            </a:r>
          </a:p>
        </p:txBody>
      </p:sp>
    </p:spTree>
    <p:extLst>
      <p:ext uri="{BB962C8B-B14F-4D97-AF65-F5344CB8AC3E}">
        <p14:creationId xmlns:p14="http://schemas.microsoft.com/office/powerpoint/2010/main" val="11647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2235202" y="596900"/>
            <a:ext cx="7886700" cy="3937000"/>
          </a:xfrm>
        </p:spPr>
        <p:txBody>
          <a:bodyPr/>
          <a:lstStyle/>
          <a:p>
            <a:pPr>
              <a:buNone/>
            </a:pPr>
            <a:r>
              <a:rPr lang="sv-SE"/>
              <a:t>		</a:t>
            </a:r>
          </a:p>
        </p:txBody>
      </p:sp>
      <p:sp>
        <p:nvSpPr>
          <p:cNvPr id="9" name="Ellips 8"/>
          <p:cNvSpPr/>
          <p:nvPr/>
        </p:nvSpPr>
        <p:spPr>
          <a:xfrm>
            <a:off x="4419600" y="2755900"/>
            <a:ext cx="20320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5" name="Bildobjekt 4" descr="Skärmavbild 2019-03-17 kl. 13.51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553" y="165327"/>
            <a:ext cx="9144000" cy="6226176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>
            <a:off x="1646367" y="2755900"/>
            <a:ext cx="20320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8828ED14-48CA-764E-9D57-EF695E95B32D}"/>
              </a:ext>
            </a:extLst>
          </p:cNvPr>
          <p:cNvSpPr txBox="1"/>
          <p:nvPr/>
        </p:nvSpPr>
        <p:spPr>
          <a:xfrm>
            <a:off x="4303199" y="1710271"/>
            <a:ext cx="3492708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Fracture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831960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7"/>
          <p:cNvSpPr>
            <a:spLocks noGrp="1"/>
          </p:cNvSpPr>
          <p:nvPr>
            <p:ph sz="half" idx="1"/>
          </p:nvPr>
        </p:nvSpPr>
        <p:spPr>
          <a:xfrm>
            <a:off x="2235202" y="596900"/>
            <a:ext cx="7886700" cy="3937000"/>
          </a:xfrm>
        </p:spPr>
        <p:txBody>
          <a:bodyPr/>
          <a:lstStyle/>
          <a:p>
            <a:pPr>
              <a:buNone/>
            </a:pPr>
            <a:r>
              <a:rPr lang="sv-SE" dirty="0"/>
              <a:t>		</a:t>
            </a:r>
          </a:p>
        </p:txBody>
      </p:sp>
      <p:pic>
        <p:nvPicPr>
          <p:cNvPr id="5" name="Bildobjekt 4" descr="Skärmavbild 2019-03-17 kl. 13.51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15" y="596902"/>
            <a:ext cx="2177816" cy="5821884"/>
          </a:xfrm>
          <a:prstGeom prst="rect">
            <a:avLst/>
          </a:prstGeom>
        </p:spPr>
      </p:pic>
      <p:sp>
        <p:nvSpPr>
          <p:cNvPr id="7" name="Ellips 6"/>
          <p:cNvSpPr/>
          <p:nvPr/>
        </p:nvSpPr>
        <p:spPr>
          <a:xfrm>
            <a:off x="4823245" y="4533900"/>
            <a:ext cx="20320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73D7804-8006-C082-55FC-7F079EF21B18}"/>
              </a:ext>
            </a:extLst>
          </p:cNvPr>
          <p:cNvSpPr txBox="1"/>
          <p:nvPr/>
        </p:nvSpPr>
        <p:spPr>
          <a:xfrm>
            <a:off x="1446522" y="596900"/>
            <a:ext cx="3492708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Fracture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3873098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mall_ru_u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667</Words>
  <Application>Microsoft Macintosh PowerPoint</Application>
  <PresentationFormat>Bredbild</PresentationFormat>
  <Paragraphs>172</Paragraphs>
  <Slides>32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5" baseType="lpstr">
      <vt:lpstr>Arial</vt:lpstr>
      <vt:lpstr>Calibri</vt:lpstr>
      <vt:lpstr>mall_ru_uu</vt:lpstr>
      <vt:lpstr>Register Nested Trials  Experience from the Swedish Fracture Register</vt:lpstr>
      <vt:lpstr>Swedish Fracture Register</vt:lpstr>
      <vt:lpstr>Swedish Fracture Register</vt:lpstr>
      <vt:lpstr>PowerPoint-presentation</vt:lpstr>
      <vt:lpstr>Web based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&gt; 50 Publications</vt:lpstr>
      <vt:lpstr>What kind of research is good research?</vt:lpstr>
      <vt:lpstr>Registerbased RCT</vt:lpstr>
      <vt:lpstr>HIPSTHER Hip Screws or (Total) Hip Replacement for undisplaced femoral neck fractures in elderly patients</vt:lpstr>
      <vt:lpstr>Primary Outcome</vt:lpstr>
      <vt:lpstr>Hipsther set up</vt:lpstr>
      <vt:lpstr>Hipsther Study Platform</vt:lpstr>
      <vt:lpstr>Injury Mechanism</vt:lpstr>
      <vt:lpstr>Fracture Characteristics</vt:lpstr>
      <vt:lpstr>Fracture Characteristics</vt:lpstr>
      <vt:lpstr>Inclusion criteria recognised by platform</vt:lpstr>
      <vt:lpstr>Screening questions</vt:lpstr>
      <vt:lpstr>Patient included and randomised</vt:lpstr>
      <vt:lpstr>Hipsther so far. 30 sites. 877 patients</vt:lpstr>
      <vt:lpstr>PowerPoint-presentation</vt:lpstr>
      <vt:lpstr>Duality 1082 /1600 patients</vt:lpstr>
      <vt:lpstr>PowerPoint-presentation</vt:lpstr>
      <vt:lpstr>Experiences rRCTs in the SFR</vt:lpstr>
      <vt:lpstr>Problems</vt:lpstr>
      <vt:lpstr>Future perspective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Svensson</dc:creator>
  <cp:lastModifiedBy>Olof Wolf</cp:lastModifiedBy>
  <cp:revision>55</cp:revision>
  <dcterms:created xsi:type="dcterms:W3CDTF">2020-09-01T10:48:09Z</dcterms:created>
  <dcterms:modified xsi:type="dcterms:W3CDTF">2023-05-24T08:17:12Z</dcterms:modified>
</cp:coreProperties>
</file>