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1027" r:id="rId3"/>
    <p:sldId id="1019" r:id="rId4"/>
    <p:sldId id="987" r:id="rId5"/>
    <p:sldId id="1020" r:id="rId6"/>
    <p:sldId id="1028" r:id="rId7"/>
    <p:sldId id="1023" r:id="rId8"/>
    <p:sldId id="1026" r:id="rId9"/>
    <p:sldId id="1030" r:id="rId10"/>
    <p:sldId id="1031" r:id="rId11"/>
    <p:sldId id="1032" r:id="rId12"/>
    <p:sldId id="1033" r:id="rId13"/>
    <p:sldId id="1034" r:id="rId14"/>
    <p:sldId id="1035" r:id="rId15"/>
    <p:sldId id="1036" r:id="rId16"/>
    <p:sldId id="1037" r:id="rId17"/>
    <p:sldId id="1022" r:id="rId18"/>
    <p:sldId id="1029" r:id="rId19"/>
    <p:sldId id="1053" r:id="rId20"/>
    <p:sldId id="1054" r:id="rId21"/>
    <p:sldId id="263" r:id="rId22"/>
    <p:sldId id="1021" r:id="rId23"/>
    <p:sldId id="1047" r:id="rId24"/>
    <p:sldId id="1024" r:id="rId25"/>
    <p:sldId id="1025" r:id="rId26"/>
    <p:sldId id="1038" r:id="rId27"/>
    <p:sldId id="1039" r:id="rId28"/>
    <p:sldId id="1040" r:id="rId29"/>
    <p:sldId id="1041" r:id="rId30"/>
    <p:sldId id="1042" r:id="rId31"/>
    <p:sldId id="1043" r:id="rId32"/>
    <p:sldId id="1044" r:id="rId33"/>
    <p:sldId id="1045" r:id="rId34"/>
    <p:sldId id="1046" r:id="rId35"/>
    <p:sldId id="1048" r:id="rId36"/>
    <p:sldId id="1050" r:id="rId37"/>
    <p:sldId id="1051" r:id="rId38"/>
    <p:sldId id="1052" r:id="rId39"/>
    <p:sldId id="1049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7059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Hipsther\Monica\Randomiseringslog%20per%20enh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owo902\Dropbox\SFR%20rRCT%20Duality\Monica\Randomiseringslog%20per%20enhet%20Dualit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Umeå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Blad1!$B$3</c:f>
              <c:strCache>
                <c:ptCount val="1"/>
                <c:pt idx="0">
                  <c:v>Umeå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Blad1!$C$3:$H$3</c:f>
              <c:numCache>
                <c:formatCode>General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16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AF45-81CB-7AEC40992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2785200"/>
        <c:axId val="502785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37E-AF45-81CB-7AEC409926EF}"/>
                  </c:ext>
                </c:extLst>
              </c15:ser>
            </c15:filteredBarSeries>
          </c:ext>
        </c:extLst>
      </c:barChart>
      <c:catAx>
        <c:axId val="50278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2785528"/>
        <c:crosses val="autoZero"/>
        <c:auto val="1"/>
        <c:lblAlgn val="ctr"/>
        <c:lblOffset val="100"/>
        <c:noMultiLvlLbl val="0"/>
      </c:catAx>
      <c:valAx>
        <c:axId val="50278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278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Umeå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Blad1!$B$3</c:f>
              <c:strCache>
                <c:ptCount val="1"/>
                <c:pt idx="0">
                  <c:v>Umeå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Blad1!$C$3:$P$3</c:f>
              <c:numCache>
                <c:formatCode>General</c:formatCode>
                <c:ptCount val="8"/>
                <c:pt idx="0">
                  <c:v>76</c:v>
                </c:pt>
                <c:pt idx="1">
                  <c:v>16</c:v>
                </c:pt>
                <c:pt idx="2">
                  <c:v>9</c:v>
                </c:pt>
                <c:pt idx="3">
                  <c:v>14</c:v>
                </c:pt>
                <c:pt idx="4">
                  <c:v>59</c:v>
                </c:pt>
                <c:pt idx="5">
                  <c:v>11</c:v>
                </c:pt>
                <c:pt idx="6">
                  <c:v>1</c:v>
                </c:pt>
                <c:pt idx="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B95-094A-B845-253F8DAF3E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543768"/>
        <c:axId val="459540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B95-094A-B845-253F8DAF3E01}"/>
                  </c:ext>
                </c:extLst>
              </c15:ser>
            </c15:filteredBarSeries>
          </c:ext>
        </c:extLst>
      </c:barChart>
      <c:catAx>
        <c:axId val="45954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9540816"/>
        <c:crosses val="autoZero"/>
        <c:auto val="1"/>
        <c:lblAlgn val="ctr"/>
        <c:lblOffset val="100"/>
        <c:noMultiLvlLbl val="0"/>
      </c:catAx>
      <c:valAx>
        <c:axId val="45954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954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Uppsala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Blad1!$C$2:$P$2</c:f>
              <c:numCache>
                <c:formatCode>General</c:formatCode>
                <c:ptCount val="8"/>
                <c:pt idx="0">
                  <c:v>141</c:v>
                </c:pt>
                <c:pt idx="1">
                  <c:v>51</c:v>
                </c:pt>
                <c:pt idx="2">
                  <c:v>43</c:v>
                </c:pt>
                <c:pt idx="3">
                  <c:v>49</c:v>
                </c:pt>
                <c:pt idx="4">
                  <c:v>88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B04-0D45-BA99-1BBC30D94C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970592"/>
        <c:axId val="516968296"/>
      </c:barChart>
      <c:catAx>
        <c:axId val="5169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6968296"/>
        <c:crosses val="autoZero"/>
        <c:auto val="1"/>
        <c:lblAlgn val="ctr"/>
        <c:lblOffset val="100"/>
        <c:noMultiLvlLbl val="0"/>
      </c:catAx>
      <c:valAx>
        <c:axId val="5169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69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Mölndal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Blad1!$B$5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Blad1!$C$5:$P$5</c:f>
              <c:numCache>
                <c:formatCode>General</c:formatCode>
                <c:ptCount val="8"/>
                <c:pt idx="0">
                  <c:v>197</c:v>
                </c:pt>
                <c:pt idx="1">
                  <c:v>57</c:v>
                </c:pt>
                <c:pt idx="2">
                  <c:v>26</c:v>
                </c:pt>
                <c:pt idx="3">
                  <c:v>41</c:v>
                </c:pt>
                <c:pt idx="4">
                  <c:v>146</c:v>
                </c:pt>
                <c:pt idx="5">
                  <c:v>27</c:v>
                </c:pt>
                <c:pt idx="6">
                  <c:v>2</c:v>
                </c:pt>
                <c:pt idx="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C04-204C-8D3B-96F3D3601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083888"/>
        <c:axId val="5190845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C04-204C-8D3B-96F3D360117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C04-204C-8D3B-96F3D360117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C04-204C-8D3B-96F3D3601175}"/>
                  </c:ext>
                </c:extLst>
              </c15:ser>
            </c15:filteredBarSeries>
          </c:ext>
        </c:extLst>
      </c:barChart>
      <c:catAx>
        <c:axId val="51908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084544"/>
        <c:crosses val="autoZero"/>
        <c:auto val="1"/>
        <c:lblAlgn val="ctr"/>
        <c:lblOffset val="100"/>
        <c:noMultiLvlLbl val="0"/>
      </c:catAx>
      <c:valAx>
        <c:axId val="5190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08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Lidköping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Blad1!$B$7</c:f>
              <c:strCache>
                <c:ptCount val="1"/>
                <c:pt idx="0">
                  <c:v>Lidköping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Blad1!$C$7:$P$7</c:f>
              <c:numCache>
                <c:formatCode>General</c:formatCode>
                <c:ptCount val="8"/>
                <c:pt idx="0">
                  <c:v>26</c:v>
                </c:pt>
                <c:pt idx="1">
                  <c:v>5</c:v>
                </c:pt>
                <c:pt idx="2">
                  <c:v>5</c:v>
                </c:pt>
                <c:pt idx="3">
                  <c:v>11</c:v>
                </c:pt>
                <c:pt idx="4">
                  <c:v>14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21-5B41-942A-DB4FF02DA1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299448"/>
        <c:axId val="5042971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21-5B41-942A-DB4FF02DA19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B21-5B41-942A-DB4FF02DA19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21-5B41-942A-DB4FF02DA19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Blad1!$C$5:$P$5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</c:v>
                      </c:pt>
                      <c:pt idx="1">
                        <c:v>57</c:v>
                      </c:pt>
                      <c:pt idx="2">
                        <c:v>26</c:v>
                      </c:pt>
                      <c:pt idx="3">
                        <c:v>41</c:v>
                      </c:pt>
                      <c:pt idx="4">
                        <c:v>146</c:v>
                      </c:pt>
                      <c:pt idx="5">
                        <c:v>27</c:v>
                      </c:pt>
                      <c:pt idx="6">
                        <c:v>2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21-5B41-942A-DB4FF02DA19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Blad1!$C$6:$P$6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90</c:v>
                      </c:pt>
                      <c:pt idx="1">
                        <c:v>24</c:v>
                      </c:pt>
                      <c:pt idx="2">
                        <c:v>14</c:v>
                      </c:pt>
                      <c:pt idx="3">
                        <c:v>28</c:v>
                      </c:pt>
                      <c:pt idx="4">
                        <c:v>59</c:v>
                      </c:pt>
                      <c:pt idx="5">
                        <c:v>6</c:v>
                      </c:pt>
                      <c:pt idx="6">
                        <c:v>4</c:v>
                      </c:pt>
                      <c:pt idx="7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21-5B41-942A-DB4FF02DA197}"/>
                  </c:ext>
                </c:extLst>
              </c15:ser>
            </c15:filteredBarSeries>
          </c:ext>
        </c:extLst>
      </c:barChart>
      <c:catAx>
        <c:axId val="50429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297152"/>
        <c:crosses val="autoZero"/>
        <c:auto val="1"/>
        <c:lblAlgn val="ctr"/>
        <c:lblOffset val="100"/>
        <c:noMultiLvlLbl val="0"/>
      </c:catAx>
      <c:valAx>
        <c:axId val="5042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29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Ljungby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Blad1!$B$10</c:f>
              <c:strCache>
                <c:ptCount val="1"/>
                <c:pt idx="0">
                  <c:v>Ljungby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Blad1!$C$10:$P$10</c:f>
              <c:numCache>
                <c:formatCode>General</c:formatCode>
                <c:ptCount val="8"/>
                <c:pt idx="0">
                  <c:v>13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21-3B41-8E0A-3073E96FE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781896"/>
        <c:axId val="364789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921-3B41-8E0A-3073E96FEF3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921-3B41-8E0A-3073E96FEF3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921-3B41-8E0A-3073E96FEF3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Blad1!$C$5:$P$5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</c:v>
                      </c:pt>
                      <c:pt idx="1">
                        <c:v>57</c:v>
                      </c:pt>
                      <c:pt idx="2">
                        <c:v>26</c:v>
                      </c:pt>
                      <c:pt idx="3">
                        <c:v>41</c:v>
                      </c:pt>
                      <c:pt idx="4">
                        <c:v>146</c:v>
                      </c:pt>
                      <c:pt idx="5">
                        <c:v>27</c:v>
                      </c:pt>
                      <c:pt idx="6">
                        <c:v>2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921-3B41-8E0A-3073E96FEF3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Blad1!$C$6:$P$6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90</c:v>
                      </c:pt>
                      <c:pt idx="1">
                        <c:v>24</c:v>
                      </c:pt>
                      <c:pt idx="2">
                        <c:v>14</c:v>
                      </c:pt>
                      <c:pt idx="3">
                        <c:v>28</c:v>
                      </c:pt>
                      <c:pt idx="4">
                        <c:v>59</c:v>
                      </c:pt>
                      <c:pt idx="5">
                        <c:v>6</c:v>
                      </c:pt>
                      <c:pt idx="6">
                        <c:v>4</c:v>
                      </c:pt>
                      <c:pt idx="7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921-3B41-8E0A-3073E96FEF3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Lidköping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Blad1!$C$7:$P$7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26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11</c:v>
                      </c:pt>
                      <c:pt idx="4">
                        <c:v>14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921-3B41-8E0A-3073E96FEF3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Nyköping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Blad1!$C$8:$P$8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34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15</c:v>
                      </c:pt>
                      <c:pt idx="4">
                        <c:v>16</c:v>
                      </c:pt>
                      <c:pt idx="5">
                        <c:v>7</c:v>
                      </c:pt>
                      <c:pt idx="6">
                        <c:v>3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921-3B41-8E0A-3073E96FEF3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Blad1!$C$9:$P$9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61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58</c:v>
                      </c:pt>
                      <c:pt idx="5">
                        <c:v>10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921-3B41-8E0A-3073E96FEF31}"/>
                  </c:ext>
                </c:extLst>
              </c15:ser>
            </c15:filteredBarSeries>
          </c:ext>
        </c:extLst>
      </c:barChart>
      <c:catAx>
        <c:axId val="36478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89112"/>
        <c:crosses val="autoZero"/>
        <c:auto val="1"/>
        <c:lblAlgn val="ctr"/>
        <c:lblOffset val="100"/>
        <c:noMultiLvlLbl val="0"/>
      </c:catAx>
      <c:valAx>
        <c:axId val="36478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8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Sunderbyn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Blad1!$B$6</c:f>
              <c:strCache>
                <c:ptCount val="1"/>
                <c:pt idx="0">
                  <c:v>Sunderbyn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Blad1!$C$6:$P$6</c:f>
              <c:numCache>
                <c:formatCode>General</c:formatCode>
                <c:ptCount val="8"/>
                <c:pt idx="0">
                  <c:v>90</c:v>
                </c:pt>
                <c:pt idx="1">
                  <c:v>24</c:v>
                </c:pt>
                <c:pt idx="2">
                  <c:v>14</c:v>
                </c:pt>
                <c:pt idx="3">
                  <c:v>28</c:v>
                </c:pt>
                <c:pt idx="4">
                  <c:v>59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6FF-AF46-ABE1-7F30369BC5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224832"/>
        <c:axId val="519218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6FF-AF46-ABE1-7F30369BC5F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6FF-AF46-ABE1-7F30369BC5F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6FF-AF46-ABE1-7F30369BC5F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Blad1!$C$5:$P$5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</c:v>
                      </c:pt>
                      <c:pt idx="1">
                        <c:v>57</c:v>
                      </c:pt>
                      <c:pt idx="2">
                        <c:v>26</c:v>
                      </c:pt>
                      <c:pt idx="3">
                        <c:v>41</c:v>
                      </c:pt>
                      <c:pt idx="4">
                        <c:v>146</c:v>
                      </c:pt>
                      <c:pt idx="5">
                        <c:v>27</c:v>
                      </c:pt>
                      <c:pt idx="6">
                        <c:v>2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6FF-AF46-ABE1-7F30369BC5F7}"/>
                  </c:ext>
                </c:extLst>
              </c15:ser>
            </c15:filteredBarSeries>
          </c:ext>
        </c:extLst>
      </c:barChart>
      <c:catAx>
        <c:axId val="5192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218272"/>
        <c:crosses val="autoZero"/>
        <c:auto val="1"/>
        <c:lblAlgn val="ctr"/>
        <c:lblOffset val="100"/>
        <c:noMultiLvlLbl val="0"/>
      </c:catAx>
      <c:valAx>
        <c:axId val="5192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2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Halmstad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9"/>
          <c:order val="9"/>
          <c:tx>
            <c:strRef>
              <c:f>Blad1!$B$11</c:f>
              <c:strCache>
                <c:ptCount val="1"/>
                <c:pt idx="0">
                  <c:v>Halmstad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Blad1!$C$11:$P$11</c:f>
              <c:numCache>
                <c:formatCode>General</c:formatCode>
                <c:ptCount val="8"/>
                <c:pt idx="0">
                  <c:v>34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22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80-9B40-87FB-1DE449C39A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7532496"/>
        <c:axId val="5975364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180-9B40-87FB-1DE449C39A5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180-9B40-87FB-1DE449C39A5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180-9B40-87FB-1DE449C39A5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Blad1!$C$5:$P$5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</c:v>
                      </c:pt>
                      <c:pt idx="1">
                        <c:v>57</c:v>
                      </c:pt>
                      <c:pt idx="2">
                        <c:v>26</c:v>
                      </c:pt>
                      <c:pt idx="3">
                        <c:v>41</c:v>
                      </c:pt>
                      <c:pt idx="4">
                        <c:v>146</c:v>
                      </c:pt>
                      <c:pt idx="5">
                        <c:v>27</c:v>
                      </c:pt>
                      <c:pt idx="6">
                        <c:v>2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180-9B40-87FB-1DE449C39A5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Blad1!$C$6:$P$6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90</c:v>
                      </c:pt>
                      <c:pt idx="1">
                        <c:v>24</c:v>
                      </c:pt>
                      <c:pt idx="2">
                        <c:v>14</c:v>
                      </c:pt>
                      <c:pt idx="3">
                        <c:v>28</c:v>
                      </c:pt>
                      <c:pt idx="4">
                        <c:v>59</c:v>
                      </c:pt>
                      <c:pt idx="5">
                        <c:v>6</c:v>
                      </c:pt>
                      <c:pt idx="6">
                        <c:v>4</c:v>
                      </c:pt>
                      <c:pt idx="7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180-9B40-87FB-1DE449C39A5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Lidköping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Blad1!$C$7:$P$7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26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11</c:v>
                      </c:pt>
                      <c:pt idx="4">
                        <c:v>14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180-9B40-87FB-1DE449C39A5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Nyköping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Blad1!$C$8:$P$8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34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15</c:v>
                      </c:pt>
                      <c:pt idx="4">
                        <c:v>16</c:v>
                      </c:pt>
                      <c:pt idx="5">
                        <c:v>7</c:v>
                      </c:pt>
                      <c:pt idx="6">
                        <c:v>3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180-9B40-87FB-1DE449C39A5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Blad1!$C$9:$P$9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61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58</c:v>
                      </c:pt>
                      <c:pt idx="5">
                        <c:v>10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180-9B40-87FB-1DE449C39A5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</c15:sqref>
                        </c15:formulaRef>
                      </c:ext>
                    </c:extLst>
                    <c:strCache>
                      <c:ptCount val="1"/>
                      <c:pt idx="0">
                        <c:v>Ljungby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Blad1!$C$10:$P$10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</c:v>
                      </c:pt>
                      <c:pt idx="1">
                        <c:v>5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6</c:v>
                      </c:pt>
                      <c:pt idx="5">
                        <c:v>3</c:v>
                      </c:pt>
                      <c:pt idx="6">
                        <c:v>1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180-9B40-87FB-1DE449C39A58}"/>
                  </c:ext>
                </c:extLst>
              </c15:ser>
            </c15:filteredBarSeries>
          </c:ext>
        </c:extLst>
      </c:barChart>
      <c:catAx>
        <c:axId val="59753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7536432"/>
        <c:crosses val="autoZero"/>
        <c:auto val="1"/>
        <c:lblAlgn val="ctr"/>
        <c:lblOffset val="100"/>
        <c:noMultiLvlLbl val="0"/>
      </c:catAx>
      <c:valAx>
        <c:axId val="59753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753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Malmö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2"/>
          <c:order val="12"/>
          <c:tx>
            <c:strRef>
              <c:f>Blad1!$B$14</c:f>
              <c:strCache>
                <c:ptCount val="1"/>
                <c:pt idx="0">
                  <c:v>Malmö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Blad1!$C$14:$H$14</c:f>
              <c:numCache>
                <c:formatCode>General</c:formatCode>
                <c:ptCount val="6"/>
                <c:pt idx="0">
                  <c:v>61</c:v>
                </c:pt>
                <c:pt idx="1">
                  <c:v>17</c:v>
                </c:pt>
                <c:pt idx="2">
                  <c:v>13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8-F24E-83AC-391B64BF67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352720"/>
        <c:axId val="590354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618-F24E-83AC-391B64BF67C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18-F24E-83AC-391B64BF67C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</c:v>
                      </c:pt>
                      <c:pt idx="1">
                        <c:v>66</c:v>
                      </c:pt>
                      <c:pt idx="2">
                        <c:v>34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18-F24E-83AC-391B64BF67C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Mora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618-F24E-83AC-391B64BF67C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618-F24E-83AC-391B64BF67C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Kalmar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12</c:v>
                      </c:pt>
                      <c:pt idx="2">
                        <c:v>10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618-F24E-83AC-391B64BF67C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Visby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618-F24E-83AC-391B64BF67C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Gävle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31</c:v>
                      </c:pt>
                      <c:pt idx="1">
                        <c:v>15</c:v>
                      </c:pt>
                      <c:pt idx="2">
                        <c:v>13</c:v>
                      </c:pt>
                      <c:pt idx="3">
                        <c:v>5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618-F24E-83AC-391B64BF67C0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</c15:sqref>
                        </c15:formulaRef>
                      </c:ext>
                    </c:extLst>
                    <c:strCache>
                      <c:ptCount val="1"/>
                      <c:pt idx="0">
                        <c:v>Jönköping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618-F24E-83AC-391B64BF67C0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</c15:sqref>
                        </c15:formulaRef>
                      </c:ext>
                    </c:extLst>
                    <c:strCache>
                      <c:ptCount val="1"/>
                      <c:pt idx="0">
                        <c:v>Alingsås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8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618-F24E-83AC-391B64BF67C0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Blad1!$C$12:$H$12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36</c:v>
                      </c:pt>
                      <c:pt idx="1">
                        <c:v>17</c:v>
                      </c:pt>
                      <c:pt idx="2">
                        <c:v>8</c:v>
                      </c:pt>
                      <c:pt idx="3">
                        <c:v>4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618-F24E-83AC-391B64BF67C0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</c15:sqref>
                        </c15:formulaRef>
                      </c:ext>
                    </c:extLst>
                    <c:strCache>
                      <c:ptCount val="1"/>
                      <c:pt idx="0">
                        <c:v>Västerås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Blad1!$C$13:$H$13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</c:v>
                      </c:pt>
                      <c:pt idx="1">
                        <c:v>10</c:v>
                      </c:pt>
                      <c:pt idx="2">
                        <c:v>6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618-F24E-83AC-391B64BF67C0}"/>
                  </c:ext>
                </c:extLst>
              </c15:ser>
            </c15:filteredBarSeries>
          </c:ext>
        </c:extLst>
      </c:barChart>
      <c:catAx>
        <c:axId val="5903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0354360"/>
        <c:crosses val="autoZero"/>
        <c:auto val="1"/>
        <c:lblAlgn val="ctr"/>
        <c:lblOffset val="100"/>
        <c:noMultiLvlLbl val="0"/>
      </c:catAx>
      <c:valAx>
        <c:axId val="59035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035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Borås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4"/>
          <c:order val="14"/>
          <c:tx>
            <c:strRef>
              <c:f>Blad1!$B$16</c:f>
              <c:strCache>
                <c:ptCount val="1"/>
                <c:pt idx="0">
                  <c:v>Borås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Blad1!$C$16:$H$16</c:f>
              <c:numCache>
                <c:formatCode>General</c:formatCode>
                <c:ptCount val="6"/>
                <c:pt idx="0">
                  <c:v>30</c:v>
                </c:pt>
                <c:pt idx="1">
                  <c:v>27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C-7B45-8638-909A13EE55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853568"/>
        <c:axId val="467855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0CC-7B45-8638-909A13EE55D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0CC-7B45-8638-909A13EE55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</c:v>
                      </c:pt>
                      <c:pt idx="1">
                        <c:v>66</c:v>
                      </c:pt>
                      <c:pt idx="2">
                        <c:v>34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0CC-7B45-8638-909A13EE55D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Mora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0CC-7B45-8638-909A13EE55D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0CC-7B45-8638-909A13EE55D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Kalmar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12</c:v>
                      </c:pt>
                      <c:pt idx="2">
                        <c:v>10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0CC-7B45-8638-909A13EE55D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Visby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0CC-7B45-8638-909A13EE55D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Gävle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31</c:v>
                      </c:pt>
                      <c:pt idx="1">
                        <c:v>15</c:v>
                      </c:pt>
                      <c:pt idx="2">
                        <c:v>13</c:v>
                      </c:pt>
                      <c:pt idx="3">
                        <c:v>5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0CC-7B45-8638-909A13EE55D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</c15:sqref>
                        </c15:formulaRef>
                      </c:ext>
                    </c:extLst>
                    <c:strCache>
                      <c:ptCount val="1"/>
                      <c:pt idx="0">
                        <c:v>Jönköping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0CC-7B45-8638-909A13EE55D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</c15:sqref>
                        </c15:formulaRef>
                      </c:ext>
                    </c:extLst>
                    <c:strCache>
                      <c:ptCount val="1"/>
                      <c:pt idx="0">
                        <c:v>Alingsås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8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0CC-7B45-8638-909A13EE55D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Blad1!$C$12:$H$12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36</c:v>
                      </c:pt>
                      <c:pt idx="1">
                        <c:v>17</c:v>
                      </c:pt>
                      <c:pt idx="2">
                        <c:v>8</c:v>
                      </c:pt>
                      <c:pt idx="3">
                        <c:v>4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0CC-7B45-8638-909A13EE55DC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</c15:sqref>
                        </c15:formulaRef>
                      </c:ext>
                    </c:extLst>
                    <c:strCache>
                      <c:ptCount val="1"/>
                      <c:pt idx="0">
                        <c:v>Västerås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Blad1!$C$13:$H$13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</c:v>
                      </c:pt>
                      <c:pt idx="1">
                        <c:v>10</c:v>
                      </c:pt>
                      <c:pt idx="2">
                        <c:v>6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0CC-7B45-8638-909A13EE55DC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</c15:sqref>
                        </c15:formulaRef>
                      </c:ext>
                    </c:extLst>
                    <c:strCache>
                      <c:ptCount val="1"/>
                      <c:pt idx="0">
                        <c:v>Malmö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Blad1!$C$14:$H$14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61</c:v>
                      </c:pt>
                      <c:pt idx="1">
                        <c:v>17</c:v>
                      </c:pt>
                      <c:pt idx="2">
                        <c:v>13</c:v>
                      </c:pt>
                      <c:pt idx="3">
                        <c:v>6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0CC-7B45-8638-909A13EE55DC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</c15:sqref>
                        </c15:formulaRef>
                      </c:ext>
                    </c:extLst>
                    <c:strCache>
                      <c:ptCount val="1"/>
                      <c:pt idx="0">
                        <c:v>Falun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Blad1!$C$15:$H$15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21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0CC-7B45-8638-909A13EE55DC}"/>
                  </c:ext>
                </c:extLst>
              </c15:ser>
            </c15:filteredBarSeries>
          </c:ext>
        </c:extLst>
      </c:barChart>
      <c:catAx>
        <c:axId val="4678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855536"/>
        <c:crosses val="autoZero"/>
        <c:auto val="1"/>
        <c:lblAlgn val="ctr"/>
        <c:lblOffset val="100"/>
        <c:noMultiLvlLbl val="0"/>
      </c:catAx>
      <c:valAx>
        <c:axId val="46785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8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Mölndal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Blad1!$B$4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Blad1!$C$4:$H$4</c:f>
              <c:numCache>
                <c:formatCode>General</c:formatCode>
                <c:ptCount val="6"/>
                <c:pt idx="0">
                  <c:v>92</c:v>
                </c:pt>
                <c:pt idx="1">
                  <c:v>66</c:v>
                </c:pt>
                <c:pt idx="2">
                  <c:v>34</c:v>
                </c:pt>
                <c:pt idx="3">
                  <c:v>6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5-7248-AC60-596DF39D64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793048"/>
        <c:axId val="364796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215-7248-AC60-596DF39D64C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215-7248-AC60-596DF39D64C8}"/>
                  </c:ext>
                </c:extLst>
              </c15:ser>
            </c15:filteredBarSeries>
          </c:ext>
        </c:extLst>
      </c:barChart>
      <c:catAx>
        <c:axId val="36479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96656"/>
        <c:crosses val="autoZero"/>
        <c:auto val="1"/>
        <c:lblAlgn val="ctr"/>
        <c:lblOffset val="100"/>
        <c:noMultiLvlLbl val="0"/>
      </c:catAx>
      <c:valAx>
        <c:axId val="36479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9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Uppsala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Blad1!$C$2:$H$2</c:f>
              <c:numCache>
                <c:formatCode>General</c:formatCode>
                <c:ptCount val="6"/>
                <c:pt idx="0">
                  <c:v>57</c:v>
                </c:pt>
                <c:pt idx="1">
                  <c:v>53</c:v>
                </c:pt>
                <c:pt idx="2">
                  <c:v>43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E-484C-B30B-964905598B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787800"/>
        <c:axId val="364790096"/>
      </c:barChart>
      <c:catAx>
        <c:axId val="36478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90096"/>
        <c:crosses val="autoZero"/>
        <c:auto val="1"/>
        <c:lblAlgn val="ctr"/>
        <c:lblOffset val="100"/>
        <c:noMultiLvlLbl val="0"/>
      </c:catAx>
      <c:valAx>
        <c:axId val="36479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478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Sunderbyn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0"/>
          <c:order val="10"/>
          <c:tx>
            <c:strRef>
              <c:f>Blad1!$B$12</c:f>
              <c:strCache>
                <c:ptCount val="1"/>
                <c:pt idx="0">
                  <c:v>Sunderbyn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Blad1!$C$12:$H$12</c:f>
              <c:numCache>
                <c:formatCode>General</c:formatCode>
                <c:ptCount val="6"/>
                <c:pt idx="0">
                  <c:v>36</c:v>
                </c:pt>
                <c:pt idx="1">
                  <c:v>17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B-9741-BD02-337976B517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997600"/>
        <c:axId val="5959998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81B-9741-BD02-337976B5171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81B-9741-BD02-337976B5171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</c:v>
                      </c:pt>
                      <c:pt idx="1">
                        <c:v>66</c:v>
                      </c:pt>
                      <c:pt idx="2">
                        <c:v>34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81B-9741-BD02-337976B5171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Mora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81B-9741-BD02-337976B5171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81B-9741-BD02-337976B5171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Kalmar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12</c:v>
                      </c:pt>
                      <c:pt idx="2">
                        <c:v>10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81B-9741-BD02-337976B5171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Visby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81B-9741-BD02-337976B5171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Gävle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31</c:v>
                      </c:pt>
                      <c:pt idx="1">
                        <c:v>15</c:v>
                      </c:pt>
                      <c:pt idx="2">
                        <c:v>13</c:v>
                      </c:pt>
                      <c:pt idx="3">
                        <c:v>5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81B-9741-BD02-337976B5171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</c15:sqref>
                        </c15:formulaRef>
                      </c:ext>
                    </c:extLst>
                    <c:strCache>
                      <c:ptCount val="1"/>
                      <c:pt idx="0">
                        <c:v>Jönköping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81B-9741-BD02-337976B5171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</c15:sqref>
                        </c15:formulaRef>
                      </c:ext>
                    </c:extLst>
                    <c:strCache>
                      <c:ptCount val="1"/>
                      <c:pt idx="0">
                        <c:v>Alingsås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8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81B-9741-BD02-337976B5171C}"/>
                  </c:ext>
                </c:extLst>
              </c15:ser>
            </c15:filteredBarSeries>
          </c:ext>
        </c:extLst>
      </c:barChart>
      <c:catAx>
        <c:axId val="5959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999896"/>
        <c:crosses val="autoZero"/>
        <c:auto val="1"/>
        <c:lblAlgn val="ctr"/>
        <c:lblOffset val="100"/>
        <c:noMultiLvlLbl val="0"/>
      </c:catAx>
      <c:valAx>
        <c:axId val="59599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99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Gävle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Blad1!$B$9</c:f>
              <c:strCache>
                <c:ptCount val="1"/>
                <c:pt idx="0">
                  <c:v>Gävle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Blad1!$C$9:$H$9</c:f>
              <c:numCache>
                <c:formatCode>General</c:formatCode>
                <c:ptCount val="6"/>
                <c:pt idx="0">
                  <c:v>31</c:v>
                </c:pt>
                <c:pt idx="1">
                  <c:v>15</c:v>
                </c:pt>
                <c:pt idx="2">
                  <c:v>13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E-2947-8E93-DC67D065C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006456"/>
        <c:axId val="59600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EDE-2947-8E93-DC67D065C5E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EDE-2947-8E93-DC67D065C5E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</c:v>
                      </c:pt>
                      <c:pt idx="1">
                        <c:v>66</c:v>
                      </c:pt>
                      <c:pt idx="2">
                        <c:v>34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EDE-2947-8E93-DC67D065C5E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Mora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EDE-2947-8E93-DC67D065C5E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EDE-2947-8E93-DC67D065C5E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Kalmar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12</c:v>
                      </c:pt>
                      <c:pt idx="2">
                        <c:v>10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EDE-2947-8E93-DC67D065C5E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Visby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EDE-2947-8E93-DC67D065C5E7}"/>
                  </c:ext>
                </c:extLst>
              </c15:ser>
            </c15:filteredBarSeries>
          </c:ext>
        </c:extLst>
      </c:barChart>
      <c:catAx>
        <c:axId val="59600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6007440"/>
        <c:crosses val="autoZero"/>
        <c:auto val="1"/>
        <c:lblAlgn val="ctr"/>
        <c:lblOffset val="100"/>
        <c:noMultiLvlLbl val="0"/>
      </c:catAx>
      <c:valAx>
        <c:axId val="5960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600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Lycksele Hipsther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9"/>
          <c:order val="19"/>
          <c:tx>
            <c:strRef>
              <c:f>Blad1!$B$21</c:f>
              <c:strCache>
                <c:ptCount val="1"/>
                <c:pt idx="0">
                  <c:v>Lycksele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Blad1!$C$1:$H$1</c:f>
              <c:strCache>
                <c:ptCount val="6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Reg i SFR sista månaden</c:v>
                </c:pt>
                <c:pt idx="4">
                  <c:v>Screenade sista månaden</c:v>
                </c:pt>
                <c:pt idx="5">
                  <c:v>Inkluderade sista månaden</c:v>
                </c:pt>
              </c:strCache>
            </c:strRef>
          </c:cat>
          <c:val>
            <c:numRef>
              <c:f>Blad1!$C$21:$H$21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E-9347-BB22-0AA2DE7A22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5366400"/>
        <c:axId val="665371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Blad1!$C$2:$H$2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53</c:v>
                      </c:pt>
                      <c:pt idx="2">
                        <c:v>43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37E-9347-BB22-0AA2DE7A22B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Blad1!$C$3:$H$3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35</c:v>
                      </c:pt>
                      <c:pt idx="1">
                        <c:v>30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37E-9347-BB22-0AA2DE7A22B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</c:v>
                      </c:pt>
                      <c:pt idx="1">
                        <c:v>66</c:v>
                      </c:pt>
                      <c:pt idx="2">
                        <c:v>34</c:v>
                      </c:pt>
                      <c:pt idx="3">
                        <c:v>6</c:v>
                      </c:pt>
                      <c:pt idx="4">
                        <c:v>8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7E-9347-BB22-0AA2DE7A22B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Mora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9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7E-9347-BB22-0AA2DE7A22B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Linköping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21</c:v>
                      </c:pt>
                      <c:pt idx="2">
                        <c:v>16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37E-9347-BB22-0AA2DE7A22B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Kalmar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12</c:v>
                      </c:pt>
                      <c:pt idx="2">
                        <c:v>10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37E-9347-BB22-0AA2DE7A22B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</c15:sqref>
                        </c15:formulaRef>
                      </c:ext>
                    </c:extLst>
                    <c:strCache>
                      <c:ptCount val="1"/>
                      <c:pt idx="0">
                        <c:v>Visby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Blad1!$C$8:$H$8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37E-9347-BB22-0AA2DE7A22B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</c15:sqref>
                        </c15:formulaRef>
                      </c:ext>
                    </c:extLst>
                    <c:strCache>
                      <c:ptCount val="1"/>
                      <c:pt idx="0">
                        <c:v>Gävle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Blad1!$C$9:$H$9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31</c:v>
                      </c:pt>
                      <c:pt idx="1">
                        <c:v>15</c:v>
                      </c:pt>
                      <c:pt idx="2">
                        <c:v>13</c:v>
                      </c:pt>
                      <c:pt idx="3">
                        <c:v>5</c:v>
                      </c:pt>
                      <c:pt idx="4">
                        <c:v>3</c:v>
                      </c:pt>
                      <c:pt idx="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37E-9347-BB22-0AA2DE7A22B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</c15:sqref>
                        </c15:formulaRef>
                      </c:ext>
                    </c:extLst>
                    <c:strCache>
                      <c:ptCount val="1"/>
                      <c:pt idx="0">
                        <c:v>Jönköping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37E-9347-BB22-0AA2DE7A22B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</c15:sqref>
                        </c15:formulaRef>
                      </c:ext>
                    </c:extLst>
                    <c:strCache>
                      <c:ptCount val="1"/>
                      <c:pt idx="0">
                        <c:v>Alingsås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Blad1!$C$11:$H$11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17</c:v>
                      </c:pt>
                      <c:pt idx="1">
                        <c:v>8</c:v>
                      </c:pt>
                      <c:pt idx="2">
                        <c:v>5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37E-9347-BB22-0AA2DE7A22B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Blad1!$C$12:$H$12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36</c:v>
                      </c:pt>
                      <c:pt idx="1">
                        <c:v>17</c:v>
                      </c:pt>
                      <c:pt idx="2">
                        <c:v>8</c:v>
                      </c:pt>
                      <c:pt idx="3">
                        <c:v>4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37E-9347-BB22-0AA2DE7A22B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</c15:sqref>
                        </c15:formulaRef>
                      </c:ext>
                    </c:extLst>
                    <c:strCache>
                      <c:ptCount val="1"/>
                      <c:pt idx="0">
                        <c:v>Västerås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Blad1!$C$13:$H$13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32</c:v>
                      </c:pt>
                      <c:pt idx="1">
                        <c:v>10</c:v>
                      </c:pt>
                      <c:pt idx="2">
                        <c:v>6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37E-9347-BB22-0AA2DE7A22B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</c15:sqref>
                        </c15:formulaRef>
                      </c:ext>
                    </c:extLst>
                    <c:strCache>
                      <c:ptCount val="1"/>
                      <c:pt idx="0">
                        <c:v>Malmö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Blad1!$C$14:$H$14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61</c:v>
                      </c:pt>
                      <c:pt idx="1">
                        <c:v>17</c:v>
                      </c:pt>
                      <c:pt idx="2">
                        <c:v>13</c:v>
                      </c:pt>
                      <c:pt idx="3">
                        <c:v>6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37E-9347-BB22-0AA2DE7A22B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</c15:sqref>
                        </c15:formulaRef>
                      </c:ext>
                    </c:extLst>
                    <c:strCache>
                      <c:ptCount val="1"/>
                      <c:pt idx="0">
                        <c:v>Falun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Blad1!$C$15:$H$15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21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37E-9347-BB22-0AA2DE7A22B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</c15:sqref>
                        </c15:formulaRef>
                      </c:ext>
                    </c:extLst>
                    <c:strCache>
                      <c:ptCount val="1"/>
                      <c:pt idx="0">
                        <c:v>Borås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Blad1!$C$16:$H$16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27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37E-9347-BB22-0AA2DE7A22B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Blad1!$C$17:$H$17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57</c:v>
                      </c:pt>
                      <c:pt idx="1">
                        <c:v>23</c:v>
                      </c:pt>
                      <c:pt idx="2">
                        <c:v>4</c:v>
                      </c:pt>
                      <c:pt idx="3">
                        <c:v>4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37E-9347-BB22-0AA2DE7A22BB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Blad1!$B$18</c15:sqref>
                        </c15:formulaRef>
                      </c:ext>
                    </c:extLst>
                    <c:strCache>
                      <c:ptCount val="1"/>
                      <c:pt idx="0">
                        <c:v>Trollhättan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Blad1!$C$18:$H$18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</c:v>
                      </c:pt>
                      <c:pt idx="1">
                        <c:v>15</c:v>
                      </c:pt>
                      <c:pt idx="2">
                        <c:v>14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37E-9347-BB22-0AA2DE7A22BB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Blad1!$B$19</c15:sqref>
                        </c15:formulaRef>
                      </c:ext>
                    </c:extLst>
                    <c:strCache>
                      <c:ptCount val="1"/>
                      <c:pt idx="0">
                        <c:v>Skövde 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Blad1!$C$19:$H$19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14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37E-9347-BB22-0AA2DE7A22BB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Blad1!$B$20</c15:sqref>
                        </c15:formulaRef>
                      </c:ext>
                    </c:extLst>
                    <c:strCache>
                      <c:ptCount val="1"/>
                      <c:pt idx="0">
                        <c:v>Kungälv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Blad1!$C$1:$H$1</c15:sqref>
                        </c15:formulaRef>
                      </c:ext>
                    </c:extLst>
                    <c:strCache>
                      <c:ptCount val="6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Reg i SFR sista månaden</c:v>
                      </c:pt>
                      <c:pt idx="4">
                        <c:v>Screenade sista månaden</c:v>
                      </c:pt>
                      <c:pt idx="5">
                        <c:v>Inkluderade sista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Blad1!$C$20:$H$20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</c:v>
                      </c:pt>
                      <c:pt idx="1">
                        <c:v>6</c:v>
                      </c:pt>
                      <c:pt idx="2">
                        <c:v>4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37E-9347-BB22-0AA2DE7A22BB}"/>
                  </c:ext>
                </c:extLst>
              </c15:ser>
            </c15:filteredBarSeries>
          </c:ext>
        </c:extLst>
      </c:barChart>
      <c:catAx>
        <c:axId val="6653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5371648"/>
        <c:crosses val="autoZero"/>
        <c:auto val="1"/>
        <c:lblAlgn val="ctr"/>
        <c:lblOffset val="100"/>
        <c:noMultiLvlLbl val="0"/>
      </c:catAx>
      <c:valAx>
        <c:axId val="6653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53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Nyköping Duality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Blad1!$B$8</c:f>
              <c:strCache>
                <c:ptCount val="1"/>
                <c:pt idx="0">
                  <c:v>Nyköping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Blad1!$C$1:$P$1</c:f>
              <c:strCache>
                <c:ptCount val="8"/>
                <c:pt idx="0">
                  <c:v>Antal registrerade i SFR</c:v>
                </c:pt>
                <c:pt idx="1">
                  <c:v>Screenade</c:v>
                </c:pt>
                <c:pt idx="2">
                  <c:v>Inkluderade</c:v>
                </c:pt>
                <c:pt idx="3">
                  <c:v>Helprotes</c:v>
                </c:pt>
                <c:pt idx="4">
                  <c:v>Halvprotes</c:v>
                </c:pt>
                <c:pt idx="5">
                  <c:v>Reg i SFR senaste månaden</c:v>
                </c:pt>
                <c:pt idx="6">
                  <c:v>Screenade senaste månaden</c:v>
                </c:pt>
                <c:pt idx="7">
                  <c:v>Inkluderade senaste månaden</c:v>
                </c:pt>
              </c:strCache>
              <c:extLst/>
            </c:strRef>
          </c:cat>
          <c:val>
            <c:numRef>
              <c:f>Blad1!$C$8:$P$8</c:f>
              <c:numCache>
                <c:formatCode>General</c:formatCode>
                <c:ptCount val="8"/>
                <c:pt idx="0">
                  <c:v>34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  <c:pt idx="4">
                  <c:v>16</c:v>
                </c:pt>
                <c:pt idx="5">
                  <c:v>7</c:v>
                </c:pt>
                <c:pt idx="6">
                  <c:v>3</c:v>
                </c:pt>
                <c:pt idx="7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0A9-5848-934D-140AF1AC3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319336"/>
        <c:axId val="5983213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Blad1!$B$2</c15:sqref>
                        </c15:formulaRef>
                      </c:ext>
                    </c:extLst>
                    <c:strCache>
                      <c:ptCount val="1"/>
                      <c:pt idx="0">
                        <c:v>Uppsala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Blad1!$C$2:$P$2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141</c:v>
                      </c:pt>
                      <c:pt idx="1">
                        <c:v>51</c:v>
                      </c:pt>
                      <c:pt idx="2">
                        <c:v>43</c:v>
                      </c:pt>
                      <c:pt idx="3">
                        <c:v>49</c:v>
                      </c:pt>
                      <c:pt idx="4">
                        <c:v>88</c:v>
                      </c:pt>
                      <c:pt idx="5">
                        <c:v>9</c:v>
                      </c:pt>
                      <c:pt idx="6">
                        <c:v>5</c:v>
                      </c:pt>
                      <c:pt idx="7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0A9-5848-934D-140AF1AC3F6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Blad1!$C$3:$P$3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76</c:v>
                      </c:pt>
                      <c:pt idx="1">
                        <c:v>16</c:v>
                      </c:pt>
                      <c:pt idx="2">
                        <c:v>9</c:v>
                      </c:pt>
                      <c:pt idx="3">
                        <c:v>14</c:v>
                      </c:pt>
                      <c:pt idx="4">
                        <c:v>59</c:v>
                      </c:pt>
                      <c:pt idx="5">
                        <c:v>11</c:v>
                      </c:pt>
                      <c:pt idx="6">
                        <c:v>1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0A9-5848-934D-140AF1AC3F6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</c15:sqref>
                        </c15:formulaRef>
                      </c:ext>
                    </c:extLst>
                    <c:strCache>
                      <c:ptCount val="1"/>
                      <c:pt idx="0">
                        <c:v>Danderyd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Blad1!$C$4:$P$4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181</c:v>
                      </c:pt>
                      <c:pt idx="1">
                        <c:v>32</c:v>
                      </c:pt>
                      <c:pt idx="2">
                        <c:v>10</c:v>
                      </c:pt>
                      <c:pt idx="3">
                        <c:v>25</c:v>
                      </c:pt>
                      <c:pt idx="4">
                        <c:v>138</c:v>
                      </c:pt>
                      <c:pt idx="5">
                        <c:v>24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0A9-5848-934D-140AF1AC3F6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</c15:sqref>
                        </c15:formulaRef>
                      </c:ext>
                    </c:extLst>
                    <c:strCache>
                      <c:ptCount val="1"/>
                      <c:pt idx="0">
                        <c:v>Mölndal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Blad1!$C$5:$P$5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</c:v>
                      </c:pt>
                      <c:pt idx="1">
                        <c:v>57</c:v>
                      </c:pt>
                      <c:pt idx="2">
                        <c:v>26</c:v>
                      </c:pt>
                      <c:pt idx="3">
                        <c:v>41</c:v>
                      </c:pt>
                      <c:pt idx="4">
                        <c:v>146</c:v>
                      </c:pt>
                      <c:pt idx="5">
                        <c:v>27</c:v>
                      </c:pt>
                      <c:pt idx="6">
                        <c:v>2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0A9-5848-934D-140AF1AC3F6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</c15:sqref>
                        </c15:formulaRef>
                      </c:ext>
                    </c:extLst>
                    <c:strCache>
                      <c:ptCount val="1"/>
                      <c:pt idx="0">
                        <c:v>Sunderbyn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Blad1!$C$6:$P$6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90</c:v>
                      </c:pt>
                      <c:pt idx="1">
                        <c:v>24</c:v>
                      </c:pt>
                      <c:pt idx="2">
                        <c:v>14</c:v>
                      </c:pt>
                      <c:pt idx="3">
                        <c:v>28</c:v>
                      </c:pt>
                      <c:pt idx="4">
                        <c:v>59</c:v>
                      </c:pt>
                      <c:pt idx="5">
                        <c:v>6</c:v>
                      </c:pt>
                      <c:pt idx="6">
                        <c:v>4</c:v>
                      </c:pt>
                      <c:pt idx="7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0A9-5848-934D-140AF1AC3F6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</c15:sqref>
                        </c15:formulaRef>
                      </c:ext>
                    </c:extLst>
                    <c:strCache>
                      <c:ptCount val="1"/>
                      <c:pt idx="0">
                        <c:v>Lidköping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Blad1!$C$1:$P$1</c15:sqref>
                        </c15:formulaRef>
                      </c:ext>
                    </c:extLst>
                    <c:strCache>
                      <c:ptCount val="8"/>
                      <c:pt idx="0">
                        <c:v>Antal registrerade i SFR</c:v>
                      </c:pt>
                      <c:pt idx="1">
                        <c:v>Screenade</c:v>
                      </c:pt>
                      <c:pt idx="2">
                        <c:v>Inkluderade</c:v>
                      </c:pt>
                      <c:pt idx="3">
                        <c:v>Helprotes</c:v>
                      </c:pt>
                      <c:pt idx="4">
                        <c:v>Halvprotes</c:v>
                      </c:pt>
                      <c:pt idx="5">
                        <c:v>Reg i SFR senaste månaden</c:v>
                      </c:pt>
                      <c:pt idx="6">
                        <c:v>Screenade senaste månaden</c:v>
                      </c:pt>
                      <c:pt idx="7">
                        <c:v>Inkluderade senaste månaden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Blad1!$C$7:$P$7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26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11</c:v>
                      </c:pt>
                      <c:pt idx="4">
                        <c:v>14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0A9-5848-934D-140AF1AC3F6E}"/>
                  </c:ext>
                </c:extLst>
              </c15:ser>
            </c15:filteredBarSeries>
          </c:ext>
        </c:extLst>
      </c:barChart>
      <c:catAx>
        <c:axId val="5983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321304"/>
        <c:crosses val="autoZero"/>
        <c:auto val="1"/>
        <c:lblAlgn val="ctr"/>
        <c:lblOffset val="100"/>
        <c:noMultiLvlLbl val="0"/>
      </c:catAx>
      <c:valAx>
        <c:axId val="59832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831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7F9D-0631-F548-A9C2-A1B9C07CA066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6F595-1759-224D-A83A-B820142389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4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bra RCT på ämnet.</a:t>
            </a:r>
          </a:p>
          <a:p>
            <a:endParaRPr lang="sv-SE" dirty="0"/>
          </a:p>
          <a:p>
            <a:r>
              <a:rPr lang="sv-SE" dirty="0"/>
              <a:t>Och mortaliteten större i </a:t>
            </a:r>
            <a:r>
              <a:rPr lang="sv-SE" dirty="0" err="1"/>
              <a:t>skruvfixationsgruppen</a:t>
            </a:r>
            <a:r>
              <a:rPr lang="sv-SE" dirty="0"/>
              <a:t>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A1736-F1D5-BF4A-9053-591A84AFCC7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69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85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38E12A-59CD-8842-92AD-6E634AEF5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00D77F-2EC3-0F4C-94F6-25554A17D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24920-0E89-E248-AC5D-A55E04D1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9620E-23E4-6846-B306-F767095F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DD7B85-446A-A448-8EDA-00EB47DD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30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6893A-864F-374D-BFCB-91F59A3A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8EBF2A-87FB-E441-97A4-E4B2590A4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95D30-2E54-2349-8C52-6EB16FD6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42D4EF-9EE2-5C48-9922-59713075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E18E23-9A13-AB46-8589-D7CDE2A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968BB6B-00A2-4D4D-B76E-47E637007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2FA284-19CF-4648-9B34-47275F76F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79C22-5872-D54B-B365-7E0B82D0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68B31F-1361-5B40-A487-989CD7A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30B65-0055-6A42-BB70-D238710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89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01751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327" y="2976750"/>
            <a:ext cx="6431885" cy="477463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Mellansektion</a:t>
            </a:r>
            <a:r>
              <a:rPr lang="en-US" dirty="0"/>
              <a:t>, </a:t>
            </a:r>
            <a:r>
              <a:rPr lang="en-US" dirty="0" err="1"/>
              <a:t>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C60BC-C8A5-8C43-AB5B-C8DF0D70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E2C191-33E6-3C47-919F-7D7AE83C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6F7008-D5F5-3E42-910F-990F900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B8ED71-FAAA-BD4E-80CE-0696AAC0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54E568-53F7-6B45-AC02-34B8D43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5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680E8-85E5-0748-B821-E99C6AFC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9D9FB9-8317-6441-A73E-6C5DED0E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E18C07-911A-C149-A57C-BBFBADE1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579F53-4987-974E-92CE-2181AD52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6ACAA5-239E-094C-8521-62D1E2F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9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7DBEF-EB91-4545-A398-2B359E4A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B220BE-1E5C-6E40-A15D-99D2F85A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D0484F-8B95-4941-B110-BE360605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A17A39-E8C2-0B4F-944D-80A05B83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37E731-8040-FA44-A6A7-BC0ED609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3F5A21-70E6-7749-B07F-60210ABA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44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E89EF-11D2-D447-A73D-065CD3D3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950984-4A4C-294A-984A-A8F981FC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F93D28-CE6B-6C49-A417-F61E6EEA6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F70E35-CA7F-3145-B64B-1D5C699AD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B54275-BDDA-524B-86F9-8C54C0D98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950CD9-6EEE-564E-BA3B-E2AC46B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2568896-4E23-D345-BD64-9FBB2605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E893CF-6188-A146-B9B2-C5CE9271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9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BFFF0-A05C-264D-8988-7B95EA1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3D6606-4882-7F4D-9A7F-34208B52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66805D-65A7-B349-9A3E-C8086D0C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F85DC5-59D8-B341-A582-3640243C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0EE0D1-C499-A940-AE19-B5D59528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9E36EC5-2899-7148-B30C-EE0B3838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D28D2A-6ED3-8945-A7A2-35AD3A3E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6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020E97-82F5-CB47-88E7-1C38F5D3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764FED-F908-3449-9175-B62FACF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83358C-E8F2-AE43-9B2A-2499A07B4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2BA0AC-7E79-394C-9807-DD9716DA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04CA6D-C9F8-6D4E-AA94-5268023A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7A180F-72CD-644F-A33F-73DFE6E3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3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4EB9E-60E8-DB40-9846-74C50B46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94934D9-AB47-EF46-B0D1-778950527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078F29-095B-0B49-850D-CD7479E7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22F716-0BCE-024D-9E57-6F2ADF22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E5261F-FB24-C642-A6DD-2EA0C69F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1D438B-A96E-AC40-874C-530D5EEB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39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D5C759-6988-A545-8C43-FE55C22A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6FA0CE-44E3-C244-84D2-219F3AC5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6959CE-6423-834A-A6F1-4755BDAFA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6906-675F-AA4F-B5E2-D8C68EA4B247}" type="datetimeFigureOut">
              <a:rPr lang="sv-SE" smtClean="0"/>
              <a:t>2020-11-16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E418AA-174E-D04B-8393-A3F2C0B62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C41AAE-DF5F-C04A-B72B-045A9EB84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A179.084A7360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9650D-46DB-624D-AC92-11983B0B1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Studiemöte</a:t>
            </a:r>
            <a:br>
              <a:rPr lang="sv-SE" dirty="0"/>
            </a:br>
            <a:r>
              <a:rPr lang="sv-SE" sz="3200" dirty="0"/>
              <a:t>16/11 2020</a:t>
            </a:r>
            <a:br>
              <a:rPr lang="sv-SE" sz="3200" dirty="0"/>
            </a:br>
            <a:r>
              <a:rPr lang="sv-SE" sz="3200" dirty="0"/>
              <a:t>Digitalt via Zoom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8D9619-C177-CB4C-9758-9B5EAA60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28" y="4337624"/>
            <a:ext cx="4376212" cy="14381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9FF4F8B-553F-9946-82A6-405765E3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12" y="4337625"/>
            <a:ext cx="4554039" cy="14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385A5E-ED6C-BF42-8479-20857E91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Malmö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38974"/>
              </p:ext>
            </p:extLst>
          </p:nvPr>
        </p:nvGraphicFramePr>
        <p:xfrm>
          <a:off x="1556426" y="1575881"/>
          <a:ext cx="7714034" cy="432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11BDD55-A538-CF46-917B-A46E8B7714E1}"/>
              </a:ext>
            </a:extLst>
          </p:cNvPr>
          <p:cNvSpPr txBox="1"/>
          <p:nvPr/>
        </p:nvSpPr>
        <p:spPr>
          <a:xfrm>
            <a:off x="838200" y="5904689"/>
            <a:ext cx="314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Registreras gemensamt med Lund – Hipsther bara i Malmö</a:t>
            </a:r>
          </a:p>
        </p:txBody>
      </p:sp>
      <p:sp>
        <p:nvSpPr>
          <p:cNvPr id="6" name="Höger klammerparentes 5">
            <a:extLst>
              <a:ext uri="{FF2B5EF4-FFF2-40B4-BE49-F238E27FC236}">
                <a16:creationId xmlns:a16="http://schemas.microsoft.com/office/drawing/2014/main" id="{282618C1-F29B-8D45-94F8-99E8A412212D}"/>
              </a:ext>
            </a:extLst>
          </p:cNvPr>
          <p:cNvSpPr/>
          <p:nvPr/>
        </p:nvSpPr>
        <p:spPr>
          <a:xfrm rot="16200000">
            <a:off x="2350450" y="4227073"/>
            <a:ext cx="363974" cy="3388470"/>
          </a:xfrm>
          <a:prstGeom prst="rightBrace">
            <a:avLst>
              <a:gd name="adj1" fmla="val 0"/>
              <a:gd name="adj2" fmla="val 482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0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4B1BE-3F11-D249-ACA0-8EA1F444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Borås – </a:t>
            </a:r>
            <a:r>
              <a:rPr lang="sv-SE" sz="3200" dirty="0" err="1"/>
              <a:t>Covidpaus</a:t>
            </a:r>
            <a:r>
              <a:rPr lang="sv-SE" sz="3200" dirty="0"/>
              <a:t>?</a:t>
            </a: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25968"/>
              </p:ext>
            </p:extLst>
          </p:nvPr>
        </p:nvGraphicFramePr>
        <p:xfrm>
          <a:off x="1752600" y="1690688"/>
          <a:ext cx="7766050" cy="421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84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3C6C9-EE40-7E44-B879-BDAE69D7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Mölndal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265234"/>
              </p:ext>
            </p:extLst>
          </p:nvPr>
        </p:nvGraphicFramePr>
        <p:xfrm>
          <a:off x="1729946" y="1565317"/>
          <a:ext cx="8250151" cy="492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528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96EB5-C09A-9740-9EC6-1907E075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Uppsala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619577"/>
              </p:ext>
            </p:extLst>
          </p:nvPr>
        </p:nvGraphicFramePr>
        <p:xfrm>
          <a:off x="1853514" y="1690688"/>
          <a:ext cx="7578639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0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13F27-8D03-EE4B-A468-42C67BAE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Sunderbyn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76143"/>
              </p:ext>
            </p:extLst>
          </p:nvPr>
        </p:nvGraphicFramePr>
        <p:xfrm>
          <a:off x="2338172" y="1690688"/>
          <a:ext cx="7515655" cy="471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97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E97871-175A-704E-ADFF-C95F540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Gävle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633155"/>
              </p:ext>
            </p:extLst>
          </p:nvPr>
        </p:nvGraphicFramePr>
        <p:xfrm>
          <a:off x="1452477" y="1556952"/>
          <a:ext cx="8432929" cy="467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99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4E0EAD-36B9-0A46-B366-00A6CB03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Lycksele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15251"/>
              </p:ext>
            </p:extLst>
          </p:nvPr>
        </p:nvGraphicFramePr>
        <p:xfrm>
          <a:off x="1820733" y="1334530"/>
          <a:ext cx="8089385" cy="503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52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494A82-9C69-1F45-A106-1BEE39EC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488D5-EF89-3D40-832A-DAC2D01E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Inklusionstakt</a:t>
            </a:r>
            <a:endParaRPr lang="sv-SE" dirty="0"/>
          </a:p>
          <a:p>
            <a:r>
              <a:rPr lang="sv-SE" dirty="0"/>
              <a:t>Stockholm</a:t>
            </a:r>
          </a:p>
          <a:p>
            <a:pPr lvl="1"/>
            <a:r>
              <a:rPr lang="sv-SE" dirty="0"/>
              <a:t>Danderyd </a:t>
            </a:r>
            <a:r>
              <a:rPr lang="sv-SE"/>
              <a:t>på gång </a:t>
            </a:r>
            <a:r>
              <a:rPr lang="sv-SE" dirty="0"/>
              <a:t>sedan oktober?</a:t>
            </a:r>
          </a:p>
          <a:p>
            <a:pPr lvl="1"/>
            <a:r>
              <a:rPr lang="sv-SE" dirty="0"/>
              <a:t>SÖS – Coronastopp innan start i mars</a:t>
            </a:r>
          </a:p>
          <a:p>
            <a:pPr lvl="1"/>
            <a:r>
              <a:rPr lang="sv-SE" dirty="0" err="1"/>
              <a:t>St</a:t>
            </a:r>
            <a:r>
              <a:rPr lang="sv-SE" dirty="0"/>
              <a:t> Göran – besök 25/11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63CD93-5544-3744-9FB1-58483625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277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Höftfunktion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Longitudinell intervjustudie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857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Substudie: Höftfunktion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575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Randomiserade patienter tillfrågas om deltagande </a:t>
            </a:r>
          </a:p>
          <a:p>
            <a:pPr marL="0" indent="0">
              <a:buNone/>
            </a:pPr>
            <a:r>
              <a:rPr lang="sv-SE" dirty="0" err="1"/>
              <a:t>Covid</a:t>
            </a:r>
            <a:r>
              <a:rPr lang="sv-SE" dirty="0"/>
              <a:t>-anpassad med brev och teleuppföljning 4 och 12 månader.</a:t>
            </a:r>
          </a:p>
          <a:p>
            <a:pPr marL="0" indent="0">
              <a:buNone/>
            </a:pPr>
            <a:r>
              <a:rPr lang="sv-SE" dirty="0" err="1"/>
              <a:t>Prel</a:t>
            </a:r>
            <a:r>
              <a:rPr lang="sv-SE" dirty="0"/>
              <a:t> 120 patienter (Uppsala, Västerbotten, Göteborg) – fler intresserade?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Primärt utfall: </a:t>
            </a:r>
          </a:p>
          <a:p>
            <a:pPr marL="0" indent="0">
              <a:buNone/>
            </a:pPr>
            <a:r>
              <a:rPr lang="sv-SE" dirty="0"/>
              <a:t>WOMAC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Sekundära utfall: </a:t>
            </a:r>
          </a:p>
          <a:p>
            <a:pPr marL="0" indent="0">
              <a:buNone/>
            </a:pPr>
            <a:r>
              <a:rPr lang="sv-SE" dirty="0"/>
              <a:t>New </a:t>
            </a:r>
            <a:r>
              <a:rPr lang="sv-SE" dirty="0" err="1"/>
              <a:t>Mobility</a:t>
            </a:r>
            <a:r>
              <a:rPr lang="sv-SE" dirty="0"/>
              <a:t> Score</a:t>
            </a:r>
          </a:p>
          <a:p>
            <a:pPr marL="0" indent="0">
              <a:buNone/>
            </a:pPr>
            <a:r>
              <a:rPr lang="sv-SE" dirty="0"/>
              <a:t>Katz ADL </a:t>
            </a:r>
          </a:p>
          <a:p>
            <a:pPr marL="0" indent="0">
              <a:buNone/>
            </a:pPr>
            <a:r>
              <a:rPr lang="en-GB" dirty="0"/>
              <a:t>Mini Mental State Examination (MMSE)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en-GB" dirty="0"/>
              <a:t>Geriatric Depression Scale (GDS-15)</a:t>
            </a:r>
          </a:p>
          <a:p>
            <a:pPr marL="0" indent="0">
              <a:buNone/>
            </a:pPr>
            <a:r>
              <a:rPr lang="en-GB" dirty="0"/>
              <a:t>The Philadelphia Geriatric </a:t>
            </a:r>
            <a:r>
              <a:rPr lang="en-GB" dirty="0" err="1"/>
              <a:t>Center</a:t>
            </a:r>
            <a:r>
              <a:rPr lang="en-GB" dirty="0"/>
              <a:t> Morale Scale (PGCMS)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408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474D7-C0A0-434B-B308-2E90DCDB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770FC0-2CA5-BD46-8331-0E38051C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41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1. Välkommen</a:t>
            </a:r>
          </a:p>
          <a:p>
            <a:pPr marL="0" indent="0">
              <a:buNone/>
            </a:pPr>
            <a:r>
              <a:rPr lang="sv-SE" sz="1800" dirty="0"/>
              <a:t>2.Hur går det för studierna?</a:t>
            </a:r>
          </a:p>
          <a:p>
            <a:pPr marL="457200" lvl="1" indent="0">
              <a:buNone/>
            </a:pPr>
            <a:r>
              <a:rPr lang="sv-SE" sz="1400" dirty="0"/>
              <a:t>Hipsther (Olle/Sebastian)</a:t>
            </a:r>
          </a:p>
          <a:p>
            <a:pPr lvl="2"/>
            <a:r>
              <a:rPr lang="sv-SE" sz="1400" dirty="0" err="1"/>
              <a:t>Inklusiontakt</a:t>
            </a:r>
            <a:endParaRPr lang="sv-SE" sz="1400" dirty="0"/>
          </a:p>
          <a:p>
            <a:pPr lvl="2"/>
            <a:r>
              <a:rPr lang="sv-SE" sz="1400" dirty="0"/>
              <a:t>Landet runt</a:t>
            </a:r>
          </a:p>
          <a:p>
            <a:pPr lvl="2"/>
            <a:r>
              <a:rPr lang="sv-SE" sz="1400" dirty="0"/>
              <a:t>Aktiva enheter</a:t>
            </a:r>
          </a:p>
          <a:p>
            <a:pPr lvl="2"/>
            <a:r>
              <a:rPr lang="sv-SE" sz="1400" dirty="0"/>
              <a:t>Utmaningar COVID? Diskussion?</a:t>
            </a:r>
          </a:p>
          <a:p>
            <a:pPr lvl="2"/>
            <a:r>
              <a:rPr lang="sv-SE" sz="1400" dirty="0"/>
              <a:t>Dorsalbockning? </a:t>
            </a:r>
          </a:p>
          <a:p>
            <a:pPr lvl="2"/>
            <a:r>
              <a:rPr lang="sv-SE" sz="1400" dirty="0"/>
              <a:t>Hur går det att screena? Prata med patienter? Motivera kollegor? </a:t>
            </a:r>
          </a:p>
          <a:p>
            <a:pPr lvl="2"/>
            <a:r>
              <a:rPr lang="sv-SE" sz="1400" dirty="0"/>
              <a:t>Substudier</a:t>
            </a:r>
          </a:p>
          <a:p>
            <a:pPr marL="457200" lvl="1" indent="0">
              <a:buNone/>
            </a:pPr>
            <a:r>
              <a:rPr lang="sv-SE" sz="1400" dirty="0" err="1"/>
              <a:t>Duality</a:t>
            </a:r>
            <a:r>
              <a:rPr lang="sv-SE" sz="1400" dirty="0"/>
              <a:t> (Nils) </a:t>
            </a:r>
          </a:p>
          <a:p>
            <a:pPr lvl="2"/>
            <a:r>
              <a:rPr lang="sv-SE" sz="1400" dirty="0" err="1"/>
              <a:t>Inklusiontakt</a:t>
            </a:r>
            <a:endParaRPr lang="sv-SE" sz="1400" dirty="0"/>
          </a:p>
          <a:p>
            <a:pPr lvl="2"/>
            <a:r>
              <a:rPr lang="sv-SE" sz="1400" dirty="0"/>
              <a:t>Landet runt</a:t>
            </a:r>
          </a:p>
          <a:p>
            <a:pPr lvl="2"/>
            <a:r>
              <a:rPr lang="sv-SE" sz="1400" dirty="0"/>
              <a:t>Aktiva enheter</a:t>
            </a:r>
          </a:p>
          <a:p>
            <a:pPr lvl="2"/>
            <a:r>
              <a:rPr lang="sv-SE" sz="1400" dirty="0"/>
              <a:t>Utmaningar COVID? Diskussion? </a:t>
            </a:r>
          </a:p>
          <a:p>
            <a:pPr lvl="2"/>
            <a:r>
              <a:rPr lang="sv-SE" sz="1400" dirty="0"/>
              <a:t>Hur går det att screena? Prata med patienter? Motivera kollegor?</a:t>
            </a:r>
          </a:p>
          <a:p>
            <a:pPr marL="0" indent="0">
              <a:buNone/>
            </a:pPr>
            <a:r>
              <a:rPr lang="sv-SE" sz="1400" dirty="0"/>
              <a:t>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F85C076-C4B0-AA49-BA65-325D71B8FA92}"/>
              </a:ext>
            </a:extLst>
          </p:cNvPr>
          <p:cNvSpPr txBox="1"/>
          <p:nvPr/>
        </p:nvSpPr>
        <p:spPr>
          <a:xfrm>
            <a:off x="5754414" y="1836683"/>
            <a:ext cx="54075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Plattform (Monica)</a:t>
            </a:r>
          </a:p>
          <a:p>
            <a:pPr lvl="1"/>
            <a:r>
              <a:rPr lang="sv-SE" sz="1400" dirty="0"/>
              <a:t>Tekniska problem som vi känner till </a:t>
            </a:r>
          </a:p>
          <a:p>
            <a:pPr lvl="1"/>
            <a:r>
              <a:rPr lang="sv-SE" sz="1400" dirty="0"/>
              <a:t>Diskussion</a:t>
            </a:r>
          </a:p>
          <a:p>
            <a:r>
              <a:rPr lang="sv-SE" dirty="0"/>
              <a:t>4. Marknadsföring</a:t>
            </a:r>
          </a:p>
          <a:p>
            <a:pPr lvl="1"/>
            <a:r>
              <a:rPr lang="sv-SE" sz="1400" dirty="0"/>
              <a:t>Månadsrapporter?</a:t>
            </a:r>
          </a:p>
          <a:p>
            <a:pPr lvl="1"/>
            <a:r>
              <a:rPr lang="sv-SE" sz="1400" dirty="0" err="1"/>
              <a:t>Inklusionstävlingar</a:t>
            </a:r>
            <a:r>
              <a:rPr lang="sv-SE" sz="1400" dirty="0"/>
              <a:t>?</a:t>
            </a:r>
          </a:p>
          <a:p>
            <a:pPr lvl="1"/>
            <a:r>
              <a:rPr lang="sv-SE" sz="1400" dirty="0"/>
              <a:t>Priser?</a:t>
            </a:r>
          </a:p>
          <a:p>
            <a:r>
              <a:rPr lang="sv-SE" dirty="0"/>
              <a:t>5. 2021</a:t>
            </a:r>
          </a:p>
          <a:p>
            <a:pPr lvl="1"/>
            <a:r>
              <a:rPr lang="sv-SE" sz="1400" dirty="0"/>
              <a:t>Vårmöte digitalt/fysiskt mars?</a:t>
            </a:r>
          </a:p>
          <a:p>
            <a:pPr lvl="1"/>
            <a:r>
              <a:rPr lang="sv-SE" sz="1400" dirty="0"/>
              <a:t>EFORT?</a:t>
            </a:r>
          </a:p>
          <a:p>
            <a:pPr lvl="1"/>
            <a:r>
              <a:rPr lang="sv-SE" sz="1400" dirty="0"/>
              <a:t>SOF?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911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Substudie: Longitudinell intervjustudie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228"/>
            <a:ext cx="112066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Randomiserade patienter tillfrågas om deltagande </a:t>
            </a:r>
          </a:p>
          <a:p>
            <a:pPr marL="0" indent="0">
              <a:buNone/>
            </a:pPr>
            <a:r>
              <a:rPr lang="sv-SE" dirty="0" err="1"/>
              <a:t>Covid</a:t>
            </a:r>
            <a:r>
              <a:rPr lang="sv-SE" dirty="0"/>
              <a:t>-anpassad med distansintervjuer 1, 8 och 12 månader.</a:t>
            </a:r>
          </a:p>
          <a:p>
            <a:pPr marL="0" indent="0">
              <a:buNone/>
            </a:pPr>
            <a:r>
              <a:rPr lang="sv-SE" dirty="0" err="1"/>
              <a:t>Prel</a:t>
            </a:r>
            <a:r>
              <a:rPr lang="sv-SE" dirty="0"/>
              <a:t> 25 patienter (Uppsala, Västerbotten)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Kvalitativ </a:t>
            </a:r>
            <a:r>
              <a:rPr lang="sv-SE" dirty="0" err="1"/>
              <a:t>longitudinär</a:t>
            </a:r>
            <a:r>
              <a:rPr lang="sv-SE" dirty="0"/>
              <a:t> studie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Identifiera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beskriva</a:t>
            </a:r>
            <a:r>
              <a:rPr lang="en-GB" dirty="0"/>
              <a:t> </a:t>
            </a:r>
            <a:r>
              <a:rPr lang="en-GB" dirty="0" err="1"/>
              <a:t>viktiga</a:t>
            </a:r>
            <a:r>
              <a:rPr lang="en-GB" dirty="0"/>
              <a:t> </a:t>
            </a:r>
            <a:r>
              <a:rPr lang="en-GB" dirty="0" err="1"/>
              <a:t>aspekter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rehabiliteringsprocessen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6322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2536820" y="1859022"/>
            <a:ext cx="5749611" cy="2112180"/>
          </a:xfrm>
        </p:spPr>
        <p:txBody>
          <a:bodyPr/>
          <a:lstStyle/>
          <a:p>
            <a:r>
              <a:rPr lang="sv-SE" b="0" noProof="0" dirty="0">
                <a:solidFill>
                  <a:srgbClr val="4F9935"/>
                </a:solidFill>
                <a:latin typeface="+mn-lt"/>
              </a:rPr>
              <a:t/>
            </a:r>
            <a:br>
              <a:rPr lang="sv-SE" b="0" noProof="0" dirty="0">
                <a:solidFill>
                  <a:srgbClr val="4F9935"/>
                </a:solidFill>
                <a:latin typeface="+mn-lt"/>
              </a:rPr>
            </a:br>
            <a:r>
              <a:rPr lang="sv-SE" sz="2400" i="1" dirty="0">
                <a:latin typeface="+mn-lt"/>
              </a:rPr>
              <a:t/>
            </a:r>
            <a:br>
              <a:rPr lang="sv-SE" sz="2400" i="1" dirty="0">
                <a:latin typeface="+mn-lt"/>
              </a:rPr>
            </a:br>
            <a:r>
              <a:rPr lang="sv-SE" b="1" dirty="0"/>
              <a:t>DUALITY-studien:</a:t>
            </a:r>
            <a:br>
              <a:rPr lang="sv-SE" b="1" dirty="0"/>
            </a:br>
            <a:r>
              <a:rPr lang="sv-SE" b="1" dirty="0"/>
              <a:t>Dubbelcup eller </a:t>
            </a:r>
            <a:r>
              <a:rPr lang="sv-SE" b="1" dirty="0" err="1"/>
              <a:t>standardcup</a:t>
            </a:r>
            <a:r>
              <a:rPr lang="sv-SE" b="1" dirty="0"/>
              <a:t> vid felställd lårbenshalsfraktur</a:t>
            </a:r>
            <a:r>
              <a:rPr lang="sv-SE" b="1" noProof="0" dirty="0">
                <a:solidFill>
                  <a:srgbClr val="4F9935"/>
                </a:solidFill>
                <a:latin typeface="+mn-lt"/>
              </a:rPr>
              <a:t/>
            </a:r>
            <a:br>
              <a:rPr lang="sv-SE" b="1" noProof="0" dirty="0">
                <a:solidFill>
                  <a:srgbClr val="4F9935"/>
                </a:solidFill>
                <a:latin typeface="+mn-lt"/>
              </a:rPr>
            </a:br>
            <a:endParaRPr lang="sv-SE" b="1" noProof="0" dirty="0">
              <a:solidFill>
                <a:srgbClr val="4F9935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003667" y="324433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GB" dirty="0"/>
          </a:p>
        </p:txBody>
      </p:sp>
      <p:sp>
        <p:nvSpPr>
          <p:cNvPr id="3" name="Rektangel 2"/>
          <p:cNvSpPr/>
          <p:nvPr/>
        </p:nvSpPr>
        <p:spPr>
          <a:xfrm>
            <a:off x="6003667" y="324433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GB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BD8C1C99-0278-F148-A71D-6FA1D075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" y="75386"/>
            <a:ext cx="1486399" cy="67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H_knapp">
            <a:extLst>
              <a:ext uri="{FF2B5EF4-FFF2-40B4-BE49-F238E27FC236}">
                <a16:creationId xmlns:a16="http://schemas.microsoft.com/office/drawing/2014/main" id="{BCED690D-46F4-144A-9F8E-13A2AAA5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5" y="5822175"/>
            <a:ext cx="1003227" cy="8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C6288A-E51F-3740-9EF0-EA4EE2E94E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26" y="5782660"/>
            <a:ext cx="752759" cy="848805"/>
          </a:xfrm>
          <a:prstGeom prst="rect">
            <a:avLst/>
          </a:prstGeom>
        </p:spPr>
      </p:pic>
      <p:pic>
        <p:nvPicPr>
          <p:cNvPr id="12" name="Picture 7" descr="page1image3873664">
            <a:extLst>
              <a:ext uri="{FF2B5EF4-FFF2-40B4-BE49-F238E27FC236}">
                <a16:creationId xmlns:a16="http://schemas.microsoft.com/office/drawing/2014/main" id="{E3670310-EC11-CE4A-8D21-88AB088E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62" y="5806785"/>
            <a:ext cx="3100964" cy="8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68530D2A-FDA5-2A4A-A8CF-A7662713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10" y="5782660"/>
            <a:ext cx="848805" cy="8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0CE692-5FE4-4649-82CE-EAFEB0BB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758" y="5515814"/>
            <a:ext cx="1486397" cy="12221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C531FD9-C63B-0F48-9A48-24110A68A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7828" y="369920"/>
            <a:ext cx="3248432" cy="10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DDCAAA-8446-D94D-8BBD-3331E271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Duality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2DDE1-8C11-3F4A-8FEB-EE334827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02C5A76-C7CA-DA48-B9E4-964834DCA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8345" y="1220439"/>
            <a:ext cx="6773041" cy="5637561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47F2BD1-651D-3846-8096-E00A8E192289}"/>
              </a:ext>
            </a:extLst>
          </p:cNvPr>
          <p:cNvSpPr txBox="1"/>
          <p:nvPr/>
        </p:nvSpPr>
        <p:spPr>
          <a:xfrm>
            <a:off x="10547131" y="6448097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201112</a:t>
            </a:r>
          </a:p>
        </p:txBody>
      </p:sp>
    </p:spTree>
    <p:extLst>
      <p:ext uri="{BB962C8B-B14F-4D97-AF65-F5344CB8AC3E}">
        <p14:creationId xmlns:p14="http://schemas.microsoft.com/office/powerpoint/2010/main" val="197840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64C6A-BD72-514B-978A-94F55E4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Landet runt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DF4F9-05A4-054F-9456-637BF4AE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går det lokalt?</a:t>
            </a:r>
          </a:p>
          <a:p>
            <a:r>
              <a:rPr lang="sv-SE" dirty="0"/>
              <a:t>Utmaningar?</a:t>
            </a:r>
          </a:p>
          <a:p>
            <a:r>
              <a:rPr lang="sv-SE" dirty="0"/>
              <a:t>Hur påverkar COVID?</a:t>
            </a:r>
          </a:p>
          <a:p>
            <a:r>
              <a:rPr lang="sv-SE" dirty="0"/>
              <a:t>Känns det roligt?</a:t>
            </a:r>
          </a:p>
          <a:p>
            <a:r>
              <a:rPr lang="sv-SE" dirty="0"/>
              <a:t>Behov?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4083BEE-5E11-7B40-8FA7-6C090679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1452CF-17AB-9247-8F23-213C954C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13 aktiva enheter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82C68C5-731C-9043-BF22-4D5DA6182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5445" y="2102203"/>
          <a:ext cx="1066800" cy="3572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90198596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Uppsala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8011107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Umeå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2174992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Danderyd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8823745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Mölndal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23899266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Sunderbyn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96356696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Lidköping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2256441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Nyköping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5306754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Linköping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66959077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Ljungby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8079624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Halmstad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6684502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Karlskrona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74016728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Lund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84585339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</a:rPr>
                        <a:t>Gävle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28684673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</a:rPr>
                        <a:t>Eksjö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828297986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A82E837F-AA71-8745-A645-0A4BCD7C7DC5}"/>
              </a:ext>
            </a:extLst>
          </p:cNvPr>
          <p:cNvSpPr txBox="1"/>
          <p:nvPr/>
        </p:nvSpPr>
        <p:spPr>
          <a:xfrm>
            <a:off x="3127023" y="2102203"/>
            <a:ext cx="692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Eksjö på väg in</a:t>
            </a:r>
          </a:p>
          <a:p>
            <a:endParaRPr lang="sv-SE" sz="2400" dirty="0"/>
          </a:p>
          <a:p>
            <a:r>
              <a:rPr lang="sv-SE" sz="2400" dirty="0"/>
              <a:t>Skellefteå?</a:t>
            </a:r>
          </a:p>
          <a:p>
            <a:r>
              <a:rPr lang="sv-SE" sz="2400" dirty="0"/>
              <a:t>Östersund?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335953-DE52-8748-BB3F-BAA0434B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8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989D9C-5BCB-5D41-B742-CDF29630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CC18F16F-C7C0-D54F-B661-2EB3572E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707" y="1284464"/>
            <a:ext cx="5239085" cy="5183011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8DDB075-FF5C-AE41-81BA-E84EB204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DEF2C4-C98C-BA4B-93E1-8EC3125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Nyköping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785268"/>
              </p:ext>
            </p:extLst>
          </p:nvPr>
        </p:nvGraphicFramePr>
        <p:xfrm>
          <a:off x="1615517" y="1440163"/>
          <a:ext cx="9406710" cy="494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73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EB70D69-AFC9-4946-B478-2E888292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Umeå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05799"/>
              </p:ext>
            </p:extLst>
          </p:nvPr>
        </p:nvGraphicFramePr>
        <p:xfrm>
          <a:off x="1523656" y="1690688"/>
          <a:ext cx="8856019" cy="457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16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4A256-3736-9F4B-A445-BBFFC1C8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Uppsala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617514"/>
              </p:ext>
            </p:extLst>
          </p:nvPr>
        </p:nvGraphicFramePr>
        <p:xfrm>
          <a:off x="1035908" y="1458098"/>
          <a:ext cx="9405551" cy="52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63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9333E-1FD4-A14B-9710-752BC9BD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Mölndal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271322"/>
              </p:ext>
            </p:extLst>
          </p:nvPr>
        </p:nvGraphicFramePr>
        <p:xfrm>
          <a:off x="1606893" y="1507525"/>
          <a:ext cx="897821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80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16FE2-797A-BE4B-A7C5-4C3C0B12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2CE3F6-D88B-E743-9D05-46E6B8CF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738" y="6054920"/>
            <a:ext cx="2170528" cy="6854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62098E4-5756-1148-9229-A9011735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49" y="6054920"/>
            <a:ext cx="2085772" cy="685430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F1F23C-F939-284A-8B7D-7D7F44F3A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452370"/>
            <a:ext cx="10515600" cy="4240598"/>
          </a:xfrm>
        </p:spPr>
      </p:pic>
    </p:spTree>
    <p:extLst>
      <p:ext uri="{BB962C8B-B14F-4D97-AF65-F5344CB8AC3E}">
        <p14:creationId xmlns:p14="http://schemas.microsoft.com/office/powerpoint/2010/main" val="158696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6177F-F6D6-2043-8330-81559EA5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Lidköping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48830"/>
              </p:ext>
            </p:extLst>
          </p:nvPr>
        </p:nvGraphicFramePr>
        <p:xfrm>
          <a:off x="1223320" y="1587843"/>
          <a:ext cx="8924882" cy="460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433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4D6282-629A-0D43-B647-AF978E97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Ljungby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90541"/>
              </p:ext>
            </p:extLst>
          </p:nvPr>
        </p:nvGraphicFramePr>
        <p:xfrm>
          <a:off x="1517049" y="1553476"/>
          <a:ext cx="9157901" cy="505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58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F8DF2-9F1C-F24B-A95B-AC70258A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Sunderbyn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155265"/>
              </p:ext>
            </p:extLst>
          </p:nvPr>
        </p:nvGraphicFramePr>
        <p:xfrm>
          <a:off x="1173248" y="1690688"/>
          <a:ext cx="8860439" cy="471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738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C57DA-D231-DB49-B427-982C35D7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Gävle – startat, ej inkluderat</a:t>
            </a:r>
          </a:p>
        </p:txBody>
      </p:sp>
    </p:spTree>
    <p:extLst>
      <p:ext uri="{BB962C8B-B14F-4D97-AF65-F5344CB8AC3E}">
        <p14:creationId xmlns:p14="http://schemas.microsoft.com/office/powerpoint/2010/main" val="96211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21491E-1A2C-E94E-BC56-F7EA0FB9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Halmstad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02198"/>
              </p:ext>
            </p:extLst>
          </p:nvPr>
        </p:nvGraphicFramePr>
        <p:xfrm>
          <a:off x="1225764" y="1690688"/>
          <a:ext cx="9314549" cy="475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0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Röntgen Mölndal?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1BAF91-A4EA-3C4E-B19C-4426454A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A85E4E-F017-8A4B-9F4E-0DDC966B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Plattform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C3DEA7-8A95-584B-BD9A-7E767573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02040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Uppdateringar</a:t>
            </a:r>
          </a:p>
          <a:p>
            <a:pPr lvl="1"/>
            <a:r>
              <a:rPr lang="sv-SE" dirty="0"/>
              <a:t>Stratumplattformen uppdateras en helg i månaden och har lett till stora problem för studiemodulen, senaste uppdateringen gick bättre. </a:t>
            </a:r>
          </a:p>
          <a:p>
            <a:r>
              <a:rPr lang="sv-SE" dirty="0"/>
              <a:t>Nyheter</a:t>
            </a:r>
          </a:p>
          <a:p>
            <a:pPr lvl="1"/>
            <a:r>
              <a:rPr lang="sv-SE" dirty="0" smtClean="0"/>
              <a:t>Felmeddelande </a:t>
            </a:r>
            <a:r>
              <a:rPr lang="sv-SE" dirty="0" smtClean="0"/>
              <a:t>har</a:t>
            </a:r>
            <a:r>
              <a:rPr lang="sv-SE" dirty="0" smtClean="0"/>
              <a:t> gjorts </a:t>
            </a:r>
            <a:r>
              <a:rPr lang="sv-SE" dirty="0"/>
              <a:t>mer </a:t>
            </a:r>
            <a:r>
              <a:rPr lang="sv-SE" dirty="0" smtClean="0"/>
              <a:t>specifik </a:t>
            </a:r>
            <a:r>
              <a:rPr lang="sv-SE" dirty="0"/>
              <a:t>när det tex. saknas info i något fält</a:t>
            </a:r>
          </a:p>
          <a:p>
            <a:pPr lvl="1"/>
            <a:r>
              <a:rPr lang="sv-SE" dirty="0"/>
              <a:t>Ny text i Screeningrutan: Screena patienten (även vid efterregistrering) genom att besvara dessa frågor, det kommer leda till randomisering </a:t>
            </a:r>
          </a:p>
          <a:p>
            <a:pPr marL="457200" lvl="1" indent="0">
              <a:buNone/>
            </a:pPr>
            <a:r>
              <a:rPr lang="sv-SE" dirty="0"/>
              <a:t>   alt. exkludering</a:t>
            </a:r>
            <a:r>
              <a:rPr lang="sv-SE" sz="2000" dirty="0"/>
              <a:t>.</a:t>
            </a:r>
          </a:p>
          <a:p>
            <a:r>
              <a:rPr lang="sv-SE" dirty="0"/>
              <a:t>Problem? </a:t>
            </a:r>
          </a:p>
          <a:p>
            <a:pPr lvl="1"/>
            <a:r>
              <a:rPr lang="sv-SE" dirty="0"/>
              <a:t>De flesta problem som kommer till vår kännedom beror på den                  mänskliga faktorn, inte rätt ålder, fraktur nummer 2, för gammal              fraktur, saknar ifyllt fält i SFR eller i screeningrutan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9F14A87-0AF3-9F4B-AE2A-085CA77F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2105160-668D-E84C-8C3B-18DB9C9B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Bildobjekt 7" descr="cid:image002.png@01D6A179.084A73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62" y="3846633"/>
            <a:ext cx="1943100" cy="207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AEAC2-4669-F248-A6A2-6FF630BC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Marknadsföring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FB6E1-4C2C-9B4C-BEB4-9AF2D438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Månadsrapporter</a:t>
            </a:r>
          </a:p>
          <a:p>
            <a:r>
              <a:rPr lang="sv-SE" dirty="0" err="1"/>
              <a:t>Inklusionstävlingar</a:t>
            </a:r>
            <a:endParaRPr lang="sv-SE" dirty="0"/>
          </a:p>
          <a:p>
            <a:r>
              <a:rPr lang="sv-SE" dirty="0"/>
              <a:t>Priser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04A884F-DFF1-C441-BB4B-D94546CF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806CC9-9FBE-5C47-96D7-45FE86DB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16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B33E1-1AEC-614E-8441-DFB8F3B9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2021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F0BF43-5052-AB4E-BD08-9054305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Vårmöte?</a:t>
            </a:r>
          </a:p>
          <a:p>
            <a:r>
              <a:rPr lang="sv-SE" dirty="0"/>
              <a:t>EFORT?</a:t>
            </a:r>
          </a:p>
          <a:p>
            <a:r>
              <a:rPr lang="sv-SE" dirty="0"/>
              <a:t>SOF?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093058-6BFD-A149-BE0F-D2B23F1F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EC53F2F-B4EB-B545-B196-2B31E67E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98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BCC6F-26D6-6344-A0C8-C895C354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52586-E949-F34C-9C01-7C20F4A0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F9060C-42C5-F440-9D85-EED4D93D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10F9-7F07-BF4C-8784-404D9315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08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B91D46-84F2-6B48-8959-54D9D2E28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4297" y="226853"/>
            <a:ext cx="7063409" cy="2480281"/>
          </a:xfrm>
          <a:ln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1533F48-A0A2-DD41-BB86-DFD6C5BD7206}"/>
              </a:ext>
            </a:extLst>
          </p:cNvPr>
          <p:cNvSpPr txBox="1"/>
          <p:nvPr/>
        </p:nvSpPr>
        <p:spPr>
          <a:xfrm>
            <a:off x="1363024" y="2940479"/>
            <a:ext cx="94659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cs typeface="Arial" panose="020B0604020202020204" pitchFamily="34" charset="0"/>
              </a:rPr>
              <a:t>Odislocerad fraktur; &gt; 70 år</a:t>
            </a:r>
          </a:p>
          <a:p>
            <a:r>
              <a:rPr lang="sv-SE" sz="2400" dirty="0">
                <a:cs typeface="Arial" panose="020B0604020202020204" pitchFamily="34" charset="0"/>
              </a:rPr>
              <a:t>219 patienter</a:t>
            </a:r>
          </a:p>
          <a:p>
            <a:r>
              <a:rPr lang="sv-SE" sz="2400" dirty="0">
                <a:cs typeface="Arial" panose="020B0604020202020204" pitchFamily="34" charset="0"/>
              </a:rPr>
              <a:t>Randomiserade: </a:t>
            </a:r>
            <a:r>
              <a:rPr lang="sv-SE" sz="2400" dirty="0" err="1">
                <a:cs typeface="Arial" panose="020B0604020202020204" pitchFamily="34" charset="0"/>
              </a:rPr>
              <a:t>Hemiprotes</a:t>
            </a:r>
            <a:r>
              <a:rPr lang="sv-SE" sz="2400" dirty="0">
                <a:cs typeface="Arial" panose="020B0604020202020204" pitchFamily="34" charset="0"/>
              </a:rPr>
              <a:t> eller skruvfixation</a:t>
            </a:r>
          </a:p>
          <a:p>
            <a:endParaRPr lang="sv-SE" sz="2400" dirty="0">
              <a:cs typeface="Arial" panose="020B0604020202020204" pitchFamily="34" charset="0"/>
            </a:endParaRPr>
          </a:p>
          <a:p>
            <a:r>
              <a:rPr lang="sv-SE" sz="2400" dirty="0">
                <a:cs typeface="Arial" panose="020B0604020202020204" pitchFamily="34" charset="0"/>
              </a:rPr>
              <a:t>Konklusion:</a:t>
            </a:r>
          </a:p>
          <a:p>
            <a:r>
              <a:rPr lang="sv-SE" sz="2400" dirty="0" err="1">
                <a:cs typeface="Arial" panose="020B0604020202020204" pitchFamily="34" charset="0"/>
              </a:rPr>
              <a:t>Hemiprotes</a:t>
            </a:r>
            <a:r>
              <a:rPr lang="sv-SE" sz="2400" dirty="0">
                <a:cs typeface="Arial" panose="020B0604020202020204" pitchFamily="34" charset="0"/>
              </a:rPr>
              <a:t> ger inte bättre höftfunktion (HHS)</a:t>
            </a:r>
          </a:p>
          <a:p>
            <a:r>
              <a:rPr lang="sv-SE" sz="2400" dirty="0" err="1">
                <a:cs typeface="Arial" panose="020B0604020202020204" pitchFamily="34" charset="0"/>
              </a:rPr>
              <a:t>Hemiprotes</a:t>
            </a:r>
            <a:r>
              <a:rPr lang="sv-SE" sz="2400" dirty="0">
                <a:cs typeface="Arial" panose="020B0604020202020204" pitchFamily="34" charset="0"/>
              </a:rPr>
              <a:t> gav bättre mobilitet (TUG) och färre stora reoperationer</a:t>
            </a:r>
          </a:p>
          <a:p>
            <a:endParaRPr lang="sv-SE" sz="2400" dirty="0">
              <a:cs typeface="Arial" panose="020B0604020202020204" pitchFamily="34" charset="0"/>
            </a:endParaRPr>
          </a:p>
          <a:p>
            <a:r>
              <a:rPr lang="sv-SE" sz="2400" dirty="0">
                <a:cs typeface="Arial" panose="020B0604020202020204" pitchFamily="34" charset="0"/>
              </a:rPr>
              <a:t>Vissa äldre patienter gagnas av </a:t>
            </a:r>
            <a:r>
              <a:rPr lang="sv-SE" sz="2400" dirty="0" err="1">
                <a:cs typeface="Arial" panose="020B0604020202020204" pitchFamily="34" charset="0"/>
              </a:rPr>
              <a:t>hemiprotes</a:t>
            </a:r>
            <a:r>
              <a:rPr lang="sv-SE" sz="2400" dirty="0">
                <a:cs typeface="Arial" panose="020B0604020202020204" pitchFamily="34" charset="0"/>
              </a:rPr>
              <a:t>.</a:t>
            </a:r>
          </a:p>
          <a:p>
            <a:endParaRPr lang="sv-SE" dirty="0"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DE8DDF-3412-DF4D-9F4A-9B091DBBE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24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E64699-8D42-C940-BD2C-B743C3CA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Hipsther 1 år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5EC4F8-4A7B-5745-8C12-A9F04919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389E447-709B-D047-98C8-D8825ADFC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3019" y="1436747"/>
            <a:ext cx="6231759" cy="5187023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55042C5-AAB8-F445-B350-1F0521EE34BB}"/>
              </a:ext>
            </a:extLst>
          </p:cNvPr>
          <p:cNvSpPr txBox="1"/>
          <p:nvPr/>
        </p:nvSpPr>
        <p:spPr>
          <a:xfrm>
            <a:off x="10547131" y="6448097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201112</a:t>
            </a:r>
          </a:p>
        </p:txBody>
      </p:sp>
    </p:spTree>
    <p:extLst>
      <p:ext uri="{BB962C8B-B14F-4D97-AF65-F5344CB8AC3E}">
        <p14:creationId xmlns:p14="http://schemas.microsoft.com/office/powerpoint/2010/main" val="213352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64C6A-BD72-514B-978A-94F55E4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Landet runt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DF4F9-05A4-054F-9456-637BF4AE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går det lokalt?</a:t>
            </a:r>
          </a:p>
          <a:p>
            <a:r>
              <a:rPr lang="sv-SE" dirty="0"/>
              <a:t>Utmaningar?</a:t>
            </a:r>
          </a:p>
          <a:p>
            <a:r>
              <a:rPr lang="sv-SE" dirty="0"/>
              <a:t>Hur påverkar COVID?</a:t>
            </a:r>
          </a:p>
          <a:p>
            <a:r>
              <a:rPr lang="sv-SE" dirty="0"/>
              <a:t>Känns det roligt?</a:t>
            </a:r>
          </a:p>
          <a:p>
            <a:r>
              <a:rPr lang="sv-SE" dirty="0"/>
              <a:t>Behov?</a:t>
            </a:r>
          </a:p>
        </p:txBody>
      </p:sp>
    </p:spTree>
    <p:extLst>
      <p:ext uri="{BB962C8B-B14F-4D97-AF65-F5344CB8AC3E}">
        <p14:creationId xmlns:p14="http://schemas.microsoft.com/office/powerpoint/2010/main" val="23236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F2C01-ED32-CC47-8D45-BB767BA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22 Aktiva enheter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4E4ED02-A2EA-0B4B-9748-D091B8053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9583" y="1781527"/>
          <a:ext cx="843588" cy="4349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588">
                  <a:extLst>
                    <a:ext uri="{9D8B030D-6E8A-4147-A177-3AD203B41FA5}">
                      <a16:colId xmlns:a16="http://schemas.microsoft.com/office/drawing/2014/main" val="2880741272"/>
                    </a:ext>
                  </a:extLst>
                </a:gridCol>
              </a:tblGrid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Uppsala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888108038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Umeå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338261771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Mölndal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365644410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Mora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902665908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Linköping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4136285678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Kalmar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1244026432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Visby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127741005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Gävle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488384479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Jönköping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1860586065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Alingsås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627866542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Sunderbyn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161495365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Västerås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085038920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Malmö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1777471194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Falun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1275504871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Borås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453695081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Danderyd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2185789420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Trollhättan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780267309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Skövde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975525138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Kungälv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693492032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Lycksele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507138293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Skellefteå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1524326897"/>
                  </a:ext>
                </a:extLst>
              </a:tr>
              <a:tr h="197716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Karlskrona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5" marR="9885" marT="9885" marB="0" anchor="b"/>
                </a:tc>
                <a:extLst>
                  <a:ext uri="{0D108BD9-81ED-4DB2-BD59-A6C34878D82A}">
                    <a16:rowId xmlns:a16="http://schemas.microsoft.com/office/drawing/2014/main" val="389562271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AC8EBBE-659C-8E42-B675-3C256C680330}"/>
              </a:ext>
            </a:extLst>
          </p:cNvPr>
          <p:cNvSpPr txBox="1"/>
          <p:nvPr/>
        </p:nvSpPr>
        <p:spPr>
          <a:xfrm>
            <a:off x="4583290" y="1781527"/>
            <a:ext cx="6770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På väg in:</a:t>
            </a:r>
          </a:p>
          <a:p>
            <a:r>
              <a:rPr lang="sv-SE" sz="2400" dirty="0"/>
              <a:t>Eksjö</a:t>
            </a:r>
          </a:p>
          <a:p>
            <a:endParaRPr lang="sv-SE" sz="2400" dirty="0"/>
          </a:p>
          <a:p>
            <a:r>
              <a:rPr lang="sv-SE" sz="2400" dirty="0"/>
              <a:t>Karlstad, omstart? Info 19/11</a:t>
            </a:r>
          </a:p>
          <a:p>
            <a:r>
              <a:rPr lang="sv-SE" sz="2400" dirty="0"/>
              <a:t>Sundsvall?</a:t>
            </a:r>
          </a:p>
          <a:p>
            <a:r>
              <a:rPr lang="sv-SE" sz="2400" dirty="0"/>
              <a:t>Norrtälje?</a:t>
            </a:r>
          </a:p>
          <a:p>
            <a:r>
              <a:rPr lang="sv-SE" sz="2400" dirty="0"/>
              <a:t>SÖS?</a:t>
            </a:r>
          </a:p>
          <a:p>
            <a:r>
              <a:rPr lang="sv-SE" sz="2400" dirty="0"/>
              <a:t>Eskilstuna?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15A7D7-7704-3946-977C-92795177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90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D12409-667C-9140-98F7-AFD2F0E9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-Oktober 2020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527257-062D-1540-BEB0-51EEF5E3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C8786718-0BA2-7F43-9F6A-2010388902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02909" y="1537964"/>
          <a:ext cx="3986424" cy="50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220">
                  <a:extLst>
                    <a:ext uri="{9D8B030D-6E8A-4147-A177-3AD203B41FA5}">
                      <a16:colId xmlns:a16="http://schemas.microsoft.com/office/drawing/2014/main" val="763375772"/>
                    </a:ext>
                  </a:extLst>
                </a:gridCol>
                <a:gridCol w="1067600">
                  <a:extLst>
                    <a:ext uri="{9D8B030D-6E8A-4147-A177-3AD203B41FA5}">
                      <a16:colId xmlns:a16="http://schemas.microsoft.com/office/drawing/2014/main" val="3072465643"/>
                    </a:ext>
                  </a:extLst>
                </a:gridCol>
                <a:gridCol w="992113">
                  <a:extLst>
                    <a:ext uri="{9D8B030D-6E8A-4147-A177-3AD203B41FA5}">
                      <a16:colId xmlns:a16="http://schemas.microsoft.com/office/drawing/2014/main" val="3066251875"/>
                    </a:ext>
                  </a:extLst>
                </a:gridCol>
                <a:gridCol w="1006491">
                  <a:extLst>
                    <a:ext uri="{9D8B030D-6E8A-4147-A177-3AD203B41FA5}">
                      <a16:colId xmlns:a16="http://schemas.microsoft.com/office/drawing/2014/main" val="2234632501"/>
                    </a:ext>
                  </a:extLst>
                </a:gridCol>
              </a:tblGrid>
              <a:tr h="53338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Klinik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Antal registrerade i SFR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Screenade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Inkluderade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19521752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Uppsala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90684072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Umeå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60490621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Mölndal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7700203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Mora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4000336991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Linköping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75017484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Kalmar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10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77797421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Visby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2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662036935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Gävle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360714177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Jönköping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698567185"/>
                  </a:ext>
                </a:extLst>
              </a:tr>
              <a:tr h="17692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Alingsås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5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51486823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Sunderbyn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97485714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Västerås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65499899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Malmö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4475833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Falun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50065708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Borås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3084326805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Danderyd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370562101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Trollhättan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06104350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Skövde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249288589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Kungälv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3839786215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Lycksele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94685933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Skellefteå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42352929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Karlskrona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521341138"/>
                  </a:ext>
                </a:extLst>
              </a:tr>
              <a:tr h="21150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637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357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 dirty="0">
                          <a:effectLst/>
                        </a:rPr>
                        <a:t>219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b"/>
                </a:tc>
                <a:extLst>
                  <a:ext uri="{0D108BD9-81ED-4DB2-BD59-A6C34878D82A}">
                    <a16:rowId xmlns:a16="http://schemas.microsoft.com/office/drawing/2014/main" val="105260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2F8779-A2F1-5946-A3A7-27AD8AB6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Umeå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295122"/>
              </p:ext>
            </p:extLst>
          </p:nvPr>
        </p:nvGraphicFramePr>
        <p:xfrm>
          <a:off x="1877438" y="1690688"/>
          <a:ext cx="8122596" cy="462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4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713</Words>
  <Application>Microsoft Office PowerPoint</Application>
  <PresentationFormat>Bredbild</PresentationFormat>
  <Paragraphs>298</Paragraphs>
  <Slides>39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Office-tema</vt:lpstr>
      <vt:lpstr>Studiemöte 16/11 2020 Digitalt via Zoom</vt:lpstr>
      <vt:lpstr>Agenda</vt:lpstr>
      <vt:lpstr>PowerPoint-presentation</vt:lpstr>
      <vt:lpstr>PowerPoint-presentation</vt:lpstr>
      <vt:lpstr>Hipsther 1 år</vt:lpstr>
      <vt:lpstr>Landet runt</vt:lpstr>
      <vt:lpstr>22 Aktiva enheter</vt:lpstr>
      <vt:lpstr>-Oktober 2020</vt:lpstr>
      <vt:lpstr>Umeå</vt:lpstr>
      <vt:lpstr>Malmö</vt:lpstr>
      <vt:lpstr>Borås – Covidpaus?</vt:lpstr>
      <vt:lpstr>Mölndal</vt:lpstr>
      <vt:lpstr>Uppsala</vt:lpstr>
      <vt:lpstr>Sunderbyn</vt:lpstr>
      <vt:lpstr>Gävle</vt:lpstr>
      <vt:lpstr>Lycksele</vt:lpstr>
      <vt:lpstr>Utmaningar</vt:lpstr>
      <vt:lpstr>Substudier</vt:lpstr>
      <vt:lpstr>Substudie: Höftfunktion</vt:lpstr>
      <vt:lpstr>Substudie: Longitudinell intervjustudie</vt:lpstr>
      <vt:lpstr>  DUALITY-studien: Dubbelcup eller standardcup vid felställd lårbenshalsfraktur </vt:lpstr>
      <vt:lpstr>Duality</vt:lpstr>
      <vt:lpstr>Landet runt</vt:lpstr>
      <vt:lpstr>13 aktiva enheter</vt:lpstr>
      <vt:lpstr>PowerPoint-presentation</vt:lpstr>
      <vt:lpstr>Nyköping</vt:lpstr>
      <vt:lpstr>Umeå</vt:lpstr>
      <vt:lpstr>Uppsala</vt:lpstr>
      <vt:lpstr>Mölndal</vt:lpstr>
      <vt:lpstr>Lidköping</vt:lpstr>
      <vt:lpstr>Ljungby</vt:lpstr>
      <vt:lpstr>Sunderbyn</vt:lpstr>
      <vt:lpstr>Gävle – startat, ej inkluderat</vt:lpstr>
      <vt:lpstr>Halmstad</vt:lpstr>
      <vt:lpstr>Substudier?</vt:lpstr>
      <vt:lpstr>Plattform</vt:lpstr>
      <vt:lpstr>Marknadsföring</vt:lpstr>
      <vt:lpstr>2021 </vt:lpstr>
      <vt:lpstr>Tack för idag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Studiemöte 16/11 2020 Digitalt via Zoom</dc:title>
  <dc:creator>Olof Wolf</dc:creator>
  <cp:lastModifiedBy>Monica Sjöholm</cp:lastModifiedBy>
  <cp:revision>26</cp:revision>
  <dcterms:created xsi:type="dcterms:W3CDTF">2020-11-15T10:41:24Z</dcterms:created>
  <dcterms:modified xsi:type="dcterms:W3CDTF">2020-11-16T20:42:32Z</dcterms:modified>
</cp:coreProperties>
</file>