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63" r:id="rId2"/>
    <p:sldId id="282" r:id="rId3"/>
    <p:sldId id="275" r:id="rId4"/>
    <p:sldId id="353" r:id="rId5"/>
    <p:sldId id="287" r:id="rId6"/>
    <p:sldId id="322" r:id="rId7"/>
    <p:sldId id="323" r:id="rId8"/>
    <p:sldId id="336" r:id="rId9"/>
    <p:sldId id="348" r:id="rId10"/>
    <p:sldId id="337" r:id="rId11"/>
    <p:sldId id="338" r:id="rId12"/>
    <p:sldId id="339" r:id="rId13"/>
    <p:sldId id="340" r:id="rId14"/>
    <p:sldId id="342" r:id="rId15"/>
    <p:sldId id="341" r:id="rId16"/>
    <p:sldId id="354" r:id="rId17"/>
    <p:sldId id="355" r:id="rId18"/>
    <p:sldId id="356" r:id="rId19"/>
    <p:sldId id="357" r:id="rId20"/>
    <p:sldId id="358" r:id="rId21"/>
    <p:sldId id="359" r:id="rId22"/>
    <p:sldId id="363" r:id="rId23"/>
    <p:sldId id="360" r:id="rId24"/>
    <p:sldId id="361" r:id="rId25"/>
    <p:sldId id="364" r:id="rId26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47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12" autoAdjust="0"/>
    <p:restoredTop sz="96327" autoAdjust="0"/>
  </p:normalViewPr>
  <p:slideViewPr>
    <p:cSldViewPr snapToGrid="0" showGuides="1">
      <p:cViewPr varScale="1">
        <p:scale>
          <a:sx n="150" d="100"/>
          <a:sy n="150" d="100"/>
        </p:scale>
        <p:origin x="920" y="168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C03F3C-1FBF-0A05-32D0-4FFD4E0EF2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3AEEC4-2F30-8C2C-B3ED-9571084BB68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B2F64-093F-45D6-B1EA-F57609D87234}" type="datetimeFigureOut">
              <a:rPr lang="en-SE" smtClean="0"/>
              <a:t>1/10/23</a:t>
            </a:fld>
            <a:endParaRPr lang="en-S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9931B44-81B3-C46D-518D-3086D79A9B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37C1656-07EF-A922-6A67-712F6D72EF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66FE4F-7E8C-3988-3B72-B8C40C13B6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D1F8D-1E0A-46FF-705F-ED50CBA29C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F79F7-B403-48F7-B588-BAD4CE6507E1}" type="slidenum">
              <a:rPr lang="en-SE" smtClean="0"/>
              <a:t>‹#›</a:t>
            </a:fld>
            <a:endParaRPr lang="en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Delarbete</a:t>
            </a:r>
            <a:r>
              <a:rPr lang="en-GB" dirty="0"/>
              <a:t> 1 </a:t>
            </a:r>
            <a:r>
              <a:rPr lang="en-GB" dirty="0" err="1"/>
              <a:t>handlar</a:t>
            </a:r>
            <a:r>
              <a:rPr lang="en-GB" dirty="0"/>
              <a:t> om </a:t>
            </a:r>
            <a:r>
              <a:rPr lang="en-GB" dirty="0" err="1"/>
              <a:t>förhållandet</a:t>
            </a:r>
            <a:r>
              <a:rPr lang="en-GB" dirty="0"/>
              <a:t> </a:t>
            </a:r>
            <a:r>
              <a:rPr lang="en-GB" dirty="0" err="1"/>
              <a:t>mellan</a:t>
            </a:r>
            <a:r>
              <a:rPr lang="en-GB" dirty="0"/>
              <a:t> </a:t>
            </a:r>
            <a:r>
              <a:rPr lang="en-GB" dirty="0" err="1"/>
              <a:t>radiologiskt</a:t>
            </a:r>
            <a:r>
              <a:rPr lang="en-GB" dirty="0"/>
              <a:t> </a:t>
            </a:r>
            <a:r>
              <a:rPr lang="en-GB" dirty="0" err="1"/>
              <a:t>slutläge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kliniskt</a:t>
            </a:r>
            <a:r>
              <a:rPr lang="en-GB" dirty="0"/>
              <a:t> </a:t>
            </a:r>
            <a:r>
              <a:rPr lang="en-GB" dirty="0" err="1"/>
              <a:t>utfall</a:t>
            </a:r>
            <a:r>
              <a:rPr lang="en-GB" dirty="0"/>
              <a:t>. 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41652-643B-42D6-B5E3-4FE8548BAD63}" type="slidenum">
              <a:rPr lang="en-SE" smtClean="0"/>
              <a:t>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303766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finns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flera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studier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som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visar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upp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till 1/3 av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alla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frakturer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som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ligger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acceptabelt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på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dagarskontrollen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havererar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efter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kontrollen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och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läker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med malunion!</a:t>
            </a:r>
          </a:p>
          <a:p>
            <a:pPr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</a:pPr>
            <a:endParaRPr lang="en-US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Då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är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frågan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måste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ställa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oss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Vilka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är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det? Finns det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något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sätt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identifiera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dessa?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41652-643B-42D6-B5E3-4FE8548BAD63}" type="slidenum">
              <a:rPr lang="en-SE" smtClean="0"/>
              <a:t>10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634032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finns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flera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studier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som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visar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upp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till 1/3 av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alla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frakturer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som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ligger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acceptabelt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på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dagarskontrollen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havererar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efter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kontrollen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och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läker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med malunion!</a:t>
            </a:r>
          </a:p>
          <a:p>
            <a:pPr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</a:pPr>
            <a:endParaRPr lang="en-US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Då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är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frågan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måste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ställa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oss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Vilka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är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det? Finns det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något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sätt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identifiera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dessa?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41652-643B-42D6-B5E3-4FE8548BAD63}" type="slidenum">
              <a:rPr lang="en-SE" smtClean="0"/>
              <a:t>11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580875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finns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flera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studier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som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visar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upp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till 1/3 av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alla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frakturer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som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ligger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acceptabelt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på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dagarskontrollen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havererar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efter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kontrollen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och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läker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med malunion!</a:t>
            </a:r>
          </a:p>
          <a:p>
            <a:pPr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</a:pPr>
            <a:endParaRPr lang="en-US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Då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är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frågan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måste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ställa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oss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Vilka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är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det? Finns det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något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sätt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identifiera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dessa?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41652-643B-42D6-B5E3-4FE8548BAD63}" type="slidenum">
              <a:rPr lang="en-SE" smtClean="0"/>
              <a:t>12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186544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finns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flera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studier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som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visar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upp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till 1/3 av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alla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frakturer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som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ligger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acceptabelt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på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dagarskontrollen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havererar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efter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kontrollen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och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läker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med malunion!</a:t>
            </a:r>
          </a:p>
          <a:p>
            <a:pPr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</a:pPr>
            <a:endParaRPr lang="en-US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Då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är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frågan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måste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ställa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oss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Vilka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är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det? Finns det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något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sätt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identifiera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dessa?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41652-643B-42D6-B5E3-4FE8548BAD63}" type="slidenum">
              <a:rPr lang="en-SE" smtClean="0"/>
              <a:t>13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63116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finns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flera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studier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som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visar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upp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till 1/3 av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alla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frakturer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som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ligger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acceptabelt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på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dagarskontrollen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havererar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efter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kontrollen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och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läker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med malunion!</a:t>
            </a:r>
          </a:p>
          <a:p>
            <a:pPr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</a:pPr>
            <a:endParaRPr lang="en-US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Då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är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frågan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måste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ställa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oss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Vilka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är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det? Finns det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något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sätt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identifiera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dessa?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41652-643B-42D6-B5E3-4FE8548BAD63}" type="slidenum">
              <a:rPr lang="en-SE" smtClean="0"/>
              <a:t>14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778835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finns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flera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studier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som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visar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upp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till 1/3 av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alla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frakturer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som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ligger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acceptabelt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på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dagarskontrollen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havererar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efter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kontrollen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och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läker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med malunion!</a:t>
            </a:r>
          </a:p>
          <a:p>
            <a:pPr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</a:pPr>
            <a:endParaRPr lang="en-US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Då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är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frågan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måste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ställa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oss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Vilka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är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det? Finns det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något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sätt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identifiera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dessa?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41652-643B-42D6-B5E3-4FE8548BAD63}" type="slidenum">
              <a:rPr lang="en-SE" smtClean="0"/>
              <a:t>15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769481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Delarbete</a:t>
            </a:r>
            <a:r>
              <a:rPr lang="en-GB" dirty="0"/>
              <a:t> 1 </a:t>
            </a:r>
            <a:r>
              <a:rPr lang="en-GB" dirty="0" err="1"/>
              <a:t>handlar</a:t>
            </a:r>
            <a:r>
              <a:rPr lang="en-GB" dirty="0"/>
              <a:t> om </a:t>
            </a:r>
            <a:r>
              <a:rPr lang="en-GB" dirty="0" err="1"/>
              <a:t>förhållandet</a:t>
            </a:r>
            <a:r>
              <a:rPr lang="en-GB" dirty="0"/>
              <a:t> </a:t>
            </a:r>
            <a:r>
              <a:rPr lang="en-GB" dirty="0" err="1"/>
              <a:t>mellan</a:t>
            </a:r>
            <a:r>
              <a:rPr lang="en-GB" dirty="0"/>
              <a:t> </a:t>
            </a:r>
            <a:r>
              <a:rPr lang="en-GB" dirty="0" err="1"/>
              <a:t>radiologiskt</a:t>
            </a:r>
            <a:r>
              <a:rPr lang="en-GB" dirty="0"/>
              <a:t> </a:t>
            </a:r>
            <a:r>
              <a:rPr lang="en-GB" dirty="0" err="1"/>
              <a:t>slutläge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kliniskt</a:t>
            </a:r>
            <a:r>
              <a:rPr lang="en-GB" dirty="0"/>
              <a:t> </a:t>
            </a:r>
            <a:r>
              <a:rPr lang="en-GB" dirty="0" err="1"/>
              <a:t>utfall</a:t>
            </a:r>
            <a:r>
              <a:rPr lang="en-GB" dirty="0"/>
              <a:t>. 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41652-643B-42D6-B5E3-4FE8548BAD63}" type="slidenum">
              <a:rPr lang="en-SE" smtClean="0"/>
              <a:t>16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1956707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Målet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syftet</a:t>
            </a:r>
            <a:r>
              <a:rPr lang="en-GB" dirty="0"/>
              <a:t> </a:t>
            </a:r>
            <a:r>
              <a:rPr lang="en-GB" dirty="0" err="1"/>
              <a:t>är</a:t>
            </a:r>
            <a:r>
              <a:rPr lang="en-GB" dirty="0"/>
              <a:t> det </a:t>
            </a:r>
            <a:r>
              <a:rPr lang="en-GB" dirty="0" err="1"/>
              <a:t>första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jag </a:t>
            </a:r>
            <a:r>
              <a:rPr lang="en-GB" dirty="0" err="1"/>
              <a:t>nämnde</a:t>
            </a:r>
            <a:r>
              <a:rPr lang="en-GB" dirty="0"/>
              <a:t> </a:t>
            </a:r>
            <a:r>
              <a:rPr lang="en-GB" dirty="0" err="1"/>
              <a:t>tidigare</a:t>
            </a:r>
            <a:r>
              <a:rPr lang="en-GB" dirty="0"/>
              <a:t>.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försöka</a:t>
            </a:r>
            <a:r>
              <a:rPr lang="en-GB" dirty="0"/>
              <a:t> </a:t>
            </a:r>
            <a:r>
              <a:rPr lang="en-GB" dirty="0" err="1"/>
              <a:t>etablera</a:t>
            </a:r>
            <a:r>
              <a:rPr lang="en-GB" dirty="0"/>
              <a:t> </a:t>
            </a:r>
            <a:r>
              <a:rPr lang="en-GB" dirty="0" err="1"/>
              <a:t>vilken</a:t>
            </a:r>
            <a:r>
              <a:rPr lang="en-GB" dirty="0"/>
              <a:t> roll </a:t>
            </a:r>
            <a:r>
              <a:rPr lang="en-GB" dirty="0" err="1"/>
              <a:t>slutgiltligt</a:t>
            </a:r>
            <a:r>
              <a:rPr lang="en-GB" dirty="0"/>
              <a:t> </a:t>
            </a:r>
            <a:r>
              <a:rPr lang="en-GB" dirty="0" err="1"/>
              <a:t>radiologiskt</a:t>
            </a:r>
            <a:r>
              <a:rPr lang="en-GB" dirty="0"/>
              <a:t> </a:t>
            </a:r>
            <a:r>
              <a:rPr lang="en-GB" dirty="0" err="1"/>
              <a:t>läge</a:t>
            </a:r>
            <a:r>
              <a:rPr lang="en-GB" dirty="0"/>
              <a:t> </a:t>
            </a:r>
            <a:r>
              <a:rPr lang="en-GB" dirty="0" err="1"/>
              <a:t>spelar</a:t>
            </a:r>
            <a:r>
              <a:rPr lang="en-GB" dirty="0"/>
              <a:t> </a:t>
            </a:r>
            <a:r>
              <a:rPr lang="en-GB" dirty="0" err="1"/>
              <a:t>när</a:t>
            </a:r>
            <a:r>
              <a:rPr lang="en-GB" dirty="0"/>
              <a:t> det </a:t>
            </a:r>
            <a:r>
              <a:rPr lang="en-GB" dirty="0" err="1"/>
              <a:t>kommer</a:t>
            </a:r>
            <a:r>
              <a:rPr lang="en-GB" dirty="0"/>
              <a:t> till </a:t>
            </a:r>
            <a:r>
              <a:rPr lang="en-GB" dirty="0" err="1"/>
              <a:t>kliniskt</a:t>
            </a:r>
            <a:r>
              <a:rPr lang="en-GB" dirty="0"/>
              <a:t> </a:t>
            </a:r>
            <a:r>
              <a:rPr lang="en-GB" dirty="0" err="1"/>
              <a:t>utfall</a:t>
            </a:r>
            <a:r>
              <a:rPr lang="en-GB" dirty="0"/>
              <a:t> </a:t>
            </a:r>
            <a:r>
              <a:rPr lang="en-GB" dirty="0" err="1"/>
              <a:t>efter</a:t>
            </a:r>
            <a:r>
              <a:rPr lang="en-GB" dirty="0"/>
              <a:t> 1 </a:t>
            </a:r>
            <a:r>
              <a:rPr lang="en-GB" dirty="0" err="1"/>
              <a:t>år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41652-643B-42D6-B5E3-4FE8548BAD63}" type="slidenum">
              <a:rPr lang="en-SE" smtClean="0"/>
              <a:t>17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6714133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Detta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arbete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varit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väldigt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intressant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för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mig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som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kliniker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och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forskare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Detta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då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man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förväntar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sig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förhållandet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efter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distal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radiusfraktur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skulle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något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såhär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sämre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utfall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vid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båda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ändarna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Som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representeras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av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ökad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VOLARBOCKNING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från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anatomiskt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läge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Likväl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som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av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ökad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DORSALBOCKNING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41652-643B-42D6-B5E3-4FE8548BAD63}" type="slidenum">
              <a:rPr lang="en-SE" smtClean="0"/>
              <a:t>18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6636395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Detta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arbete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varit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väldigt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intressant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för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mig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som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kliniker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och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forskare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Detta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då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man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förväntar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sig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förhållandet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efter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distal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radiusfraktur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skulle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något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såhär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sämre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utfall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vid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båda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ändarna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Som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representeras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av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ökad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VOLARBOCKNING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från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anatomiskt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läge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Likväl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som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av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ökad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DORSALBOCKNING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41652-643B-42D6-B5E3-4FE8548BAD63}" type="slidenum">
              <a:rPr lang="en-SE" smtClean="0"/>
              <a:t>19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845367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Målet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syftet</a:t>
            </a:r>
            <a:r>
              <a:rPr lang="en-GB" dirty="0"/>
              <a:t> </a:t>
            </a:r>
            <a:r>
              <a:rPr lang="en-GB" dirty="0" err="1"/>
              <a:t>är</a:t>
            </a:r>
            <a:r>
              <a:rPr lang="en-GB" dirty="0"/>
              <a:t> det </a:t>
            </a:r>
            <a:r>
              <a:rPr lang="en-GB" dirty="0" err="1"/>
              <a:t>första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jag </a:t>
            </a:r>
            <a:r>
              <a:rPr lang="en-GB" dirty="0" err="1"/>
              <a:t>nämnde</a:t>
            </a:r>
            <a:r>
              <a:rPr lang="en-GB" dirty="0"/>
              <a:t> </a:t>
            </a:r>
            <a:r>
              <a:rPr lang="en-GB" dirty="0" err="1"/>
              <a:t>tidigare</a:t>
            </a:r>
            <a:r>
              <a:rPr lang="en-GB" dirty="0"/>
              <a:t>.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försöka</a:t>
            </a:r>
            <a:r>
              <a:rPr lang="en-GB" dirty="0"/>
              <a:t> </a:t>
            </a:r>
            <a:r>
              <a:rPr lang="en-GB" dirty="0" err="1"/>
              <a:t>etablera</a:t>
            </a:r>
            <a:r>
              <a:rPr lang="en-GB" dirty="0"/>
              <a:t> </a:t>
            </a:r>
            <a:r>
              <a:rPr lang="en-GB" dirty="0" err="1"/>
              <a:t>vilken</a:t>
            </a:r>
            <a:r>
              <a:rPr lang="en-GB" dirty="0"/>
              <a:t> roll </a:t>
            </a:r>
            <a:r>
              <a:rPr lang="en-GB" dirty="0" err="1"/>
              <a:t>slutgiltligt</a:t>
            </a:r>
            <a:r>
              <a:rPr lang="en-GB" dirty="0"/>
              <a:t> </a:t>
            </a:r>
            <a:r>
              <a:rPr lang="en-GB" dirty="0" err="1"/>
              <a:t>radiologiskt</a:t>
            </a:r>
            <a:r>
              <a:rPr lang="en-GB" dirty="0"/>
              <a:t> </a:t>
            </a:r>
            <a:r>
              <a:rPr lang="en-GB" dirty="0" err="1"/>
              <a:t>läge</a:t>
            </a:r>
            <a:r>
              <a:rPr lang="en-GB" dirty="0"/>
              <a:t> </a:t>
            </a:r>
            <a:r>
              <a:rPr lang="en-GB" dirty="0" err="1"/>
              <a:t>spelar</a:t>
            </a:r>
            <a:r>
              <a:rPr lang="en-GB" dirty="0"/>
              <a:t> </a:t>
            </a:r>
            <a:r>
              <a:rPr lang="en-GB" dirty="0" err="1"/>
              <a:t>när</a:t>
            </a:r>
            <a:r>
              <a:rPr lang="en-GB" dirty="0"/>
              <a:t> det </a:t>
            </a:r>
            <a:r>
              <a:rPr lang="en-GB" dirty="0" err="1"/>
              <a:t>kommer</a:t>
            </a:r>
            <a:r>
              <a:rPr lang="en-GB" dirty="0"/>
              <a:t> till </a:t>
            </a:r>
            <a:r>
              <a:rPr lang="en-GB" dirty="0" err="1"/>
              <a:t>kliniskt</a:t>
            </a:r>
            <a:r>
              <a:rPr lang="en-GB" dirty="0"/>
              <a:t> </a:t>
            </a:r>
            <a:r>
              <a:rPr lang="en-GB" dirty="0" err="1"/>
              <a:t>utfall</a:t>
            </a:r>
            <a:r>
              <a:rPr lang="en-GB" dirty="0"/>
              <a:t> </a:t>
            </a:r>
            <a:r>
              <a:rPr lang="en-GB" dirty="0" err="1"/>
              <a:t>efter</a:t>
            </a:r>
            <a:r>
              <a:rPr lang="en-GB" dirty="0"/>
              <a:t> 1 </a:t>
            </a:r>
            <a:r>
              <a:rPr lang="en-GB" dirty="0" err="1"/>
              <a:t>år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41652-643B-42D6-B5E3-4FE8548BAD63}" type="slidenum">
              <a:rPr lang="en-SE" smtClean="0"/>
              <a:t>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8137921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Sammanfattningsvis</a:t>
            </a:r>
            <a:r>
              <a:rPr lang="en-GB" dirty="0"/>
              <a:t>, Vi </a:t>
            </a:r>
            <a:r>
              <a:rPr lang="en-GB" dirty="0" err="1"/>
              <a:t>fann</a:t>
            </a:r>
            <a:r>
              <a:rPr lang="en-GB" dirty="0"/>
              <a:t> </a:t>
            </a:r>
            <a:r>
              <a:rPr lang="en-GB" dirty="0" err="1"/>
              <a:t>ett</a:t>
            </a:r>
            <a:r>
              <a:rPr lang="en-GB" dirty="0"/>
              <a:t> </a:t>
            </a:r>
            <a:r>
              <a:rPr lang="en-GB" dirty="0" err="1"/>
              <a:t>icke-linjärt</a:t>
            </a:r>
            <a:r>
              <a:rPr lang="en-GB" dirty="0"/>
              <a:t> </a:t>
            </a:r>
            <a:r>
              <a:rPr lang="en-GB" dirty="0" err="1"/>
              <a:t>samband</a:t>
            </a:r>
            <a:r>
              <a:rPr lang="en-GB" dirty="0"/>
              <a:t> </a:t>
            </a:r>
            <a:r>
              <a:rPr lang="en-GB" dirty="0" err="1"/>
              <a:t>mellan</a:t>
            </a:r>
            <a:r>
              <a:rPr lang="en-GB" dirty="0"/>
              <a:t> </a:t>
            </a:r>
            <a:r>
              <a:rPr lang="en-GB" dirty="0" err="1"/>
              <a:t>kliniskt</a:t>
            </a:r>
            <a:r>
              <a:rPr lang="en-GB" dirty="0"/>
              <a:t> </a:t>
            </a:r>
            <a:r>
              <a:rPr lang="en-GB" dirty="0" err="1"/>
              <a:t>utfall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radiologiskt</a:t>
            </a:r>
            <a:r>
              <a:rPr lang="en-GB" dirty="0"/>
              <a:t> </a:t>
            </a:r>
            <a:r>
              <a:rPr lang="en-GB" dirty="0" err="1"/>
              <a:t>slutläge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Försämringen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kliniskt</a:t>
            </a:r>
            <a:r>
              <a:rPr lang="en-GB" dirty="0"/>
              <a:t> </a:t>
            </a:r>
            <a:r>
              <a:rPr lang="en-GB" dirty="0" err="1"/>
              <a:t>utfall</a:t>
            </a:r>
            <a:r>
              <a:rPr lang="en-GB" dirty="0"/>
              <a:t> </a:t>
            </a:r>
            <a:r>
              <a:rPr lang="en-GB" dirty="0" err="1"/>
              <a:t>börjar</a:t>
            </a:r>
            <a:r>
              <a:rPr lang="en-GB" dirty="0"/>
              <a:t> </a:t>
            </a:r>
            <a:r>
              <a:rPr lang="en-GB" dirty="0" err="1"/>
              <a:t>från</a:t>
            </a:r>
            <a:r>
              <a:rPr lang="en-GB" dirty="0"/>
              <a:t> 5 graders </a:t>
            </a:r>
            <a:r>
              <a:rPr lang="en-GB" dirty="0" err="1"/>
              <a:t>dorsalbockning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ju</a:t>
            </a:r>
            <a:r>
              <a:rPr lang="en-GB" dirty="0"/>
              <a:t> </a:t>
            </a:r>
            <a:r>
              <a:rPr lang="en-GB" dirty="0" err="1"/>
              <a:t>större</a:t>
            </a:r>
            <a:r>
              <a:rPr lang="en-GB" dirty="0"/>
              <a:t> </a:t>
            </a:r>
            <a:r>
              <a:rPr lang="en-GB" dirty="0" err="1"/>
              <a:t>felställning</a:t>
            </a:r>
            <a:r>
              <a:rPr lang="en-GB" dirty="0"/>
              <a:t> </a:t>
            </a:r>
            <a:r>
              <a:rPr lang="en-GB" dirty="0" err="1"/>
              <a:t>frakturen</a:t>
            </a:r>
            <a:r>
              <a:rPr lang="en-GB" dirty="0"/>
              <a:t> </a:t>
            </a:r>
            <a:r>
              <a:rPr lang="en-GB" dirty="0" err="1"/>
              <a:t>läkt</a:t>
            </a:r>
            <a:r>
              <a:rPr lang="en-GB" dirty="0"/>
              <a:t> med, </a:t>
            </a:r>
            <a:r>
              <a:rPr lang="en-GB" dirty="0" err="1"/>
              <a:t>ju</a:t>
            </a:r>
            <a:r>
              <a:rPr lang="en-GB" dirty="0"/>
              <a:t> </a:t>
            </a:r>
            <a:r>
              <a:rPr lang="en-GB" dirty="0" err="1"/>
              <a:t>mer</a:t>
            </a:r>
            <a:r>
              <a:rPr lang="en-GB" dirty="0"/>
              <a:t> </a:t>
            </a:r>
            <a:r>
              <a:rPr lang="en-GB" dirty="0" err="1"/>
              <a:t>besvär</a:t>
            </a:r>
            <a:r>
              <a:rPr lang="en-GB" dirty="0"/>
              <a:t> </a:t>
            </a:r>
            <a:r>
              <a:rPr lang="en-GB" dirty="0" err="1"/>
              <a:t>får</a:t>
            </a:r>
            <a:r>
              <a:rPr lang="en-GB" dirty="0"/>
              <a:t> </a:t>
            </a:r>
            <a:r>
              <a:rPr lang="en-GB" dirty="0" err="1"/>
              <a:t>patienten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41652-643B-42D6-B5E3-4FE8548BAD63}" type="slidenum">
              <a:rPr lang="en-SE" smtClean="0"/>
              <a:t>20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617449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Sammanfattningsvis</a:t>
            </a:r>
            <a:r>
              <a:rPr lang="en-GB" dirty="0"/>
              <a:t>, Vi </a:t>
            </a:r>
            <a:r>
              <a:rPr lang="en-GB" dirty="0" err="1"/>
              <a:t>fann</a:t>
            </a:r>
            <a:r>
              <a:rPr lang="en-GB" dirty="0"/>
              <a:t> </a:t>
            </a:r>
            <a:r>
              <a:rPr lang="en-GB" dirty="0" err="1"/>
              <a:t>ett</a:t>
            </a:r>
            <a:r>
              <a:rPr lang="en-GB" dirty="0"/>
              <a:t> </a:t>
            </a:r>
            <a:r>
              <a:rPr lang="en-GB" dirty="0" err="1"/>
              <a:t>icke-linjärt</a:t>
            </a:r>
            <a:r>
              <a:rPr lang="en-GB" dirty="0"/>
              <a:t> </a:t>
            </a:r>
            <a:r>
              <a:rPr lang="en-GB" dirty="0" err="1"/>
              <a:t>samband</a:t>
            </a:r>
            <a:r>
              <a:rPr lang="en-GB" dirty="0"/>
              <a:t> </a:t>
            </a:r>
            <a:r>
              <a:rPr lang="en-GB" dirty="0" err="1"/>
              <a:t>mellan</a:t>
            </a:r>
            <a:r>
              <a:rPr lang="en-GB" dirty="0"/>
              <a:t> </a:t>
            </a:r>
            <a:r>
              <a:rPr lang="en-GB" dirty="0" err="1"/>
              <a:t>kliniskt</a:t>
            </a:r>
            <a:r>
              <a:rPr lang="en-GB" dirty="0"/>
              <a:t> </a:t>
            </a:r>
            <a:r>
              <a:rPr lang="en-GB" dirty="0" err="1"/>
              <a:t>utfall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radiologiskt</a:t>
            </a:r>
            <a:r>
              <a:rPr lang="en-GB" dirty="0"/>
              <a:t> </a:t>
            </a:r>
            <a:r>
              <a:rPr lang="en-GB" dirty="0" err="1"/>
              <a:t>slutläge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Försämringen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kliniskt</a:t>
            </a:r>
            <a:r>
              <a:rPr lang="en-GB" dirty="0"/>
              <a:t> </a:t>
            </a:r>
            <a:r>
              <a:rPr lang="en-GB" dirty="0" err="1"/>
              <a:t>utfall</a:t>
            </a:r>
            <a:r>
              <a:rPr lang="en-GB" dirty="0"/>
              <a:t> </a:t>
            </a:r>
            <a:r>
              <a:rPr lang="en-GB" dirty="0" err="1"/>
              <a:t>börjar</a:t>
            </a:r>
            <a:r>
              <a:rPr lang="en-GB" dirty="0"/>
              <a:t> </a:t>
            </a:r>
            <a:r>
              <a:rPr lang="en-GB" dirty="0" err="1"/>
              <a:t>från</a:t>
            </a:r>
            <a:r>
              <a:rPr lang="en-GB" dirty="0"/>
              <a:t> 5 graders </a:t>
            </a:r>
            <a:r>
              <a:rPr lang="en-GB" dirty="0" err="1"/>
              <a:t>dorsalbockning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ju</a:t>
            </a:r>
            <a:r>
              <a:rPr lang="en-GB" dirty="0"/>
              <a:t> </a:t>
            </a:r>
            <a:r>
              <a:rPr lang="en-GB" dirty="0" err="1"/>
              <a:t>större</a:t>
            </a:r>
            <a:r>
              <a:rPr lang="en-GB" dirty="0"/>
              <a:t> </a:t>
            </a:r>
            <a:r>
              <a:rPr lang="en-GB" dirty="0" err="1"/>
              <a:t>felställning</a:t>
            </a:r>
            <a:r>
              <a:rPr lang="en-GB" dirty="0"/>
              <a:t> </a:t>
            </a:r>
            <a:r>
              <a:rPr lang="en-GB" dirty="0" err="1"/>
              <a:t>frakturen</a:t>
            </a:r>
            <a:r>
              <a:rPr lang="en-GB" dirty="0"/>
              <a:t> </a:t>
            </a:r>
            <a:r>
              <a:rPr lang="en-GB" dirty="0" err="1"/>
              <a:t>läkt</a:t>
            </a:r>
            <a:r>
              <a:rPr lang="en-GB" dirty="0"/>
              <a:t> med, </a:t>
            </a:r>
            <a:r>
              <a:rPr lang="en-GB" dirty="0" err="1"/>
              <a:t>ju</a:t>
            </a:r>
            <a:r>
              <a:rPr lang="en-GB" dirty="0"/>
              <a:t> </a:t>
            </a:r>
            <a:r>
              <a:rPr lang="en-GB" dirty="0" err="1"/>
              <a:t>mer</a:t>
            </a:r>
            <a:r>
              <a:rPr lang="en-GB" dirty="0"/>
              <a:t> </a:t>
            </a:r>
            <a:r>
              <a:rPr lang="en-GB" dirty="0" err="1"/>
              <a:t>besvär</a:t>
            </a:r>
            <a:r>
              <a:rPr lang="en-GB" dirty="0"/>
              <a:t> </a:t>
            </a:r>
            <a:r>
              <a:rPr lang="en-GB" dirty="0" err="1"/>
              <a:t>får</a:t>
            </a:r>
            <a:r>
              <a:rPr lang="en-GB" dirty="0"/>
              <a:t> </a:t>
            </a:r>
            <a:r>
              <a:rPr lang="en-GB" dirty="0" err="1"/>
              <a:t>patienten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41652-643B-42D6-B5E3-4FE8548BAD63}" type="slidenum">
              <a:rPr lang="en-SE" smtClean="0"/>
              <a:t>21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067498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Sammanfattningsvis</a:t>
            </a:r>
            <a:r>
              <a:rPr lang="en-GB" dirty="0"/>
              <a:t>, Vi </a:t>
            </a:r>
            <a:r>
              <a:rPr lang="en-GB" dirty="0" err="1"/>
              <a:t>fann</a:t>
            </a:r>
            <a:r>
              <a:rPr lang="en-GB" dirty="0"/>
              <a:t> </a:t>
            </a:r>
            <a:r>
              <a:rPr lang="en-GB" dirty="0" err="1"/>
              <a:t>ett</a:t>
            </a:r>
            <a:r>
              <a:rPr lang="en-GB" dirty="0"/>
              <a:t> </a:t>
            </a:r>
            <a:r>
              <a:rPr lang="en-GB" dirty="0" err="1"/>
              <a:t>icke-linjärt</a:t>
            </a:r>
            <a:r>
              <a:rPr lang="en-GB" dirty="0"/>
              <a:t> </a:t>
            </a:r>
            <a:r>
              <a:rPr lang="en-GB" dirty="0" err="1"/>
              <a:t>samband</a:t>
            </a:r>
            <a:r>
              <a:rPr lang="en-GB" dirty="0"/>
              <a:t> </a:t>
            </a:r>
            <a:r>
              <a:rPr lang="en-GB" dirty="0" err="1"/>
              <a:t>mellan</a:t>
            </a:r>
            <a:r>
              <a:rPr lang="en-GB" dirty="0"/>
              <a:t> </a:t>
            </a:r>
            <a:r>
              <a:rPr lang="en-GB" dirty="0" err="1"/>
              <a:t>kliniskt</a:t>
            </a:r>
            <a:r>
              <a:rPr lang="en-GB" dirty="0"/>
              <a:t> </a:t>
            </a:r>
            <a:r>
              <a:rPr lang="en-GB" dirty="0" err="1"/>
              <a:t>utfall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radiologiskt</a:t>
            </a:r>
            <a:r>
              <a:rPr lang="en-GB" dirty="0"/>
              <a:t> </a:t>
            </a:r>
            <a:r>
              <a:rPr lang="en-GB" dirty="0" err="1"/>
              <a:t>slutläge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Försämringen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kliniskt</a:t>
            </a:r>
            <a:r>
              <a:rPr lang="en-GB" dirty="0"/>
              <a:t> </a:t>
            </a:r>
            <a:r>
              <a:rPr lang="en-GB" dirty="0" err="1"/>
              <a:t>utfall</a:t>
            </a:r>
            <a:r>
              <a:rPr lang="en-GB" dirty="0"/>
              <a:t> </a:t>
            </a:r>
            <a:r>
              <a:rPr lang="en-GB" dirty="0" err="1"/>
              <a:t>börjar</a:t>
            </a:r>
            <a:r>
              <a:rPr lang="en-GB" dirty="0"/>
              <a:t> </a:t>
            </a:r>
            <a:r>
              <a:rPr lang="en-GB" dirty="0" err="1"/>
              <a:t>från</a:t>
            </a:r>
            <a:r>
              <a:rPr lang="en-GB" dirty="0"/>
              <a:t> 5 graders </a:t>
            </a:r>
            <a:r>
              <a:rPr lang="en-GB" dirty="0" err="1"/>
              <a:t>dorsalbockning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ju</a:t>
            </a:r>
            <a:r>
              <a:rPr lang="en-GB" dirty="0"/>
              <a:t> </a:t>
            </a:r>
            <a:r>
              <a:rPr lang="en-GB" dirty="0" err="1"/>
              <a:t>större</a:t>
            </a:r>
            <a:r>
              <a:rPr lang="en-GB" dirty="0"/>
              <a:t> </a:t>
            </a:r>
            <a:r>
              <a:rPr lang="en-GB" dirty="0" err="1"/>
              <a:t>felställning</a:t>
            </a:r>
            <a:r>
              <a:rPr lang="en-GB" dirty="0"/>
              <a:t> </a:t>
            </a:r>
            <a:r>
              <a:rPr lang="en-GB" dirty="0" err="1"/>
              <a:t>frakturen</a:t>
            </a:r>
            <a:r>
              <a:rPr lang="en-GB" dirty="0"/>
              <a:t> </a:t>
            </a:r>
            <a:r>
              <a:rPr lang="en-GB" dirty="0" err="1"/>
              <a:t>läkt</a:t>
            </a:r>
            <a:r>
              <a:rPr lang="en-GB" dirty="0"/>
              <a:t> med, </a:t>
            </a:r>
            <a:r>
              <a:rPr lang="en-GB" dirty="0" err="1"/>
              <a:t>ju</a:t>
            </a:r>
            <a:r>
              <a:rPr lang="en-GB" dirty="0"/>
              <a:t> </a:t>
            </a:r>
            <a:r>
              <a:rPr lang="en-GB" dirty="0" err="1"/>
              <a:t>mer</a:t>
            </a:r>
            <a:r>
              <a:rPr lang="en-GB" dirty="0"/>
              <a:t> </a:t>
            </a:r>
            <a:r>
              <a:rPr lang="en-GB" dirty="0" err="1"/>
              <a:t>besvär</a:t>
            </a:r>
            <a:r>
              <a:rPr lang="en-GB" dirty="0"/>
              <a:t> </a:t>
            </a:r>
            <a:r>
              <a:rPr lang="en-GB" dirty="0" err="1"/>
              <a:t>får</a:t>
            </a:r>
            <a:r>
              <a:rPr lang="en-GB" dirty="0"/>
              <a:t> </a:t>
            </a:r>
            <a:r>
              <a:rPr lang="en-GB" dirty="0" err="1"/>
              <a:t>patienten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41652-643B-42D6-B5E3-4FE8548BAD63}" type="slidenum">
              <a:rPr lang="en-SE" smtClean="0"/>
              <a:t>22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1979610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Sammanfattningsvis</a:t>
            </a:r>
            <a:r>
              <a:rPr lang="en-GB" dirty="0"/>
              <a:t>, Vi </a:t>
            </a:r>
            <a:r>
              <a:rPr lang="en-GB" dirty="0" err="1"/>
              <a:t>fann</a:t>
            </a:r>
            <a:r>
              <a:rPr lang="en-GB" dirty="0"/>
              <a:t> </a:t>
            </a:r>
            <a:r>
              <a:rPr lang="en-GB" dirty="0" err="1"/>
              <a:t>ett</a:t>
            </a:r>
            <a:r>
              <a:rPr lang="en-GB" dirty="0"/>
              <a:t> </a:t>
            </a:r>
            <a:r>
              <a:rPr lang="en-GB" dirty="0" err="1"/>
              <a:t>icke-linjärt</a:t>
            </a:r>
            <a:r>
              <a:rPr lang="en-GB" dirty="0"/>
              <a:t> </a:t>
            </a:r>
            <a:r>
              <a:rPr lang="en-GB" dirty="0" err="1"/>
              <a:t>samband</a:t>
            </a:r>
            <a:r>
              <a:rPr lang="en-GB" dirty="0"/>
              <a:t> </a:t>
            </a:r>
            <a:r>
              <a:rPr lang="en-GB" dirty="0" err="1"/>
              <a:t>mellan</a:t>
            </a:r>
            <a:r>
              <a:rPr lang="en-GB" dirty="0"/>
              <a:t> </a:t>
            </a:r>
            <a:r>
              <a:rPr lang="en-GB" dirty="0" err="1"/>
              <a:t>kliniskt</a:t>
            </a:r>
            <a:r>
              <a:rPr lang="en-GB" dirty="0"/>
              <a:t> </a:t>
            </a:r>
            <a:r>
              <a:rPr lang="en-GB" dirty="0" err="1"/>
              <a:t>utfall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radiologiskt</a:t>
            </a:r>
            <a:r>
              <a:rPr lang="en-GB" dirty="0"/>
              <a:t> </a:t>
            </a:r>
            <a:r>
              <a:rPr lang="en-GB" dirty="0" err="1"/>
              <a:t>slutläge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Försämringen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kliniskt</a:t>
            </a:r>
            <a:r>
              <a:rPr lang="en-GB" dirty="0"/>
              <a:t> </a:t>
            </a:r>
            <a:r>
              <a:rPr lang="en-GB" dirty="0" err="1"/>
              <a:t>utfall</a:t>
            </a:r>
            <a:r>
              <a:rPr lang="en-GB" dirty="0"/>
              <a:t> </a:t>
            </a:r>
            <a:r>
              <a:rPr lang="en-GB" dirty="0" err="1"/>
              <a:t>börjar</a:t>
            </a:r>
            <a:r>
              <a:rPr lang="en-GB" dirty="0"/>
              <a:t> </a:t>
            </a:r>
            <a:r>
              <a:rPr lang="en-GB" dirty="0" err="1"/>
              <a:t>från</a:t>
            </a:r>
            <a:r>
              <a:rPr lang="en-GB" dirty="0"/>
              <a:t> 5 graders </a:t>
            </a:r>
            <a:r>
              <a:rPr lang="en-GB" dirty="0" err="1"/>
              <a:t>dorsalbockning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ju</a:t>
            </a:r>
            <a:r>
              <a:rPr lang="en-GB" dirty="0"/>
              <a:t> </a:t>
            </a:r>
            <a:r>
              <a:rPr lang="en-GB" dirty="0" err="1"/>
              <a:t>större</a:t>
            </a:r>
            <a:r>
              <a:rPr lang="en-GB" dirty="0"/>
              <a:t> </a:t>
            </a:r>
            <a:r>
              <a:rPr lang="en-GB" dirty="0" err="1"/>
              <a:t>felställning</a:t>
            </a:r>
            <a:r>
              <a:rPr lang="en-GB" dirty="0"/>
              <a:t> </a:t>
            </a:r>
            <a:r>
              <a:rPr lang="en-GB" dirty="0" err="1"/>
              <a:t>frakturen</a:t>
            </a:r>
            <a:r>
              <a:rPr lang="en-GB" dirty="0"/>
              <a:t> </a:t>
            </a:r>
            <a:r>
              <a:rPr lang="en-GB" dirty="0" err="1"/>
              <a:t>läkt</a:t>
            </a:r>
            <a:r>
              <a:rPr lang="en-GB" dirty="0"/>
              <a:t> med, </a:t>
            </a:r>
            <a:r>
              <a:rPr lang="en-GB" dirty="0" err="1"/>
              <a:t>ju</a:t>
            </a:r>
            <a:r>
              <a:rPr lang="en-GB" dirty="0"/>
              <a:t> </a:t>
            </a:r>
            <a:r>
              <a:rPr lang="en-GB" dirty="0" err="1"/>
              <a:t>mer</a:t>
            </a:r>
            <a:r>
              <a:rPr lang="en-GB" dirty="0"/>
              <a:t> </a:t>
            </a:r>
            <a:r>
              <a:rPr lang="en-GB" dirty="0" err="1"/>
              <a:t>besvär</a:t>
            </a:r>
            <a:r>
              <a:rPr lang="en-GB" dirty="0"/>
              <a:t> </a:t>
            </a:r>
            <a:r>
              <a:rPr lang="en-GB" dirty="0" err="1"/>
              <a:t>får</a:t>
            </a:r>
            <a:r>
              <a:rPr lang="en-GB" dirty="0"/>
              <a:t> </a:t>
            </a:r>
            <a:r>
              <a:rPr lang="en-GB" dirty="0" err="1"/>
              <a:t>patienten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41652-643B-42D6-B5E3-4FE8548BAD63}" type="slidenum">
              <a:rPr lang="en-SE" smtClean="0"/>
              <a:t>23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026556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Sammanfattningsvis</a:t>
            </a:r>
            <a:r>
              <a:rPr lang="en-GB" dirty="0"/>
              <a:t>, Vi </a:t>
            </a:r>
            <a:r>
              <a:rPr lang="en-GB" dirty="0" err="1"/>
              <a:t>fann</a:t>
            </a:r>
            <a:r>
              <a:rPr lang="en-GB" dirty="0"/>
              <a:t> </a:t>
            </a:r>
            <a:r>
              <a:rPr lang="en-GB" dirty="0" err="1"/>
              <a:t>ett</a:t>
            </a:r>
            <a:r>
              <a:rPr lang="en-GB" dirty="0"/>
              <a:t> </a:t>
            </a:r>
            <a:r>
              <a:rPr lang="en-GB" dirty="0" err="1"/>
              <a:t>icke-linjärt</a:t>
            </a:r>
            <a:r>
              <a:rPr lang="en-GB" dirty="0"/>
              <a:t> </a:t>
            </a:r>
            <a:r>
              <a:rPr lang="en-GB" dirty="0" err="1"/>
              <a:t>samband</a:t>
            </a:r>
            <a:r>
              <a:rPr lang="en-GB" dirty="0"/>
              <a:t> </a:t>
            </a:r>
            <a:r>
              <a:rPr lang="en-GB" dirty="0" err="1"/>
              <a:t>mellan</a:t>
            </a:r>
            <a:r>
              <a:rPr lang="en-GB" dirty="0"/>
              <a:t> </a:t>
            </a:r>
            <a:r>
              <a:rPr lang="en-GB" dirty="0" err="1"/>
              <a:t>kliniskt</a:t>
            </a:r>
            <a:r>
              <a:rPr lang="en-GB" dirty="0"/>
              <a:t> </a:t>
            </a:r>
            <a:r>
              <a:rPr lang="en-GB" dirty="0" err="1"/>
              <a:t>utfall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radiologiskt</a:t>
            </a:r>
            <a:r>
              <a:rPr lang="en-GB" dirty="0"/>
              <a:t> </a:t>
            </a:r>
            <a:r>
              <a:rPr lang="en-GB" dirty="0" err="1"/>
              <a:t>slutläge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Försämringen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kliniskt</a:t>
            </a:r>
            <a:r>
              <a:rPr lang="en-GB" dirty="0"/>
              <a:t> </a:t>
            </a:r>
            <a:r>
              <a:rPr lang="en-GB" dirty="0" err="1"/>
              <a:t>utfall</a:t>
            </a:r>
            <a:r>
              <a:rPr lang="en-GB" dirty="0"/>
              <a:t> </a:t>
            </a:r>
            <a:r>
              <a:rPr lang="en-GB" dirty="0" err="1"/>
              <a:t>börjar</a:t>
            </a:r>
            <a:r>
              <a:rPr lang="en-GB" dirty="0"/>
              <a:t> </a:t>
            </a:r>
            <a:r>
              <a:rPr lang="en-GB" dirty="0" err="1"/>
              <a:t>från</a:t>
            </a:r>
            <a:r>
              <a:rPr lang="en-GB" dirty="0"/>
              <a:t> 5 graders </a:t>
            </a:r>
            <a:r>
              <a:rPr lang="en-GB" dirty="0" err="1"/>
              <a:t>dorsalbockning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ju</a:t>
            </a:r>
            <a:r>
              <a:rPr lang="en-GB" dirty="0"/>
              <a:t> </a:t>
            </a:r>
            <a:r>
              <a:rPr lang="en-GB" dirty="0" err="1"/>
              <a:t>större</a:t>
            </a:r>
            <a:r>
              <a:rPr lang="en-GB" dirty="0"/>
              <a:t> </a:t>
            </a:r>
            <a:r>
              <a:rPr lang="en-GB" dirty="0" err="1"/>
              <a:t>felställning</a:t>
            </a:r>
            <a:r>
              <a:rPr lang="en-GB" dirty="0"/>
              <a:t> </a:t>
            </a:r>
            <a:r>
              <a:rPr lang="en-GB" dirty="0" err="1"/>
              <a:t>frakturen</a:t>
            </a:r>
            <a:r>
              <a:rPr lang="en-GB" dirty="0"/>
              <a:t> </a:t>
            </a:r>
            <a:r>
              <a:rPr lang="en-GB" dirty="0" err="1"/>
              <a:t>läkt</a:t>
            </a:r>
            <a:r>
              <a:rPr lang="en-GB" dirty="0"/>
              <a:t> med, </a:t>
            </a:r>
            <a:r>
              <a:rPr lang="en-GB" dirty="0" err="1"/>
              <a:t>ju</a:t>
            </a:r>
            <a:r>
              <a:rPr lang="en-GB" dirty="0"/>
              <a:t> </a:t>
            </a:r>
            <a:r>
              <a:rPr lang="en-GB" dirty="0" err="1"/>
              <a:t>mer</a:t>
            </a:r>
            <a:r>
              <a:rPr lang="en-GB" dirty="0"/>
              <a:t> </a:t>
            </a:r>
            <a:r>
              <a:rPr lang="en-GB" dirty="0" err="1"/>
              <a:t>besvär</a:t>
            </a:r>
            <a:r>
              <a:rPr lang="en-GB" dirty="0"/>
              <a:t> </a:t>
            </a:r>
            <a:r>
              <a:rPr lang="en-GB" dirty="0" err="1"/>
              <a:t>får</a:t>
            </a:r>
            <a:r>
              <a:rPr lang="en-GB" dirty="0"/>
              <a:t> </a:t>
            </a:r>
            <a:r>
              <a:rPr lang="en-GB" dirty="0" err="1"/>
              <a:t>patienten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41652-643B-42D6-B5E3-4FE8548BAD63}" type="slidenum">
              <a:rPr lang="en-SE" smtClean="0"/>
              <a:t>24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187706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Sammanfattningsvis</a:t>
            </a:r>
            <a:r>
              <a:rPr lang="en-GB" dirty="0"/>
              <a:t>, Vi </a:t>
            </a:r>
            <a:r>
              <a:rPr lang="en-GB" dirty="0" err="1"/>
              <a:t>fann</a:t>
            </a:r>
            <a:r>
              <a:rPr lang="en-GB" dirty="0"/>
              <a:t> </a:t>
            </a:r>
            <a:r>
              <a:rPr lang="en-GB" dirty="0" err="1"/>
              <a:t>ett</a:t>
            </a:r>
            <a:r>
              <a:rPr lang="en-GB" dirty="0"/>
              <a:t> </a:t>
            </a:r>
            <a:r>
              <a:rPr lang="en-GB" dirty="0" err="1"/>
              <a:t>icke-linjärt</a:t>
            </a:r>
            <a:r>
              <a:rPr lang="en-GB" dirty="0"/>
              <a:t> </a:t>
            </a:r>
            <a:r>
              <a:rPr lang="en-GB" dirty="0" err="1"/>
              <a:t>samband</a:t>
            </a:r>
            <a:r>
              <a:rPr lang="en-GB" dirty="0"/>
              <a:t> </a:t>
            </a:r>
            <a:r>
              <a:rPr lang="en-GB" dirty="0" err="1"/>
              <a:t>mellan</a:t>
            </a:r>
            <a:r>
              <a:rPr lang="en-GB" dirty="0"/>
              <a:t> </a:t>
            </a:r>
            <a:r>
              <a:rPr lang="en-GB" dirty="0" err="1"/>
              <a:t>kliniskt</a:t>
            </a:r>
            <a:r>
              <a:rPr lang="en-GB" dirty="0"/>
              <a:t> </a:t>
            </a:r>
            <a:r>
              <a:rPr lang="en-GB" dirty="0" err="1"/>
              <a:t>utfall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radiologiskt</a:t>
            </a:r>
            <a:r>
              <a:rPr lang="en-GB" dirty="0"/>
              <a:t> </a:t>
            </a:r>
            <a:r>
              <a:rPr lang="en-GB" dirty="0" err="1"/>
              <a:t>slutläge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Försämringen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kliniskt</a:t>
            </a:r>
            <a:r>
              <a:rPr lang="en-GB" dirty="0"/>
              <a:t> </a:t>
            </a:r>
            <a:r>
              <a:rPr lang="en-GB" dirty="0" err="1"/>
              <a:t>utfall</a:t>
            </a:r>
            <a:r>
              <a:rPr lang="en-GB" dirty="0"/>
              <a:t> </a:t>
            </a:r>
            <a:r>
              <a:rPr lang="en-GB" dirty="0" err="1"/>
              <a:t>börjar</a:t>
            </a:r>
            <a:r>
              <a:rPr lang="en-GB" dirty="0"/>
              <a:t> </a:t>
            </a:r>
            <a:r>
              <a:rPr lang="en-GB" dirty="0" err="1"/>
              <a:t>från</a:t>
            </a:r>
            <a:r>
              <a:rPr lang="en-GB" dirty="0"/>
              <a:t> 5 graders </a:t>
            </a:r>
            <a:r>
              <a:rPr lang="en-GB" dirty="0" err="1"/>
              <a:t>dorsalbockning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ju</a:t>
            </a:r>
            <a:r>
              <a:rPr lang="en-GB" dirty="0"/>
              <a:t> </a:t>
            </a:r>
            <a:r>
              <a:rPr lang="en-GB" dirty="0" err="1"/>
              <a:t>större</a:t>
            </a:r>
            <a:r>
              <a:rPr lang="en-GB" dirty="0"/>
              <a:t> </a:t>
            </a:r>
            <a:r>
              <a:rPr lang="en-GB" dirty="0" err="1"/>
              <a:t>felställning</a:t>
            </a:r>
            <a:r>
              <a:rPr lang="en-GB" dirty="0"/>
              <a:t> </a:t>
            </a:r>
            <a:r>
              <a:rPr lang="en-GB" dirty="0" err="1"/>
              <a:t>frakturen</a:t>
            </a:r>
            <a:r>
              <a:rPr lang="en-GB" dirty="0"/>
              <a:t> </a:t>
            </a:r>
            <a:r>
              <a:rPr lang="en-GB" dirty="0" err="1"/>
              <a:t>läkt</a:t>
            </a:r>
            <a:r>
              <a:rPr lang="en-GB" dirty="0"/>
              <a:t> med, </a:t>
            </a:r>
            <a:r>
              <a:rPr lang="en-GB" dirty="0" err="1"/>
              <a:t>ju</a:t>
            </a:r>
            <a:r>
              <a:rPr lang="en-GB" dirty="0"/>
              <a:t> </a:t>
            </a:r>
            <a:r>
              <a:rPr lang="en-GB" dirty="0" err="1"/>
              <a:t>mer</a:t>
            </a:r>
            <a:r>
              <a:rPr lang="en-GB" dirty="0"/>
              <a:t> </a:t>
            </a:r>
            <a:r>
              <a:rPr lang="en-GB" dirty="0" err="1"/>
              <a:t>besvär</a:t>
            </a:r>
            <a:r>
              <a:rPr lang="en-GB" dirty="0"/>
              <a:t> </a:t>
            </a:r>
            <a:r>
              <a:rPr lang="en-GB" dirty="0" err="1"/>
              <a:t>får</a:t>
            </a:r>
            <a:r>
              <a:rPr lang="en-GB" dirty="0"/>
              <a:t> </a:t>
            </a:r>
            <a:r>
              <a:rPr lang="en-GB" dirty="0" err="1"/>
              <a:t>patienten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41652-643B-42D6-B5E3-4FE8548BAD63}" type="slidenum">
              <a:rPr lang="en-SE" smtClean="0"/>
              <a:t>25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838682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Detta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arbete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varit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väldigt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intressant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för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mig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som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kliniker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och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forskare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Detta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då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man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förväntar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sig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förhållandet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efter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distal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radiusfraktur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skulle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något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såhär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sämre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utfall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vid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båda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ändarna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Som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representeras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av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ökad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VOLARBOCKNING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från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anatomiskt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läge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Likväl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som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av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ökad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DORSALBOCKNING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41652-643B-42D6-B5E3-4FE8548BAD63}" type="slidenum">
              <a:rPr lang="en-SE" smtClean="0"/>
              <a:t>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558120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Detta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arbete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varit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väldigt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intressant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för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mig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som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kliniker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och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forskare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Detta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då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man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förväntar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sig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förhållandet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efter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distal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radiusfraktur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skulle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något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såhär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sämre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utfall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vid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båda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ändarna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Som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representeras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av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ökad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VOLARBOCKNING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från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anatomiskt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läge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Likväl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som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av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ökad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DORSALBOCKNING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41652-643B-42D6-B5E3-4FE8548BAD63}" type="slidenum">
              <a:rPr lang="en-SE" smtClean="0"/>
              <a:t>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072580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Sammanfattningsvis</a:t>
            </a:r>
            <a:r>
              <a:rPr lang="en-GB" dirty="0"/>
              <a:t>, Vi </a:t>
            </a:r>
            <a:r>
              <a:rPr lang="en-GB" dirty="0" err="1"/>
              <a:t>fann</a:t>
            </a:r>
            <a:r>
              <a:rPr lang="en-GB" dirty="0"/>
              <a:t> </a:t>
            </a:r>
            <a:r>
              <a:rPr lang="en-GB" dirty="0" err="1"/>
              <a:t>ett</a:t>
            </a:r>
            <a:r>
              <a:rPr lang="en-GB" dirty="0"/>
              <a:t> </a:t>
            </a:r>
            <a:r>
              <a:rPr lang="en-GB" dirty="0" err="1"/>
              <a:t>icke-linjärt</a:t>
            </a:r>
            <a:r>
              <a:rPr lang="en-GB" dirty="0"/>
              <a:t> </a:t>
            </a:r>
            <a:r>
              <a:rPr lang="en-GB" dirty="0" err="1"/>
              <a:t>samband</a:t>
            </a:r>
            <a:r>
              <a:rPr lang="en-GB" dirty="0"/>
              <a:t> </a:t>
            </a:r>
            <a:r>
              <a:rPr lang="en-GB" dirty="0" err="1"/>
              <a:t>mellan</a:t>
            </a:r>
            <a:r>
              <a:rPr lang="en-GB" dirty="0"/>
              <a:t> </a:t>
            </a:r>
            <a:r>
              <a:rPr lang="en-GB" dirty="0" err="1"/>
              <a:t>kliniskt</a:t>
            </a:r>
            <a:r>
              <a:rPr lang="en-GB" dirty="0"/>
              <a:t> </a:t>
            </a:r>
            <a:r>
              <a:rPr lang="en-GB" dirty="0" err="1"/>
              <a:t>utfall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radiologiskt</a:t>
            </a:r>
            <a:r>
              <a:rPr lang="en-GB" dirty="0"/>
              <a:t> </a:t>
            </a:r>
            <a:r>
              <a:rPr lang="en-GB" dirty="0" err="1"/>
              <a:t>slutläge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Försämringen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kliniskt</a:t>
            </a:r>
            <a:r>
              <a:rPr lang="en-GB" dirty="0"/>
              <a:t> </a:t>
            </a:r>
            <a:r>
              <a:rPr lang="en-GB" dirty="0" err="1"/>
              <a:t>utfall</a:t>
            </a:r>
            <a:r>
              <a:rPr lang="en-GB" dirty="0"/>
              <a:t> </a:t>
            </a:r>
            <a:r>
              <a:rPr lang="en-GB" dirty="0" err="1"/>
              <a:t>börjar</a:t>
            </a:r>
            <a:r>
              <a:rPr lang="en-GB" dirty="0"/>
              <a:t> </a:t>
            </a:r>
            <a:r>
              <a:rPr lang="en-GB" dirty="0" err="1"/>
              <a:t>från</a:t>
            </a:r>
            <a:r>
              <a:rPr lang="en-GB" dirty="0"/>
              <a:t> 5 graders </a:t>
            </a:r>
            <a:r>
              <a:rPr lang="en-GB" dirty="0" err="1"/>
              <a:t>dorsalbockning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ju</a:t>
            </a:r>
            <a:r>
              <a:rPr lang="en-GB" dirty="0"/>
              <a:t> </a:t>
            </a:r>
            <a:r>
              <a:rPr lang="en-GB" dirty="0" err="1"/>
              <a:t>större</a:t>
            </a:r>
            <a:r>
              <a:rPr lang="en-GB" dirty="0"/>
              <a:t> </a:t>
            </a:r>
            <a:r>
              <a:rPr lang="en-GB" dirty="0" err="1"/>
              <a:t>felställning</a:t>
            </a:r>
            <a:r>
              <a:rPr lang="en-GB" dirty="0"/>
              <a:t> </a:t>
            </a:r>
            <a:r>
              <a:rPr lang="en-GB" dirty="0" err="1"/>
              <a:t>frakturen</a:t>
            </a:r>
            <a:r>
              <a:rPr lang="en-GB" dirty="0"/>
              <a:t> </a:t>
            </a:r>
            <a:r>
              <a:rPr lang="en-GB" dirty="0" err="1"/>
              <a:t>läkt</a:t>
            </a:r>
            <a:r>
              <a:rPr lang="en-GB" dirty="0"/>
              <a:t> med, </a:t>
            </a:r>
            <a:r>
              <a:rPr lang="en-GB" dirty="0" err="1"/>
              <a:t>ju</a:t>
            </a:r>
            <a:r>
              <a:rPr lang="en-GB" dirty="0"/>
              <a:t> </a:t>
            </a:r>
            <a:r>
              <a:rPr lang="en-GB" dirty="0" err="1"/>
              <a:t>mer</a:t>
            </a:r>
            <a:r>
              <a:rPr lang="en-GB" dirty="0"/>
              <a:t> </a:t>
            </a:r>
            <a:r>
              <a:rPr lang="en-GB" dirty="0" err="1"/>
              <a:t>besvär</a:t>
            </a:r>
            <a:r>
              <a:rPr lang="en-GB" dirty="0"/>
              <a:t> </a:t>
            </a:r>
            <a:r>
              <a:rPr lang="en-GB" dirty="0" err="1"/>
              <a:t>får</a:t>
            </a:r>
            <a:r>
              <a:rPr lang="en-GB" dirty="0"/>
              <a:t> </a:t>
            </a:r>
            <a:r>
              <a:rPr lang="en-GB" dirty="0" err="1"/>
              <a:t>patienten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41652-643B-42D6-B5E3-4FE8548BAD63}" type="slidenum">
              <a:rPr lang="en-SE" smtClean="0"/>
              <a:t>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132025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Sammanfattningsvis</a:t>
            </a:r>
            <a:r>
              <a:rPr lang="en-GB" dirty="0"/>
              <a:t>, Vi </a:t>
            </a:r>
            <a:r>
              <a:rPr lang="en-GB" dirty="0" err="1"/>
              <a:t>fann</a:t>
            </a:r>
            <a:r>
              <a:rPr lang="en-GB" dirty="0"/>
              <a:t> </a:t>
            </a:r>
            <a:r>
              <a:rPr lang="en-GB" dirty="0" err="1"/>
              <a:t>ett</a:t>
            </a:r>
            <a:r>
              <a:rPr lang="en-GB" dirty="0"/>
              <a:t> </a:t>
            </a:r>
            <a:r>
              <a:rPr lang="en-GB" dirty="0" err="1"/>
              <a:t>icke-linjärt</a:t>
            </a:r>
            <a:r>
              <a:rPr lang="en-GB" dirty="0"/>
              <a:t> </a:t>
            </a:r>
            <a:r>
              <a:rPr lang="en-GB" dirty="0" err="1"/>
              <a:t>samband</a:t>
            </a:r>
            <a:r>
              <a:rPr lang="en-GB" dirty="0"/>
              <a:t> </a:t>
            </a:r>
            <a:r>
              <a:rPr lang="en-GB" dirty="0" err="1"/>
              <a:t>mellan</a:t>
            </a:r>
            <a:r>
              <a:rPr lang="en-GB" dirty="0"/>
              <a:t> </a:t>
            </a:r>
            <a:r>
              <a:rPr lang="en-GB" dirty="0" err="1"/>
              <a:t>kliniskt</a:t>
            </a:r>
            <a:r>
              <a:rPr lang="en-GB" dirty="0"/>
              <a:t> </a:t>
            </a:r>
            <a:r>
              <a:rPr lang="en-GB" dirty="0" err="1"/>
              <a:t>utfall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radiologiskt</a:t>
            </a:r>
            <a:r>
              <a:rPr lang="en-GB" dirty="0"/>
              <a:t> </a:t>
            </a:r>
            <a:r>
              <a:rPr lang="en-GB" dirty="0" err="1"/>
              <a:t>slutläge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Försämringen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kliniskt</a:t>
            </a:r>
            <a:r>
              <a:rPr lang="en-GB" dirty="0"/>
              <a:t> </a:t>
            </a:r>
            <a:r>
              <a:rPr lang="en-GB" dirty="0" err="1"/>
              <a:t>utfall</a:t>
            </a:r>
            <a:r>
              <a:rPr lang="en-GB" dirty="0"/>
              <a:t> </a:t>
            </a:r>
            <a:r>
              <a:rPr lang="en-GB" dirty="0" err="1"/>
              <a:t>börjar</a:t>
            </a:r>
            <a:r>
              <a:rPr lang="en-GB" dirty="0"/>
              <a:t> </a:t>
            </a:r>
            <a:r>
              <a:rPr lang="en-GB" dirty="0" err="1"/>
              <a:t>från</a:t>
            </a:r>
            <a:r>
              <a:rPr lang="en-GB" dirty="0"/>
              <a:t> 5 graders </a:t>
            </a:r>
            <a:r>
              <a:rPr lang="en-GB" dirty="0" err="1"/>
              <a:t>dorsalbockning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ju</a:t>
            </a:r>
            <a:r>
              <a:rPr lang="en-GB" dirty="0"/>
              <a:t> </a:t>
            </a:r>
            <a:r>
              <a:rPr lang="en-GB" dirty="0" err="1"/>
              <a:t>större</a:t>
            </a:r>
            <a:r>
              <a:rPr lang="en-GB" dirty="0"/>
              <a:t> </a:t>
            </a:r>
            <a:r>
              <a:rPr lang="en-GB" dirty="0" err="1"/>
              <a:t>felställning</a:t>
            </a:r>
            <a:r>
              <a:rPr lang="en-GB" dirty="0"/>
              <a:t> </a:t>
            </a:r>
            <a:r>
              <a:rPr lang="en-GB" dirty="0" err="1"/>
              <a:t>frakturen</a:t>
            </a:r>
            <a:r>
              <a:rPr lang="en-GB" dirty="0"/>
              <a:t> </a:t>
            </a:r>
            <a:r>
              <a:rPr lang="en-GB" dirty="0" err="1"/>
              <a:t>läkt</a:t>
            </a:r>
            <a:r>
              <a:rPr lang="en-GB" dirty="0"/>
              <a:t> med, </a:t>
            </a:r>
            <a:r>
              <a:rPr lang="en-GB" dirty="0" err="1"/>
              <a:t>ju</a:t>
            </a:r>
            <a:r>
              <a:rPr lang="en-GB" dirty="0"/>
              <a:t> </a:t>
            </a:r>
            <a:r>
              <a:rPr lang="en-GB" dirty="0" err="1"/>
              <a:t>mer</a:t>
            </a:r>
            <a:r>
              <a:rPr lang="en-GB" dirty="0"/>
              <a:t> </a:t>
            </a:r>
            <a:r>
              <a:rPr lang="en-GB" dirty="0" err="1"/>
              <a:t>besvär</a:t>
            </a:r>
            <a:r>
              <a:rPr lang="en-GB" dirty="0"/>
              <a:t> </a:t>
            </a:r>
            <a:r>
              <a:rPr lang="en-GB" dirty="0" err="1"/>
              <a:t>får</a:t>
            </a:r>
            <a:r>
              <a:rPr lang="en-GB" dirty="0"/>
              <a:t> </a:t>
            </a:r>
            <a:r>
              <a:rPr lang="en-GB" dirty="0" err="1"/>
              <a:t>patienten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41652-643B-42D6-B5E3-4FE8548BAD63}" type="slidenum">
              <a:rPr lang="en-SE" smtClean="0"/>
              <a:t>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984736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Sammanfattningsvis</a:t>
            </a:r>
            <a:r>
              <a:rPr lang="en-GB" dirty="0"/>
              <a:t>, Vi </a:t>
            </a:r>
            <a:r>
              <a:rPr lang="en-GB" dirty="0" err="1"/>
              <a:t>fann</a:t>
            </a:r>
            <a:r>
              <a:rPr lang="en-GB" dirty="0"/>
              <a:t> </a:t>
            </a:r>
            <a:r>
              <a:rPr lang="en-GB" dirty="0" err="1"/>
              <a:t>ett</a:t>
            </a:r>
            <a:r>
              <a:rPr lang="en-GB" dirty="0"/>
              <a:t> </a:t>
            </a:r>
            <a:r>
              <a:rPr lang="en-GB" dirty="0" err="1"/>
              <a:t>icke-linjärt</a:t>
            </a:r>
            <a:r>
              <a:rPr lang="en-GB" dirty="0"/>
              <a:t> </a:t>
            </a:r>
            <a:r>
              <a:rPr lang="en-GB" dirty="0" err="1"/>
              <a:t>samband</a:t>
            </a:r>
            <a:r>
              <a:rPr lang="en-GB" dirty="0"/>
              <a:t> </a:t>
            </a:r>
            <a:r>
              <a:rPr lang="en-GB" dirty="0" err="1"/>
              <a:t>mellan</a:t>
            </a:r>
            <a:r>
              <a:rPr lang="en-GB" dirty="0"/>
              <a:t> </a:t>
            </a:r>
            <a:r>
              <a:rPr lang="en-GB" dirty="0" err="1"/>
              <a:t>kliniskt</a:t>
            </a:r>
            <a:r>
              <a:rPr lang="en-GB" dirty="0"/>
              <a:t> </a:t>
            </a:r>
            <a:r>
              <a:rPr lang="en-GB" dirty="0" err="1"/>
              <a:t>utfall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radiologiskt</a:t>
            </a:r>
            <a:r>
              <a:rPr lang="en-GB" dirty="0"/>
              <a:t> </a:t>
            </a:r>
            <a:r>
              <a:rPr lang="en-GB" dirty="0" err="1"/>
              <a:t>slutläge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Försämringen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kliniskt</a:t>
            </a:r>
            <a:r>
              <a:rPr lang="en-GB" dirty="0"/>
              <a:t> </a:t>
            </a:r>
            <a:r>
              <a:rPr lang="en-GB" dirty="0" err="1"/>
              <a:t>utfall</a:t>
            </a:r>
            <a:r>
              <a:rPr lang="en-GB" dirty="0"/>
              <a:t> </a:t>
            </a:r>
            <a:r>
              <a:rPr lang="en-GB" dirty="0" err="1"/>
              <a:t>börjar</a:t>
            </a:r>
            <a:r>
              <a:rPr lang="en-GB" dirty="0"/>
              <a:t> </a:t>
            </a:r>
            <a:r>
              <a:rPr lang="en-GB" dirty="0" err="1"/>
              <a:t>från</a:t>
            </a:r>
            <a:r>
              <a:rPr lang="en-GB" dirty="0"/>
              <a:t> 5 graders </a:t>
            </a:r>
            <a:r>
              <a:rPr lang="en-GB" dirty="0" err="1"/>
              <a:t>dorsalbockning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ju</a:t>
            </a:r>
            <a:r>
              <a:rPr lang="en-GB" dirty="0"/>
              <a:t> </a:t>
            </a:r>
            <a:r>
              <a:rPr lang="en-GB" dirty="0" err="1"/>
              <a:t>större</a:t>
            </a:r>
            <a:r>
              <a:rPr lang="en-GB" dirty="0"/>
              <a:t> </a:t>
            </a:r>
            <a:r>
              <a:rPr lang="en-GB" dirty="0" err="1"/>
              <a:t>felställning</a:t>
            </a:r>
            <a:r>
              <a:rPr lang="en-GB" dirty="0"/>
              <a:t> </a:t>
            </a:r>
            <a:r>
              <a:rPr lang="en-GB" dirty="0" err="1"/>
              <a:t>frakturen</a:t>
            </a:r>
            <a:r>
              <a:rPr lang="en-GB" dirty="0"/>
              <a:t> </a:t>
            </a:r>
            <a:r>
              <a:rPr lang="en-GB" dirty="0" err="1"/>
              <a:t>läkt</a:t>
            </a:r>
            <a:r>
              <a:rPr lang="en-GB" dirty="0"/>
              <a:t> med, </a:t>
            </a:r>
            <a:r>
              <a:rPr lang="en-GB" dirty="0" err="1"/>
              <a:t>ju</a:t>
            </a:r>
            <a:r>
              <a:rPr lang="en-GB" dirty="0"/>
              <a:t> </a:t>
            </a:r>
            <a:r>
              <a:rPr lang="en-GB" dirty="0" err="1"/>
              <a:t>mer</a:t>
            </a:r>
            <a:r>
              <a:rPr lang="en-GB" dirty="0"/>
              <a:t> </a:t>
            </a:r>
            <a:r>
              <a:rPr lang="en-GB" dirty="0" err="1"/>
              <a:t>besvär</a:t>
            </a:r>
            <a:r>
              <a:rPr lang="en-GB" dirty="0"/>
              <a:t> </a:t>
            </a:r>
            <a:r>
              <a:rPr lang="en-GB" dirty="0" err="1"/>
              <a:t>får</a:t>
            </a:r>
            <a:r>
              <a:rPr lang="en-GB" dirty="0"/>
              <a:t> </a:t>
            </a:r>
            <a:r>
              <a:rPr lang="en-GB" dirty="0" err="1"/>
              <a:t>patienten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41652-643B-42D6-B5E3-4FE8548BAD63}" type="slidenum">
              <a:rPr lang="en-SE" smtClean="0"/>
              <a:t>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940473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Delarbete</a:t>
            </a:r>
            <a:r>
              <a:rPr lang="en-GB" dirty="0"/>
              <a:t> 2 </a:t>
            </a:r>
            <a:r>
              <a:rPr lang="en-GB" dirty="0" err="1"/>
              <a:t>handlar</a:t>
            </a:r>
            <a:r>
              <a:rPr lang="en-GB" dirty="0"/>
              <a:t> om </a:t>
            </a:r>
            <a:r>
              <a:rPr lang="en-GB" dirty="0" err="1"/>
              <a:t>instabilitet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sen</a:t>
            </a:r>
            <a:r>
              <a:rPr lang="en-GB" dirty="0"/>
              <a:t> </a:t>
            </a:r>
            <a:r>
              <a:rPr lang="en-GB" dirty="0" err="1"/>
              <a:t>dislokation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41652-643B-42D6-B5E3-4FE8548BAD63}" type="slidenum">
              <a:rPr lang="en-SE" smtClean="0"/>
              <a:t>8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092121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finns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flera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studier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som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visar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upp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till 1/3 av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alla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frakturer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som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ligger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acceptabelt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på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dagarskontrollen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havererar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efter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kontrollen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och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läker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med malunion!</a:t>
            </a:r>
          </a:p>
          <a:p>
            <a:pPr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</a:pPr>
            <a:endParaRPr lang="en-US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Då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är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frågan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måste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ställa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oss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Vilka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är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det? Finns det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något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sätt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identifiera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dessa?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41652-643B-42D6-B5E3-4FE8548BAD63}" type="slidenum">
              <a:rPr lang="en-SE" smtClean="0"/>
              <a:t>9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825023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188107" y="195883"/>
            <a:ext cx="8773015" cy="47491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126" y="3992092"/>
            <a:ext cx="1691296" cy="540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962000" y="1113236"/>
            <a:ext cx="5220000" cy="1171459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962000" y="2463404"/>
            <a:ext cx="5220000" cy="8127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434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- och slutsida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188107" y="195882"/>
            <a:ext cx="8773015" cy="47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129" y="3992092"/>
            <a:ext cx="1691295" cy="540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962000" y="1113236"/>
            <a:ext cx="5220000" cy="1171459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962000" y="2463404"/>
            <a:ext cx="5220000" cy="8127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73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- och slutsida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188107" y="195883"/>
            <a:ext cx="8773015" cy="475173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130" y="3992092"/>
            <a:ext cx="1691295" cy="540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962000" y="1113236"/>
            <a:ext cx="5220000" cy="1171459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962000" y="2463404"/>
            <a:ext cx="5220000" cy="8127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717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88107" y="202201"/>
            <a:ext cx="8773015" cy="400141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720" y="4411816"/>
            <a:ext cx="1691295" cy="540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962000" y="1113236"/>
            <a:ext cx="5220000" cy="1171459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Lägg till en rubrik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62000" y="2463404"/>
            <a:ext cx="5220000" cy="8127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för att lägga till underrubrik, tänk dock på att inte använda denna layout som slutsida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1326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Sv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279399" y="298452"/>
            <a:ext cx="8568000" cy="3923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pPr/>
              <a:t>2023-01-10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962000" y="1113236"/>
            <a:ext cx="5220000" cy="1171459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962000" y="2463404"/>
            <a:ext cx="5220000" cy="8127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5819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292099" y="311151"/>
            <a:ext cx="8559801" cy="389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pPr/>
              <a:t>2023-01-10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962000" y="1113236"/>
            <a:ext cx="5220000" cy="1171459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962000" y="2463404"/>
            <a:ext cx="5220000" cy="8127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418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287341" y="292100"/>
            <a:ext cx="8569325" cy="3905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pPr/>
              <a:t>2023-01-10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962000" y="1113236"/>
            <a:ext cx="5220000" cy="1171459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962000" y="2463404"/>
            <a:ext cx="5220000" cy="8127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4307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287341" y="311151"/>
            <a:ext cx="8569325" cy="39052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pPr/>
              <a:t>2023-01-10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962000" y="1113236"/>
            <a:ext cx="5220000" cy="1171459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962000" y="2463404"/>
            <a:ext cx="5220000" cy="8127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4574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287341" y="317501"/>
            <a:ext cx="8569325" cy="39115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pPr/>
              <a:t>2023-01-10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962000" y="1113236"/>
            <a:ext cx="5220000" cy="1171459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962000" y="2463404"/>
            <a:ext cx="5220000" cy="8127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1643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287341" y="292101"/>
            <a:ext cx="8569325" cy="39179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pPr/>
              <a:t>2023-01-10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962000" y="1113236"/>
            <a:ext cx="5220000" cy="1171459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962000" y="2463404"/>
            <a:ext cx="5220000" cy="8127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1038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5219" y="1399389"/>
            <a:ext cx="6653560" cy="280773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t>2023-01-10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t>‹#›</a:t>
            </a:fld>
            <a:endParaRPr lang="sv-SE"/>
          </a:p>
        </p:txBody>
      </p:sp>
      <p:sp>
        <p:nvSpPr>
          <p:cNvPr id="7" name="textruta 6"/>
          <p:cNvSpPr txBox="1"/>
          <p:nvPr userDrawn="1"/>
        </p:nvSpPr>
        <p:spPr>
          <a:xfrm>
            <a:off x="-525538" y="5803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245221" y="383963"/>
            <a:ext cx="6647364" cy="8103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600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5223" y="1421429"/>
            <a:ext cx="3148689" cy="279107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t>2023-01-10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t>‹#›</a:t>
            </a:fld>
            <a:endParaRPr lang="sv-SE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744865" y="1421429"/>
            <a:ext cx="3147720" cy="279107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245221" y="383963"/>
            <a:ext cx="6647364" cy="8103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2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t>2023-01-10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t>‹#›</a:t>
            </a:fld>
            <a:endParaRPr lang="sv-SE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245221" y="390313"/>
            <a:ext cx="6647364" cy="8103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184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t>2023-01-10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2969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2000" y="1113236"/>
            <a:ext cx="5220000" cy="1171459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2000" y="2463404"/>
            <a:ext cx="5220000" cy="8127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pPr/>
              <a:t>2023-01-10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26721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- och slutsida Sv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188107" y="189565"/>
            <a:ext cx="8773015" cy="475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125" y="3985773"/>
            <a:ext cx="1691296" cy="540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962000" y="1113236"/>
            <a:ext cx="5220000" cy="1171459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962000" y="2463404"/>
            <a:ext cx="5220000" cy="8127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267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- och slutsida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188107" y="195884"/>
            <a:ext cx="8773015" cy="47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130" y="3992092"/>
            <a:ext cx="1691295" cy="540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962000" y="1113236"/>
            <a:ext cx="5220000" cy="1171459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962000" y="2463404"/>
            <a:ext cx="5220000" cy="8127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9406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- och slutsida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188107" y="195882"/>
            <a:ext cx="8773015" cy="47517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129" y="3992092"/>
            <a:ext cx="1691295" cy="5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962000" y="1113236"/>
            <a:ext cx="5220000" cy="1171459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962000" y="2463404"/>
            <a:ext cx="5220000" cy="8127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5048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8318" y="403013"/>
            <a:ext cx="6647364" cy="8103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5220" y="1418439"/>
            <a:ext cx="6653560" cy="28137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43" y="4898573"/>
            <a:ext cx="1080000" cy="7392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D7A3B3DD-11D3-46FE-8693-ABC62839DACF}" type="datetimeFigureOut">
              <a:rPr lang="sv-SE" smtClean="0"/>
              <a:pPr/>
              <a:t>2023-01-10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3825" y="4898573"/>
            <a:ext cx="3816000" cy="7392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632" y="4898573"/>
            <a:ext cx="1080000" cy="7392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D3ED0E79-C485-4358-AA6A-241A5ED8242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944" y="4381885"/>
            <a:ext cx="1114113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4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6" r:id="rId4"/>
    <p:sldLayoutId id="2147483667" r:id="rId5"/>
    <p:sldLayoutId id="2147483684" r:id="rId6"/>
    <p:sldLayoutId id="2147483687" r:id="rId7"/>
    <p:sldLayoutId id="2147483674" r:id="rId8"/>
    <p:sldLayoutId id="2147483675" r:id="rId9"/>
    <p:sldLayoutId id="2147483677" r:id="rId10"/>
    <p:sldLayoutId id="2147483676" r:id="rId11"/>
    <p:sldLayoutId id="2147483678" r:id="rId12"/>
    <p:sldLayoutId id="2147483686" r:id="rId13"/>
    <p:sldLayoutId id="2147483679" r:id="rId14"/>
    <p:sldLayoutId id="2147483680" r:id="rId15"/>
    <p:sldLayoutId id="2147483681" r:id="rId16"/>
    <p:sldLayoutId id="2147483682" r:id="rId17"/>
    <p:sldLayoutId id="2147483683" r:id="rId18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2800" b="1" i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234" userDrawn="1">
          <p15:clr>
            <a:srgbClr val="F26B43"/>
          </p15:clr>
        </p15:guide>
        <p15:guide id="3" pos="4526" userDrawn="1">
          <p15:clr>
            <a:srgbClr val="F26B43"/>
          </p15:clr>
        </p15:guide>
        <p15:guide id="4" orient="horz" pos="3475" userDrawn="1">
          <p15:clr>
            <a:srgbClr val="F26B43"/>
          </p15:clr>
        </p15:guide>
        <p15:guide id="5" pos="181" userDrawn="1">
          <p15:clr>
            <a:srgbClr val="F26B43"/>
          </p15:clr>
        </p15:guide>
        <p15:guide id="6" pos="4378" userDrawn="1">
          <p15:clr>
            <a:srgbClr val="F26B43"/>
          </p15:clr>
        </p15:guide>
        <p15:guide id="7" pos="1379" userDrawn="1">
          <p15:clr>
            <a:srgbClr val="F26B43"/>
          </p15:clr>
        </p15:guide>
        <p15:guide id="8" pos="5579" userDrawn="1">
          <p15:clr>
            <a:srgbClr val="F26B43"/>
          </p15:clr>
        </p15:guide>
        <p15:guide id="9" orient="horz" pos="935" userDrawn="1">
          <p15:clr>
            <a:srgbClr val="F26B43"/>
          </p15:clr>
        </p15:guide>
        <p15:guide id="10" orient="horz" pos="2069" userDrawn="1">
          <p15:clr>
            <a:srgbClr val="F26B43"/>
          </p15:clr>
        </p15:guide>
        <p15:guide id="11" orient="horz" pos="17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692015" y="454457"/>
            <a:ext cx="7759970" cy="382305"/>
          </a:xfrm>
        </p:spPr>
        <p:txBody>
          <a:bodyPr>
            <a:normAutofit/>
          </a:bodyPr>
          <a:lstStyle/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Underrubrik 4">
            <a:extLst>
              <a:ext uri="{FF2B5EF4-FFF2-40B4-BE49-F238E27FC236}">
                <a16:creationId xmlns:a16="http://schemas.microsoft.com/office/drawing/2014/main" id="{BDE89220-26D3-B95F-73FA-4F659A49C4DA}"/>
              </a:ext>
            </a:extLst>
          </p:cNvPr>
          <p:cNvSpPr txBox="1">
            <a:spLocks/>
          </p:cNvSpPr>
          <p:nvPr/>
        </p:nvSpPr>
        <p:spPr>
          <a:xfrm>
            <a:off x="415019" y="836762"/>
            <a:ext cx="8313962" cy="37056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Epidemiology, classification, treatment, and mortality of adult femoral neck and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basicervical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fractures:</a:t>
            </a:r>
            <a:endParaRPr lang="sv-S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 observational study of 40,049 fractures from the Swedish Fracture Register. </a:t>
            </a:r>
            <a:br>
              <a:rPr lang="sv-S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Sundkvist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Brüggeman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A, Sayed-Noor A,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Möller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M, Wolf O,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Mukka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S. </a:t>
            </a:r>
            <a:endParaRPr lang="sv-SE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sv-SE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sv-SE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AutoNum type="romanUcPeriod"/>
            </a:pPr>
            <a:endParaRPr lang="sv-SE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88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692015" y="454457"/>
            <a:ext cx="7759970" cy="382305"/>
          </a:xfrm>
        </p:spPr>
        <p:txBody>
          <a:bodyPr>
            <a:normAutofit/>
          </a:bodyPr>
          <a:lstStyle/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Bakgrund</a:t>
            </a:r>
            <a:endParaRPr lang="sv-SE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Underrubrik 4">
            <a:extLst>
              <a:ext uri="{FF2B5EF4-FFF2-40B4-BE49-F238E27FC236}">
                <a16:creationId xmlns:a16="http://schemas.microsoft.com/office/drawing/2014/main" id="{BDE89220-26D3-B95F-73FA-4F659A49C4DA}"/>
              </a:ext>
            </a:extLst>
          </p:cNvPr>
          <p:cNvSpPr txBox="1">
            <a:spLocks/>
          </p:cNvSpPr>
          <p:nvPr/>
        </p:nvSpPr>
        <p:spPr>
          <a:xfrm>
            <a:off x="415019" y="1184632"/>
            <a:ext cx="8313962" cy="37056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sv-SE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derrubrik 4">
            <a:extLst>
              <a:ext uri="{FF2B5EF4-FFF2-40B4-BE49-F238E27FC236}">
                <a16:creationId xmlns:a16="http://schemas.microsoft.com/office/drawing/2014/main" id="{E3D39838-6DE9-DD74-8DAB-D078184E29C9}"/>
              </a:ext>
            </a:extLst>
          </p:cNvPr>
          <p:cNvSpPr txBox="1">
            <a:spLocks/>
          </p:cNvSpPr>
          <p:nvPr/>
        </p:nvSpPr>
        <p:spPr>
          <a:xfrm>
            <a:off x="307298" y="971199"/>
            <a:ext cx="8536899" cy="3061155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Stressfrakturer i lårbenshalsen är ett lite utforskat område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Främst beskrivet hos militärer och idrottare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1-2% av alla FNF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Osteoporos/</a:t>
            </a:r>
            <a:r>
              <a:rPr lang="sv-SE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osteopeni</a:t>
            </a: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föreslagits som riskfaktor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Saknas studier på utfallet efter given behandling</a:t>
            </a:r>
          </a:p>
        </p:txBody>
      </p:sp>
    </p:spTree>
    <p:extLst>
      <p:ext uri="{BB962C8B-B14F-4D97-AF65-F5344CB8AC3E}">
        <p14:creationId xmlns:p14="http://schemas.microsoft.com/office/powerpoint/2010/main" val="880694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692015" y="454457"/>
            <a:ext cx="7759970" cy="382305"/>
          </a:xfrm>
        </p:spPr>
        <p:txBody>
          <a:bodyPr>
            <a:normAutofit/>
          </a:bodyPr>
          <a:lstStyle/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</a:t>
            </a:r>
            <a:endParaRPr lang="sv-SE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Underrubrik 4">
            <a:extLst>
              <a:ext uri="{FF2B5EF4-FFF2-40B4-BE49-F238E27FC236}">
                <a16:creationId xmlns:a16="http://schemas.microsoft.com/office/drawing/2014/main" id="{BDE89220-26D3-B95F-73FA-4F659A49C4DA}"/>
              </a:ext>
            </a:extLst>
          </p:cNvPr>
          <p:cNvSpPr txBox="1">
            <a:spLocks/>
          </p:cNvSpPr>
          <p:nvPr/>
        </p:nvSpPr>
        <p:spPr>
          <a:xfrm>
            <a:off x="415019" y="1184632"/>
            <a:ext cx="8313962" cy="37056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sv-SE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derrubrik 4">
            <a:extLst>
              <a:ext uri="{FF2B5EF4-FFF2-40B4-BE49-F238E27FC236}">
                <a16:creationId xmlns:a16="http://schemas.microsoft.com/office/drawing/2014/main" id="{E3D39838-6DE9-DD74-8DAB-D078184E29C9}"/>
              </a:ext>
            </a:extLst>
          </p:cNvPr>
          <p:cNvSpPr txBox="1">
            <a:spLocks/>
          </p:cNvSpPr>
          <p:nvPr/>
        </p:nvSpPr>
        <p:spPr>
          <a:xfrm>
            <a:off x="329784" y="971199"/>
            <a:ext cx="8506918" cy="32011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Kohorten identifierad i </a:t>
            </a:r>
            <a:r>
              <a:rPr lang="sv-SE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epidem</a:t>
            </a: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arbete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Samkörning med ledprotesregistret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Journalgenomgång + granskning av röntgenbilder</a:t>
            </a:r>
          </a:p>
          <a:p>
            <a:pPr algn="l"/>
            <a:endParaRPr lang="sv-SE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v-SE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601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692015" y="454457"/>
            <a:ext cx="7759970" cy="382305"/>
          </a:xfrm>
        </p:spPr>
        <p:txBody>
          <a:bodyPr>
            <a:normAutofit/>
          </a:bodyPr>
          <a:lstStyle/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</a:t>
            </a:r>
            <a:endParaRPr lang="sv-SE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Underrubrik 4">
            <a:extLst>
              <a:ext uri="{FF2B5EF4-FFF2-40B4-BE49-F238E27FC236}">
                <a16:creationId xmlns:a16="http://schemas.microsoft.com/office/drawing/2014/main" id="{BDE89220-26D3-B95F-73FA-4F659A49C4DA}"/>
              </a:ext>
            </a:extLst>
          </p:cNvPr>
          <p:cNvSpPr txBox="1">
            <a:spLocks/>
          </p:cNvSpPr>
          <p:nvPr/>
        </p:nvSpPr>
        <p:spPr>
          <a:xfrm>
            <a:off x="415019" y="1184632"/>
            <a:ext cx="8313962" cy="37056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sv-SE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derrubrik 4">
            <a:extLst>
              <a:ext uri="{FF2B5EF4-FFF2-40B4-BE49-F238E27FC236}">
                <a16:creationId xmlns:a16="http://schemas.microsoft.com/office/drawing/2014/main" id="{E3D39838-6DE9-DD74-8DAB-D078184E29C9}"/>
              </a:ext>
            </a:extLst>
          </p:cNvPr>
          <p:cNvSpPr txBox="1">
            <a:spLocks/>
          </p:cNvSpPr>
          <p:nvPr/>
        </p:nvSpPr>
        <p:spPr>
          <a:xfrm>
            <a:off x="307298" y="971199"/>
            <a:ext cx="8559384" cy="32011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Anamnestisk diagnos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Uteslutit alla med minnessvikt, alkohol och drogproblem, cancersjukdom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v-SE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790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692015" y="454457"/>
            <a:ext cx="7759970" cy="382305"/>
          </a:xfrm>
        </p:spPr>
        <p:txBody>
          <a:bodyPr>
            <a:normAutofit/>
          </a:bodyPr>
          <a:lstStyle/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Resultat</a:t>
            </a:r>
            <a:endParaRPr lang="sv-SE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Underrubrik 4">
            <a:extLst>
              <a:ext uri="{FF2B5EF4-FFF2-40B4-BE49-F238E27FC236}">
                <a16:creationId xmlns:a16="http://schemas.microsoft.com/office/drawing/2014/main" id="{BDE89220-26D3-B95F-73FA-4F659A49C4DA}"/>
              </a:ext>
            </a:extLst>
          </p:cNvPr>
          <p:cNvSpPr txBox="1">
            <a:spLocks/>
          </p:cNvSpPr>
          <p:nvPr/>
        </p:nvSpPr>
        <p:spPr>
          <a:xfrm>
            <a:off x="415019" y="1184632"/>
            <a:ext cx="8313962" cy="37056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sv-SE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derrubrik 4">
            <a:extLst>
              <a:ext uri="{FF2B5EF4-FFF2-40B4-BE49-F238E27FC236}">
                <a16:creationId xmlns:a16="http://schemas.microsoft.com/office/drawing/2014/main" id="{E3D39838-6DE9-DD74-8DAB-D078184E29C9}"/>
              </a:ext>
            </a:extLst>
          </p:cNvPr>
          <p:cNvSpPr txBox="1">
            <a:spLocks/>
          </p:cNvSpPr>
          <p:nvPr/>
        </p:nvSpPr>
        <p:spPr>
          <a:xfrm>
            <a:off x="299802" y="1119366"/>
            <a:ext cx="8551889" cy="2904768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146 patienter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Medelålder 58år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Symptomduration 23 dagar (1-267)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54% </a:t>
            </a:r>
            <a:r>
              <a:rPr lang="sv-SE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uFNF</a:t>
            </a: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30% </a:t>
            </a:r>
            <a:r>
              <a:rPr lang="sv-SE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dFNF</a:t>
            </a: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16% </a:t>
            </a:r>
            <a:r>
              <a:rPr lang="sv-SE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bFNF</a:t>
            </a:r>
            <a:endParaRPr lang="sv-SE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MRI användes i 39%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Utlösande aktivitet, promenader 47%, löpning 37%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v-SE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710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692015" y="454457"/>
            <a:ext cx="7759970" cy="382305"/>
          </a:xfrm>
        </p:spPr>
        <p:txBody>
          <a:bodyPr>
            <a:normAutofit/>
          </a:bodyPr>
          <a:lstStyle/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Resultat</a:t>
            </a:r>
            <a:endParaRPr lang="sv-SE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Underrubrik 4">
            <a:extLst>
              <a:ext uri="{FF2B5EF4-FFF2-40B4-BE49-F238E27FC236}">
                <a16:creationId xmlns:a16="http://schemas.microsoft.com/office/drawing/2014/main" id="{BDE89220-26D3-B95F-73FA-4F659A49C4DA}"/>
              </a:ext>
            </a:extLst>
          </p:cNvPr>
          <p:cNvSpPr txBox="1">
            <a:spLocks/>
          </p:cNvSpPr>
          <p:nvPr/>
        </p:nvSpPr>
        <p:spPr>
          <a:xfrm>
            <a:off x="415019" y="1184632"/>
            <a:ext cx="8313962" cy="37056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sv-SE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B04AFD3-F42F-80C2-2268-34BD24DF3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68" y="836762"/>
            <a:ext cx="8439463" cy="29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43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692015" y="454457"/>
            <a:ext cx="7759970" cy="382305"/>
          </a:xfrm>
        </p:spPr>
        <p:txBody>
          <a:bodyPr>
            <a:normAutofit/>
          </a:bodyPr>
          <a:lstStyle/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Slutsats</a:t>
            </a:r>
            <a:endParaRPr lang="sv-SE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Underrubrik 4">
            <a:extLst>
              <a:ext uri="{FF2B5EF4-FFF2-40B4-BE49-F238E27FC236}">
                <a16:creationId xmlns:a16="http://schemas.microsoft.com/office/drawing/2014/main" id="{BDE89220-26D3-B95F-73FA-4F659A49C4DA}"/>
              </a:ext>
            </a:extLst>
          </p:cNvPr>
          <p:cNvSpPr txBox="1">
            <a:spLocks/>
          </p:cNvSpPr>
          <p:nvPr/>
        </p:nvSpPr>
        <p:spPr>
          <a:xfrm>
            <a:off x="415019" y="1184632"/>
            <a:ext cx="8313962" cy="37056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sv-SE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derrubrik 4">
            <a:extLst>
              <a:ext uri="{FF2B5EF4-FFF2-40B4-BE49-F238E27FC236}">
                <a16:creationId xmlns:a16="http://schemas.microsoft.com/office/drawing/2014/main" id="{E3D39838-6DE9-DD74-8DAB-D078184E29C9}"/>
              </a:ext>
            </a:extLst>
          </p:cNvPr>
          <p:cNvSpPr txBox="1">
            <a:spLocks/>
          </p:cNvSpPr>
          <p:nvPr/>
        </p:nvSpPr>
        <p:spPr>
          <a:xfrm>
            <a:off x="692015" y="1184632"/>
            <a:ext cx="8313962" cy="32011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Icke-operativ </a:t>
            </a:r>
            <a:r>
              <a:rPr lang="sv-SE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</a:t>
            </a: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resulterade i 35% sena operationer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30% </a:t>
            </a:r>
            <a:r>
              <a:rPr lang="sv-SE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dFNF</a:t>
            </a:r>
            <a:endParaRPr lang="sv-SE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1-års mortalitet: 3%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v-SE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54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692015" y="454457"/>
            <a:ext cx="7759970" cy="382305"/>
          </a:xfrm>
        </p:spPr>
        <p:txBody>
          <a:bodyPr>
            <a:normAutofit/>
          </a:bodyPr>
          <a:lstStyle/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Underrubrik 4">
            <a:extLst>
              <a:ext uri="{FF2B5EF4-FFF2-40B4-BE49-F238E27FC236}">
                <a16:creationId xmlns:a16="http://schemas.microsoft.com/office/drawing/2014/main" id="{BDE89220-26D3-B95F-73FA-4F659A49C4DA}"/>
              </a:ext>
            </a:extLst>
          </p:cNvPr>
          <p:cNvSpPr txBox="1">
            <a:spLocks/>
          </p:cNvSpPr>
          <p:nvPr/>
        </p:nvSpPr>
        <p:spPr>
          <a:xfrm>
            <a:off x="415019" y="836762"/>
            <a:ext cx="8313962" cy="37056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Epidemiology, classification, treatment, and mortality of talus fractures:</a:t>
            </a:r>
            <a:endParaRPr lang="sv-S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 observational study of 1,794 talus fractures from the Swedish Fracture Register. </a:t>
            </a:r>
            <a:br>
              <a:rPr lang="sv-S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Jermander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Sundkvist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Ekelund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Möller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M, Wolf O,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Mukka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S. </a:t>
            </a:r>
            <a:endParaRPr lang="sv-SE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sv-SE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sv-SE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AutoNum type="romanUcPeriod"/>
            </a:pPr>
            <a:endParaRPr lang="sv-SE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839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692015" y="454457"/>
            <a:ext cx="7759970" cy="382305"/>
          </a:xfrm>
        </p:spPr>
        <p:txBody>
          <a:bodyPr>
            <a:normAutofit/>
          </a:bodyPr>
          <a:lstStyle/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Syfte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Underrubrik 4">
            <a:extLst>
              <a:ext uri="{FF2B5EF4-FFF2-40B4-BE49-F238E27FC236}">
                <a16:creationId xmlns:a16="http://schemas.microsoft.com/office/drawing/2014/main" id="{BDE89220-26D3-B95F-73FA-4F659A49C4DA}"/>
              </a:ext>
            </a:extLst>
          </p:cNvPr>
          <p:cNvSpPr txBox="1">
            <a:spLocks/>
          </p:cNvSpPr>
          <p:nvPr/>
        </p:nvSpPr>
        <p:spPr>
          <a:xfrm>
            <a:off x="266075" y="1227533"/>
            <a:ext cx="8611849" cy="26884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Beskriva panoramat av </a:t>
            </a:r>
            <a:r>
              <a:rPr lang="sv-SE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talus</a:t>
            </a: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fx</a:t>
            </a: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Sverige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Detaljerad presentation av epidemiologi, säsongsvariation och behandling</a:t>
            </a:r>
          </a:p>
        </p:txBody>
      </p:sp>
    </p:spTree>
    <p:extLst>
      <p:ext uri="{BB962C8B-B14F-4D97-AF65-F5344CB8AC3E}">
        <p14:creationId xmlns:p14="http://schemas.microsoft.com/office/powerpoint/2010/main" val="2627658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72A021E-D5D1-0E7B-0B46-33B5A6E57D12}"/>
              </a:ext>
            </a:extLst>
          </p:cNvPr>
          <p:cNvSpPr txBox="1"/>
          <p:nvPr/>
        </p:nvSpPr>
        <p:spPr>
          <a:xfrm>
            <a:off x="269823" y="1384070"/>
            <a:ext cx="8604354" cy="2241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</a:rPr>
              <a:t>Talusfrakturer</a:t>
            </a:r>
            <a:r>
              <a:rPr lang="en-GB" sz="2400" dirty="0">
                <a:solidFill>
                  <a:schemeClr val="bg1"/>
                </a:solidFill>
              </a:rPr>
              <a:t>, </a:t>
            </a:r>
            <a:r>
              <a:rPr lang="en-GB" sz="2400" dirty="0" err="1">
                <a:solidFill>
                  <a:schemeClr val="bg1"/>
                </a:solidFill>
              </a:rPr>
              <a:t>relativt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ovanliga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skador</a:t>
            </a:r>
            <a:endParaRPr lang="en-GB" sz="24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</a:rPr>
              <a:t>Viktigt</a:t>
            </a:r>
            <a:r>
              <a:rPr lang="en-GB" sz="2400" dirty="0">
                <a:solidFill>
                  <a:schemeClr val="bg1"/>
                </a:solidFill>
              </a:rPr>
              <a:t> ben för </a:t>
            </a:r>
            <a:r>
              <a:rPr lang="en-GB" sz="2400" dirty="0" err="1">
                <a:solidFill>
                  <a:schemeClr val="bg1"/>
                </a:solidFill>
              </a:rPr>
              <a:t>fotens</a:t>
            </a:r>
            <a:r>
              <a:rPr lang="en-GB" sz="2400" dirty="0">
                <a:solidFill>
                  <a:schemeClr val="bg1"/>
                </a:solidFill>
              </a:rPr>
              <a:t> function, 3 separata </a:t>
            </a:r>
            <a:r>
              <a:rPr lang="en-GB" sz="2400" dirty="0" err="1">
                <a:solidFill>
                  <a:schemeClr val="bg1"/>
                </a:solidFill>
              </a:rPr>
              <a:t>leder</a:t>
            </a:r>
            <a:r>
              <a:rPr lang="en-GB" sz="2400" dirty="0">
                <a:solidFill>
                  <a:schemeClr val="bg1"/>
                </a:solidFill>
              </a:rPr>
              <a:t>, </a:t>
            </a:r>
            <a:r>
              <a:rPr lang="en-GB" sz="2400" dirty="0" err="1">
                <a:solidFill>
                  <a:schemeClr val="bg1"/>
                </a:solidFill>
              </a:rPr>
              <a:t>retrograd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blodförsörjning</a:t>
            </a:r>
            <a:r>
              <a:rPr lang="en-GB" sz="2400" dirty="0">
                <a:solidFill>
                  <a:schemeClr val="bg1"/>
                </a:solidFill>
              </a:rPr>
              <a:t>, 2/3 </a:t>
            </a:r>
            <a:r>
              <a:rPr lang="en-GB" sz="2400" dirty="0" err="1">
                <a:solidFill>
                  <a:schemeClr val="bg1"/>
                </a:solidFill>
              </a:rPr>
              <a:t>täckt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av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ledbrosk</a:t>
            </a:r>
            <a:endParaRPr lang="en-GB" sz="24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</a:rPr>
              <a:t>Ont</a:t>
            </a:r>
            <a:r>
              <a:rPr lang="en-GB" sz="2400" dirty="0">
                <a:solidFill>
                  <a:schemeClr val="bg1"/>
                </a:solidFill>
              </a:rPr>
              <a:t> om </a:t>
            </a:r>
            <a:r>
              <a:rPr lang="en-GB" sz="2400" dirty="0" err="1">
                <a:solidFill>
                  <a:schemeClr val="bg1"/>
                </a:solidFill>
              </a:rPr>
              <a:t>större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beskrivningar</a:t>
            </a:r>
            <a:r>
              <a:rPr lang="en-GB" sz="2400" dirty="0">
                <a:solidFill>
                  <a:schemeClr val="bg1"/>
                </a:solidFill>
              </a:rPr>
              <a:t> I </a:t>
            </a:r>
            <a:r>
              <a:rPr lang="en-GB" sz="2400" dirty="0" err="1">
                <a:solidFill>
                  <a:schemeClr val="bg1"/>
                </a:solidFill>
              </a:rPr>
              <a:t>litteraturen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endParaRPr lang="en-SE" sz="2400" dirty="0">
              <a:solidFill>
                <a:schemeClr val="bg1"/>
              </a:solidFill>
            </a:endParaRPr>
          </a:p>
        </p:txBody>
      </p:sp>
      <p:sp>
        <p:nvSpPr>
          <p:cNvPr id="2" name="Underrubrik 4">
            <a:extLst>
              <a:ext uri="{FF2B5EF4-FFF2-40B4-BE49-F238E27FC236}">
                <a16:creationId xmlns:a16="http://schemas.microsoft.com/office/drawing/2014/main" id="{4616C9FC-D90E-A7F1-1CEC-2E256A2AB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2015" y="454457"/>
            <a:ext cx="7759970" cy="382305"/>
          </a:xfrm>
        </p:spPr>
        <p:txBody>
          <a:bodyPr>
            <a:normAutofit/>
          </a:bodyPr>
          <a:lstStyle/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Bakgrund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471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4">
            <a:extLst>
              <a:ext uri="{FF2B5EF4-FFF2-40B4-BE49-F238E27FC236}">
                <a16:creationId xmlns:a16="http://schemas.microsoft.com/office/drawing/2014/main" id="{4616C9FC-D90E-A7F1-1CEC-2E256A2AB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2015" y="454457"/>
            <a:ext cx="7759970" cy="382305"/>
          </a:xfrm>
        </p:spPr>
        <p:txBody>
          <a:bodyPr>
            <a:normAutofit/>
          </a:bodyPr>
          <a:lstStyle/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Bakgrund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B2F1F6B-8B9A-4087-E878-F0CE3DFAC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991" y="836762"/>
            <a:ext cx="4200018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692015" y="454457"/>
            <a:ext cx="7759970" cy="382305"/>
          </a:xfrm>
        </p:spPr>
        <p:txBody>
          <a:bodyPr>
            <a:normAutofit/>
          </a:bodyPr>
          <a:lstStyle/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Syfte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Underrubrik 4">
            <a:extLst>
              <a:ext uri="{FF2B5EF4-FFF2-40B4-BE49-F238E27FC236}">
                <a16:creationId xmlns:a16="http://schemas.microsoft.com/office/drawing/2014/main" id="{BDE89220-26D3-B95F-73FA-4F659A49C4DA}"/>
              </a:ext>
            </a:extLst>
          </p:cNvPr>
          <p:cNvSpPr txBox="1">
            <a:spLocks/>
          </p:cNvSpPr>
          <p:nvPr/>
        </p:nvSpPr>
        <p:spPr>
          <a:xfrm>
            <a:off x="266075" y="1227533"/>
            <a:ext cx="8611849" cy="26884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Beskriva panoramat av FNF i Sverige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Detaljerad presentation av ålder, kön, skadeorsak, skadeplats, säsongsvariation, frakturtyp, behandling och mortalitet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Identifiera subgrupper för fortsatta studier</a:t>
            </a:r>
          </a:p>
        </p:txBody>
      </p:sp>
    </p:spTree>
    <p:extLst>
      <p:ext uri="{BB962C8B-B14F-4D97-AF65-F5344CB8AC3E}">
        <p14:creationId xmlns:p14="http://schemas.microsoft.com/office/powerpoint/2010/main" val="3196820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692015" y="454457"/>
            <a:ext cx="7759970" cy="382305"/>
          </a:xfrm>
        </p:spPr>
        <p:txBody>
          <a:bodyPr>
            <a:normAutofit/>
          </a:bodyPr>
          <a:lstStyle/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</a:t>
            </a:r>
            <a:endParaRPr lang="sv-SE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Underrubrik 4">
            <a:extLst>
              <a:ext uri="{FF2B5EF4-FFF2-40B4-BE49-F238E27FC236}">
                <a16:creationId xmlns:a16="http://schemas.microsoft.com/office/drawing/2014/main" id="{BDE89220-26D3-B95F-73FA-4F659A49C4DA}"/>
              </a:ext>
            </a:extLst>
          </p:cNvPr>
          <p:cNvSpPr txBox="1">
            <a:spLocks/>
          </p:cNvSpPr>
          <p:nvPr/>
        </p:nvSpPr>
        <p:spPr>
          <a:xfrm>
            <a:off x="307298" y="1283102"/>
            <a:ext cx="8566879" cy="25772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Observationell</a:t>
            </a: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kohort studie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År 2012-2021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Alla ≥ 18 år med (ICD-10) S 92.1</a:t>
            </a:r>
          </a:p>
          <a:p>
            <a:pPr algn="l"/>
            <a:endParaRPr lang="sv-SE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381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692015" y="454457"/>
            <a:ext cx="7759970" cy="382305"/>
          </a:xfrm>
        </p:spPr>
        <p:txBody>
          <a:bodyPr>
            <a:normAutofit/>
          </a:bodyPr>
          <a:lstStyle/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Resultat</a:t>
            </a:r>
            <a:endParaRPr lang="sv-SE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Underrubrik 4">
            <a:extLst>
              <a:ext uri="{FF2B5EF4-FFF2-40B4-BE49-F238E27FC236}">
                <a16:creationId xmlns:a16="http://schemas.microsoft.com/office/drawing/2014/main" id="{BDE89220-26D3-B95F-73FA-4F659A49C4DA}"/>
              </a:ext>
            </a:extLst>
          </p:cNvPr>
          <p:cNvSpPr txBox="1">
            <a:spLocks/>
          </p:cNvSpPr>
          <p:nvPr/>
        </p:nvSpPr>
        <p:spPr>
          <a:xfrm>
            <a:off x="284813" y="983412"/>
            <a:ext cx="8589364" cy="302645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1,749 frakturer inkluderade, 28 bilaterala </a:t>
            </a:r>
            <a:r>
              <a:rPr lang="sv-SE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fx</a:t>
            </a:r>
            <a:endParaRPr lang="sv-SE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Medelålder 40.3, 60% män (kvinnor ä. än männen)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Vanligaste orsak, fall från höjd (34%)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46% typ A , 21% typ B, 24% typ C, 9% Ej klassade</a:t>
            </a:r>
          </a:p>
          <a:p>
            <a:pPr algn="l"/>
            <a:endParaRPr lang="sv-SE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560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692015" y="454457"/>
            <a:ext cx="7759970" cy="382305"/>
          </a:xfrm>
        </p:spPr>
        <p:txBody>
          <a:bodyPr>
            <a:normAutofit/>
          </a:bodyPr>
          <a:lstStyle/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Resultat</a:t>
            </a:r>
            <a:endParaRPr lang="sv-SE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Underrubrik 4">
            <a:extLst>
              <a:ext uri="{FF2B5EF4-FFF2-40B4-BE49-F238E27FC236}">
                <a16:creationId xmlns:a16="http://schemas.microsoft.com/office/drawing/2014/main" id="{BDE89220-26D3-B95F-73FA-4F659A49C4DA}"/>
              </a:ext>
            </a:extLst>
          </p:cNvPr>
          <p:cNvSpPr txBox="1">
            <a:spLocks/>
          </p:cNvSpPr>
          <p:nvPr/>
        </p:nvSpPr>
        <p:spPr>
          <a:xfrm>
            <a:off x="277318" y="836762"/>
            <a:ext cx="8589364" cy="302645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46% typ A , 21% typ B, 24% typ C, 9% Ej klassade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A1-3, B1, C1 och C2 -&gt;Non </a:t>
            </a:r>
            <a:r>
              <a:rPr lang="sv-SE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endParaRPr lang="sv-SE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B2, B3 och C3 -&gt; </a:t>
            </a:r>
            <a:r>
              <a:rPr lang="sv-SE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endParaRPr lang="sv-SE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v-SE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sv-SE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157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692015" y="454457"/>
            <a:ext cx="7759970" cy="382305"/>
          </a:xfrm>
        </p:spPr>
        <p:txBody>
          <a:bodyPr>
            <a:normAutofit/>
          </a:bodyPr>
          <a:lstStyle/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Resultat</a:t>
            </a:r>
            <a:endParaRPr lang="sv-SE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695F023-AE0E-F807-8681-4D4E5A7C5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116" y="836762"/>
            <a:ext cx="3343767" cy="381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42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692015" y="454457"/>
            <a:ext cx="7759970" cy="382305"/>
          </a:xfrm>
        </p:spPr>
        <p:txBody>
          <a:bodyPr>
            <a:normAutofit/>
          </a:bodyPr>
          <a:lstStyle/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Resultat</a:t>
            </a:r>
            <a:endParaRPr lang="sv-SE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C8A6398-A186-96C3-48FA-CEF307C9E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883" y="836762"/>
            <a:ext cx="4159650" cy="393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85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692015" y="454457"/>
            <a:ext cx="7759970" cy="382305"/>
          </a:xfrm>
        </p:spPr>
        <p:txBody>
          <a:bodyPr>
            <a:normAutofit/>
          </a:bodyPr>
          <a:lstStyle/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Slutsats</a:t>
            </a:r>
            <a:endParaRPr lang="sv-SE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Underrubrik 4">
            <a:extLst>
              <a:ext uri="{FF2B5EF4-FFF2-40B4-BE49-F238E27FC236}">
                <a16:creationId xmlns:a16="http://schemas.microsoft.com/office/drawing/2014/main" id="{BDE89220-26D3-B95F-73FA-4F659A49C4DA}"/>
              </a:ext>
            </a:extLst>
          </p:cNvPr>
          <p:cNvSpPr txBox="1">
            <a:spLocks/>
          </p:cNvSpPr>
          <p:nvPr/>
        </p:nvSpPr>
        <p:spPr>
          <a:xfrm>
            <a:off x="307298" y="1283102"/>
            <a:ext cx="8566879" cy="25772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Talusfrakturer</a:t>
            </a: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drabbar yngre och medelålders män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Kvinnor uppvisar en </a:t>
            </a:r>
            <a:r>
              <a:rPr lang="sv-SE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bifasisk</a:t>
            </a: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åldersfördelning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A1 vanligare hos kvinnor än män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 komplexa frakturer B2, B3 och C3 behandlas till stor del kirurgiskt (</a:t>
            </a:r>
            <a:r>
              <a:rPr lang="sv-SE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skruvosteosynthes</a:t>
            </a:r>
            <a:r>
              <a:rPr lang="sv-SE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v-SE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sv-SE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268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72A021E-D5D1-0E7B-0B46-33B5A6E57D12}"/>
              </a:ext>
            </a:extLst>
          </p:cNvPr>
          <p:cNvSpPr txBox="1"/>
          <p:nvPr/>
        </p:nvSpPr>
        <p:spPr>
          <a:xfrm>
            <a:off x="269823" y="1384070"/>
            <a:ext cx="86043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</a:rPr>
              <a:t>Ovanligt</a:t>
            </a:r>
            <a:r>
              <a:rPr lang="en-GB" sz="2400" dirty="0">
                <a:solidFill>
                  <a:schemeClr val="bg1"/>
                </a:solidFill>
              </a:rPr>
              <a:t> med </a:t>
            </a:r>
            <a:r>
              <a:rPr lang="en-GB" sz="2400" dirty="0" err="1">
                <a:solidFill>
                  <a:schemeClr val="bg1"/>
                </a:solidFill>
              </a:rPr>
              <a:t>epidemiologiska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beskrivningar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på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nationell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nivå</a:t>
            </a:r>
            <a:endParaRPr lang="en-GB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SFR </a:t>
            </a:r>
            <a:r>
              <a:rPr lang="en-GB" sz="2400" dirty="0" err="1">
                <a:solidFill>
                  <a:schemeClr val="bg1"/>
                </a:solidFill>
              </a:rPr>
              <a:t>är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unikt</a:t>
            </a:r>
            <a:r>
              <a:rPr lang="en-GB" sz="2400" dirty="0">
                <a:solidFill>
                  <a:schemeClr val="bg1"/>
                </a:solidFill>
              </a:rPr>
              <a:t> med </a:t>
            </a:r>
            <a:r>
              <a:rPr lang="en-GB" sz="2400" dirty="0" err="1">
                <a:solidFill>
                  <a:schemeClr val="bg1"/>
                </a:solidFill>
              </a:rPr>
              <a:t>möjlighet</a:t>
            </a:r>
            <a:r>
              <a:rPr lang="en-GB" sz="2400" dirty="0">
                <a:solidFill>
                  <a:schemeClr val="bg1"/>
                </a:solidFill>
              </a:rPr>
              <a:t> till </a:t>
            </a:r>
            <a:r>
              <a:rPr lang="en-GB" sz="2400" dirty="0" err="1">
                <a:solidFill>
                  <a:schemeClr val="bg1"/>
                </a:solidFill>
              </a:rPr>
              <a:t>stora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serier</a:t>
            </a:r>
            <a:r>
              <a:rPr lang="en-GB" sz="2400" dirty="0">
                <a:solidFill>
                  <a:schemeClr val="bg1"/>
                </a:solidFill>
              </a:rPr>
              <a:t>, </a:t>
            </a:r>
            <a:r>
              <a:rPr lang="en-GB" sz="2400" dirty="0" err="1">
                <a:solidFill>
                  <a:schemeClr val="bg1"/>
                </a:solidFill>
              </a:rPr>
              <a:t>detaljerad</a:t>
            </a:r>
            <a:r>
              <a:rPr lang="en-GB" sz="2400" dirty="0">
                <a:solidFill>
                  <a:schemeClr val="bg1"/>
                </a:solidFill>
              </a:rPr>
              <a:t> data om </a:t>
            </a:r>
            <a:r>
              <a:rPr lang="en-GB" sz="2400" dirty="0" err="1">
                <a:solidFill>
                  <a:schemeClr val="bg1"/>
                </a:solidFill>
              </a:rPr>
              <a:t>skadeorsak</a:t>
            </a:r>
            <a:r>
              <a:rPr lang="en-GB" sz="2400" dirty="0">
                <a:solidFill>
                  <a:schemeClr val="bg1"/>
                </a:solidFill>
              </a:rPr>
              <a:t>, </a:t>
            </a:r>
            <a:r>
              <a:rPr lang="en-GB" sz="2400" dirty="0" err="1">
                <a:solidFill>
                  <a:schemeClr val="bg1"/>
                </a:solidFill>
              </a:rPr>
              <a:t>frakturklass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och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behandling</a:t>
            </a:r>
            <a:endParaRPr lang="en-GB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</a:rPr>
              <a:t>Basocervikala</a:t>
            </a:r>
            <a:r>
              <a:rPr lang="en-GB" sz="2400" dirty="0">
                <a:solidFill>
                  <a:schemeClr val="bg1"/>
                </a:solidFill>
              </a:rPr>
              <a:t> FNF </a:t>
            </a:r>
            <a:r>
              <a:rPr lang="en-GB" sz="2400" dirty="0" err="1">
                <a:solidFill>
                  <a:schemeClr val="bg1"/>
                </a:solidFill>
              </a:rPr>
              <a:t>saknas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i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tidigare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rapporter</a:t>
            </a:r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 </a:t>
            </a:r>
            <a:endParaRPr lang="en-SE" sz="2400" dirty="0">
              <a:solidFill>
                <a:schemeClr val="bg1"/>
              </a:solidFill>
            </a:endParaRPr>
          </a:p>
        </p:txBody>
      </p:sp>
      <p:sp>
        <p:nvSpPr>
          <p:cNvPr id="2" name="Underrubrik 4">
            <a:extLst>
              <a:ext uri="{FF2B5EF4-FFF2-40B4-BE49-F238E27FC236}">
                <a16:creationId xmlns:a16="http://schemas.microsoft.com/office/drawing/2014/main" id="{4616C9FC-D90E-A7F1-1CEC-2E256A2AB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2015" y="454457"/>
            <a:ext cx="7759970" cy="382305"/>
          </a:xfrm>
        </p:spPr>
        <p:txBody>
          <a:bodyPr>
            <a:normAutofit/>
          </a:bodyPr>
          <a:lstStyle/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Bakgrund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415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4">
            <a:extLst>
              <a:ext uri="{FF2B5EF4-FFF2-40B4-BE49-F238E27FC236}">
                <a16:creationId xmlns:a16="http://schemas.microsoft.com/office/drawing/2014/main" id="{4616C9FC-D90E-A7F1-1CEC-2E256A2AB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2015" y="454457"/>
            <a:ext cx="7759970" cy="382305"/>
          </a:xfrm>
        </p:spPr>
        <p:txBody>
          <a:bodyPr>
            <a:normAutofit/>
          </a:bodyPr>
          <a:lstStyle/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Bakgrund</a:t>
            </a:r>
            <a:endParaRPr lang="sv-SE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F11E907-06B6-A14A-31D9-8B4C7C578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568" y="1090895"/>
            <a:ext cx="5806863" cy="276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32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692015" y="454457"/>
            <a:ext cx="7759970" cy="382305"/>
          </a:xfrm>
        </p:spPr>
        <p:txBody>
          <a:bodyPr>
            <a:normAutofit/>
          </a:bodyPr>
          <a:lstStyle/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</a:t>
            </a:r>
            <a:endParaRPr lang="sv-SE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Underrubrik 4">
            <a:extLst>
              <a:ext uri="{FF2B5EF4-FFF2-40B4-BE49-F238E27FC236}">
                <a16:creationId xmlns:a16="http://schemas.microsoft.com/office/drawing/2014/main" id="{BDE89220-26D3-B95F-73FA-4F659A49C4DA}"/>
              </a:ext>
            </a:extLst>
          </p:cNvPr>
          <p:cNvSpPr txBox="1">
            <a:spLocks/>
          </p:cNvSpPr>
          <p:nvPr/>
        </p:nvSpPr>
        <p:spPr>
          <a:xfrm>
            <a:off x="307298" y="1283102"/>
            <a:ext cx="8566879" cy="25772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Observationell</a:t>
            </a: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kohort studie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År 2012-2020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Alla ≥ 18 år med S72.0X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Exkluderat patologiska FNF</a:t>
            </a:r>
          </a:p>
          <a:p>
            <a:pPr algn="l"/>
            <a:endParaRPr lang="sv-SE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899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692015" y="454457"/>
            <a:ext cx="7759970" cy="382305"/>
          </a:xfrm>
        </p:spPr>
        <p:txBody>
          <a:bodyPr>
            <a:normAutofit/>
          </a:bodyPr>
          <a:lstStyle/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Resultat</a:t>
            </a:r>
            <a:endParaRPr lang="sv-SE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Underrubrik 4">
            <a:extLst>
              <a:ext uri="{FF2B5EF4-FFF2-40B4-BE49-F238E27FC236}">
                <a16:creationId xmlns:a16="http://schemas.microsoft.com/office/drawing/2014/main" id="{BDE89220-26D3-B95F-73FA-4F659A49C4DA}"/>
              </a:ext>
            </a:extLst>
          </p:cNvPr>
          <p:cNvSpPr txBox="1">
            <a:spLocks/>
          </p:cNvSpPr>
          <p:nvPr/>
        </p:nvSpPr>
        <p:spPr>
          <a:xfrm>
            <a:off x="284813" y="983412"/>
            <a:ext cx="8589364" cy="302645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40,049 frakturer inkluderade, 1,474 bilaterala </a:t>
            </a:r>
            <a:r>
              <a:rPr lang="sv-SE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fx</a:t>
            </a:r>
            <a:endParaRPr lang="sv-SE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Medelålder 80.3, 63.8% kvinnor (kvinnor ä. än männen)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Vanligaste orsak, fall i samma plan i det egna boendet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25% </a:t>
            </a:r>
            <a:r>
              <a:rPr lang="sv-SE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uFNF</a:t>
            </a: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63.4% </a:t>
            </a:r>
            <a:r>
              <a:rPr lang="sv-SE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dFNF</a:t>
            </a: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11.6% </a:t>
            </a:r>
            <a:r>
              <a:rPr lang="sv-SE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bFNF</a:t>
            </a:r>
            <a:endParaRPr lang="sv-SE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sv-SE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175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692015" y="454457"/>
            <a:ext cx="7759970" cy="382305"/>
          </a:xfrm>
        </p:spPr>
        <p:txBody>
          <a:bodyPr>
            <a:normAutofit/>
          </a:bodyPr>
          <a:lstStyle/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Resultat</a:t>
            </a:r>
            <a:endParaRPr lang="sv-SE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Underrubrik 4">
            <a:extLst>
              <a:ext uri="{FF2B5EF4-FFF2-40B4-BE49-F238E27FC236}">
                <a16:creationId xmlns:a16="http://schemas.microsoft.com/office/drawing/2014/main" id="{BDE89220-26D3-B95F-73FA-4F659A49C4DA}"/>
              </a:ext>
            </a:extLst>
          </p:cNvPr>
          <p:cNvSpPr txBox="1">
            <a:spLocks/>
          </p:cNvSpPr>
          <p:nvPr/>
        </p:nvSpPr>
        <p:spPr>
          <a:xfrm>
            <a:off x="277318" y="1184632"/>
            <a:ext cx="8596859" cy="27614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uFNF</a:t>
            </a: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behandlades med IF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dFNF</a:t>
            </a: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behandlas med artroplastik, ej för yngre &lt;60 år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bFNF</a:t>
            </a: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behandlas till lika delar med artroplastik och IF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10% av </a:t>
            </a:r>
            <a:r>
              <a:rPr lang="sv-SE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uFNF</a:t>
            </a: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behandlas med primär artroplastik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v-SE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sv-SE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265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692015" y="454457"/>
            <a:ext cx="7759970" cy="382305"/>
          </a:xfrm>
        </p:spPr>
        <p:txBody>
          <a:bodyPr>
            <a:normAutofit/>
          </a:bodyPr>
          <a:lstStyle/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Underrubrik 4">
            <a:extLst>
              <a:ext uri="{FF2B5EF4-FFF2-40B4-BE49-F238E27FC236}">
                <a16:creationId xmlns:a16="http://schemas.microsoft.com/office/drawing/2014/main" id="{BDE89220-26D3-B95F-73FA-4F659A49C4DA}"/>
              </a:ext>
            </a:extLst>
          </p:cNvPr>
          <p:cNvSpPr txBox="1">
            <a:spLocks/>
          </p:cNvSpPr>
          <p:nvPr/>
        </p:nvSpPr>
        <p:spPr>
          <a:xfrm>
            <a:off x="292308" y="836762"/>
            <a:ext cx="8574374" cy="3188097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GB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Stress fractures of the femoral neck in adults:</a:t>
            </a:r>
            <a:endParaRPr lang="sv-SE" sz="4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GB" sz="2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 observational study on epidemiology, treatment and reoperations from the Swedish Fracture Register</a:t>
            </a:r>
            <a:endParaRPr lang="sv-SE" sz="29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/>
            <a:endParaRPr lang="sv-SE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Sundkvist</a:t>
            </a:r>
            <a:r>
              <a:rPr lang="en-US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J,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Möller</a:t>
            </a:r>
            <a:r>
              <a:rPr lang="en-US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M,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Rogmark</a:t>
            </a:r>
            <a:r>
              <a:rPr lang="en-US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C, Wolf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OMukka</a:t>
            </a:r>
            <a:r>
              <a:rPr lang="en-US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S. </a:t>
            </a:r>
            <a:br>
              <a:rPr lang="sv-SE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sv-SE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sv-SE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sv-SE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AutoNum type="romanUcPeriod"/>
            </a:pPr>
            <a:endParaRPr lang="sv-SE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697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692015" y="454457"/>
            <a:ext cx="7759970" cy="382305"/>
          </a:xfrm>
        </p:spPr>
        <p:txBody>
          <a:bodyPr>
            <a:normAutofit/>
          </a:bodyPr>
          <a:lstStyle/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Syfte</a:t>
            </a:r>
            <a:endParaRPr lang="sv-SE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Underrubrik 4">
            <a:extLst>
              <a:ext uri="{FF2B5EF4-FFF2-40B4-BE49-F238E27FC236}">
                <a16:creationId xmlns:a16="http://schemas.microsoft.com/office/drawing/2014/main" id="{BDE89220-26D3-B95F-73FA-4F659A49C4DA}"/>
              </a:ext>
            </a:extLst>
          </p:cNvPr>
          <p:cNvSpPr txBox="1">
            <a:spLocks/>
          </p:cNvSpPr>
          <p:nvPr/>
        </p:nvSpPr>
        <p:spPr>
          <a:xfrm>
            <a:off x="415019" y="1184632"/>
            <a:ext cx="8313962" cy="37056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sv-SE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derrubrik 4">
            <a:extLst>
              <a:ext uri="{FF2B5EF4-FFF2-40B4-BE49-F238E27FC236}">
                <a16:creationId xmlns:a16="http://schemas.microsoft.com/office/drawing/2014/main" id="{E3D39838-6DE9-DD74-8DAB-D078184E29C9}"/>
              </a:ext>
            </a:extLst>
          </p:cNvPr>
          <p:cNvSpPr txBox="1">
            <a:spLocks/>
          </p:cNvSpPr>
          <p:nvPr/>
        </p:nvSpPr>
        <p:spPr>
          <a:xfrm>
            <a:off x="337278" y="971199"/>
            <a:ext cx="8529403" cy="32011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SFR: för att identifiera en ovanlig orsak till FNF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 beskriva demografi, utlösande aktivitet, symptomduration, behandling och utfall hos stressorsakade FNF</a:t>
            </a:r>
          </a:p>
        </p:txBody>
      </p:sp>
    </p:spTree>
    <p:extLst>
      <p:ext uri="{BB962C8B-B14F-4D97-AF65-F5344CB8AC3E}">
        <p14:creationId xmlns:p14="http://schemas.microsoft.com/office/powerpoint/2010/main" val="248807246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umu widescreen SE v01">
  <a:themeElements>
    <a:clrScheme name="Umeå Universitet">
      <a:dk1>
        <a:sysClr val="windowText" lastClr="000000"/>
      </a:dk1>
      <a:lt1>
        <a:sysClr val="window" lastClr="FFFFFF"/>
      </a:lt1>
      <a:dk2>
        <a:srgbClr val="5F5F5F"/>
      </a:dk2>
      <a:lt2>
        <a:srgbClr val="E6E6E6"/>
      </a:lt2>
      <a:accent1>
        <a:srgbClr val="2A4765"/>
      </a:accent1>
      <a:accent2>
        <a:srgbClr val="EABAB9"/>
      </a:accent2>
      <a:accent3>
        <a:srgbClr val="73A790"/>
      </a:accent3>
      <a:accent4>
        <a:srgbClr val="D7B17C"/>
      </a:accent4>
      <a:accent5>
        <a:srgbClr val="F1EFE4"/>
      </a:accent5>
      <a:accent6>
        <a:srgbClr val="EDDDDB"/>
      </a:accent6>
      <a:hlink>
        <a:srgbClr val="000000"/>
      </a:hlink>
      <a:folHlink>
        <a:srgbClr val="000000"/>
      </a:folHlink>
    </a:clrScheme>
    <a:fontScheme name="Umeå Universitet">
      <a:majorFont>
        <a:latin typeface="Verdana"/>
        <a:ea typeface=""/>
        <a:cs typeface=""/>
      </a:majorFont>
      <a:minorFont>
        <a:latin typeface="Georgia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alvtidspresentation.pptx" id="{6CC4B9FA-998A-437A-82EC-3361E67F1852}" vid="{EBA09EB4-5B84-47F9-893B-88447BB88D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umu widescreen SE v01</Template>
  <TotalTime>7161</TotalTime>
  <Words>1570</Words>
  <Application>Microsoft Macintosh PowerPoint</Application>
  <PresentationFormat>Bildspel på skärmen (16:9)</PresentationFormat>
  <Paragraphs>221</Paragraphs>
  <Slides>25</Slides>
  <Notes>25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34" baseType="lpstr">
      <vt:lpstr>Arial</vt:lpstr>
      <vt:lpstr>Calibri</vt:lpstr>
      <vt:lpstr>Courier New</vt:lpstr>
      <vt:lpstr>Georgia</vt:lpstr>
      <vt:lpstr>Lucida Grande</vt:lpstr>
      <vt:lpstr>Times New Roman</vt:lpstr>
      <vt:lpstr>Verdana</vt:lpstr>
      <vt:lpstr>Wingdings</vt:lpstr>
      <vt:lpstr>Presentation umu widescreen SE v01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Jonas Sundkvist</dc:creator>
  <cp:lastModifiedBy>Jonas Sundkvist</cp:lastModifiedBy>
  <cp:revision>15</cp:revision>
  <dcterms:created xsi:type="dcterms:W3CDTF">2022-10-26T07:17:53Z</dcterms:created>
  <dcterms:modified xsi:type="dcterms:W3CDTF">2023-01-10T20:48:15Z</dcterms:modified>
</cp:coreProperties>
</file>