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74" r:id="rId4"/>
    <p:sldId id="260" r:id="rId5"/>
    <p:sldId id="275" r:id="rId6"/>
    <p:sldId id="267" r:id="rId7"/>
    <p:sldId id="276" r:id="rId8"/>
    <p:sldId id="268" r:id="rId9"/>
    <p:sldId id="264" r:id="rId10"/>
    <p:sldId id="266" r:id="rId11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01"/>
    <p:restoredTop sz="94700"/>
  </p:normalViewPr>
  <p:slideViewPr>
    <p:cSldViewPr snapToGrid="0" snapToObjects="1">
      <p:cViewPr varScale="1">
        <p:scale>
          <a:sx n="108" d="100"/>
          <a:sy n="108" d="100"/>
        </p:scale>
        <p:origin x="224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6C26C-8DCB-D344-B44F-028B9446685F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F561B-DC79-0348-A49F-6C17C6DC70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723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18FB-88C2-A14A-89DD-EF2181DBD6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80958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 i="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1D5129-E418-DC4D-8A7E-B47FF8B502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9630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666408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08118-DEE5-E141-ADBC-87FA69723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5300DE-CE03-1449-A00F-1DCAF61406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7815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5422E8-3A3C-D242-829F-AA6264EE79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78420"/>
            <a:ext cx="3932237" cy="36905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578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B25D8-6E12-9C43-8116-EAA734FF3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15468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8CAA34-0194-4C4F-8065-752238F8F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36599"/>
            <a:ext cx="10515600" cy="11795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429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A9C94-4764-7644-AEFC-040B1BB3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DE8D8-198D-3E45-940C-E40665FED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690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1B00-7D55-194A-9DCC-58C3081C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DFAF8-7BF9-064E-A205-385662B6CF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4335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02884-1D4B-FF44-9C12-62D046BDE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394335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332432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E2D10-F1F2-3B43-A1E4-CD337293D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75635"/>
            <a:ext cx="10515600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A908E-48D4-B04D-BA5C-900AD2F6A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1269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E878BF-67AD-984B-82A3-8A0DB2EE1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7625"/>
            <a:ext cx="5157787" cy="321135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22AEF0-1149-0F47-A83E-F16872FE4C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1269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E285A7-48C1-5A48-8B4C-B33BC4CCF2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7625"/>
            <a:ext cx="5183188" cy="321135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83858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D78A5-3A98-3D46-90EF-A52E2E0FF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795899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540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7765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A4122-0264-A449-91A3-D8D472324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08446"/>
            <a:ext cx="3932237" cy="104895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A0A1B-6715-D547-A33B-FFC7751AD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08446"/>
            <a:ext cx="6172200" cy="476053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BD82B-965C-1041-8C70-2278F839C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78420"/>
            <a:ext cx="3932237" cy="36905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962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58ACB8-EB0F-0F43-9CB3-C5749D8B2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56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1CF795-1FF6-7A49-863C-237A97CD2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43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BAC3A2-6B79-CC46-BF5D-6339646EFE15}"/>
              </a:ext>
            </a:extLst>
          </p:cNvPr>
          <p:cNvSpPr/>
          <p:nvPr/>
        </p:nvSpPr>
        <p:spPr>
          <a:xfrm>
            <a:off x="0" y="6101884"/>
            <a:ext cx="12191999" cy="756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3EC23F3-5867-5348-BED6-A639F2AEBC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alphaModFix/>
          </a:blip>
          <a:srcRect l="86765" t="11875" r="1429" b="14095"/>
          <a:stretch/>
        </p:blipFill>
        <p:spPr>
          <a:xfrm>
            <a:off x="11247121" y="6139559"/>
            <a:ext cx="829056" cy="69017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1F33393-C642-1849-B214-55C7D84AAD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alphaModFix/>
          </a:blip>
          <a:srcRect l="60288" t="16715" r="27906" b="17424"/>
          <a:stretch/>
        </p:blipFill>
        <p:spPr>
          <a:xfrm>
            <a:off x="10418065" y="6191319"/>
            <a:ext cx="829055" cy="61400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0C8E3537-1461-D6C6-DC6D-1A04234CAF2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3782" y="6304444"/>
            <a:ext cx="1914858" cy="477135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C6893C1F-A7D3-C714-CB7E-D6B9B20628E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354360" y="6148097"/>
            <a:ext cx="660400" cy="679269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20915D3B-A51C-F249-93CA-AF49B98153A2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6177242" y="6148097"/>
            <a:ext cx="6604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60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6" r:id="rId9"/>
    <p:sldLayoutId id="2147483657" r:id="rId10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7538B8-9D78-BB4A-8187-7591A11EC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523758"/>
            <a:ext cx="10363200" cy="2387600"/>
          </a:xfrm>
        </p:spPr>
        <p:txBody>
          <a:bodyPr>
            <a:noAutofit/>
          </a:bodyPr>
          <a:lstStyle/>
          <a:p>
            <a:r>
              <a:rPr lang="en-US" sz="3200" b="1" dirty="0"/>
              <a:t>Age, sex, primary tumor type and site are associated with mortality after pathological fractures</a:t>
            </a:r>
            <a:br>
              <a:rPr lang="en-US" sz="3200" b="1" dirty="0"/>
            </a:br>
            <a:br>
              <a:rPr lang="en-US" sz="3200" b="1" dirty="0"/>
            </a:br>
            <a:r>
              <a:rPr lang="en-US" sz="2800" b="1" i="1" dirty="0"/>
              <a:t>An observational study of 1,453 patients from the Swedish Fracture Register</a:t>
            </a:r>
            <a:endParaRPr lang="sv-SE" sz="3200" i="1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958910A-93D8-ED4B-BEEC-E50CB8A2C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6252" y="3278864"/>
            <a:ext cx="9879496" cy="1655762"/>
          </a:xfrm>
        </p:spPr>
        <p:txBody>
          <a:bodyPr/>
          <a:lstStyle/>
          <a:p>
            <a:r>
              <a:rPr lang="sv-SE" sz="2000" b="0" dirty="0">
                <a:effectLst/>
              </a:rPr>
              <a:t>Johan </a:t>
            </a:r>
            <a:r>
              <a:rPr lang="sv-SE" sz="2000" b="0" dirty="0" err="1">
                <a:effectLst/>
              </a:rPr>
              <a:t>Wänman</a:t>
            </a:r>
            <a:r>
              <a:rPr lang="sv-SE" sz="2000" b="0" dirty="0">
                <a:effectLst/>
              </a:rPr>
              <a:t>, Sonja </a:t>
            </a:r>
            <a:r>
              <a:rPr lang="sv-SE" sz="2000" b="0" dirty="0" err="1">
                <a:effectLst/>
              </a:rPr>
              <a:t>Kjartansdóttir</a:t>
            </a:r>
            <a:r>
              <a:rPr lang="sv-SE" sz="2000" b="0" dirty="0">
                <a:effectLst/>
              </a:rPr>
              <a:t>, </a:t>
            </a:r>
            <a:r>
              <a:rPr lang="sv-SE" sz="2000" b="1" u="sng" dirty="0">
                <a:effectLst/>
              </a:rPr>
              <a:t>Olof Wolf</a:t>
            </a:r>
            <a:r>
              <a:rPr lang="sv-SE" sz="2000" b="0" dirty="0">
                <a:effectLst/>
              </a:rPr>
              <a:t>, Jonas Sundkvist, David Wennergren and Sebastian </a:t>
            </a:r>
            <a:r>
              <a:rPr lang="sv-SE" sz="2000" b="0" dirty="0" err="1">
                <a:effectLst/>
              </a:rPr>
              <a:t>Mukka</a:t>
            </a:r>
            <a:r>
              <a:rPr lang="sv-SE" sz="1800" b="0" dirty="0">
                <a:effectLst/>
              </a:rPr>
              <a:t> </a:t>
            </a:r>
            <a:endParaRPr lang="sv-SE" dirty="0"/>
          </a:p>
          <a:p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16847E86-B219-55D1-D87E-C2FB63BE9B2F}"/>
              </a:ext>
            </a:extLst>
          </p:cNvPr>
          <p:cNvSpPr txBox="1"/>
          <p:nvPr/>
        </p:nvSpPr>
        <p:spPr>
          <a:xfrm>
            <a:off x="1302195" y="4726932"/>
            <a:ext cx="9587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Ass Professor,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Surgical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Sciences/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Orthopaedics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, Uppsala University, Sweden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Consultant Orthopaedic Trauma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Surgeon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, Uppsala University Hospital, Sweden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Co-Director, Swedish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Fracture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Register</a:t>
            </a:r>
          </a:p>
        </p:txBody>
      </p:sp>
    </p:spTree>
    <p:extLst>
      <p:ext uri="{BB962C8B-B14F-4D97-AF65-F5344CB8AC3E}">
        <p14:creationId xmlns:p14="http://schemas.microsoft.com/office/powerpoint/2010/main" val="2133365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6269" y="1038416"/>
            <a:ext cx="10419657" cy="39433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b="0" dirty="0"/>
              <a:t>Survival affected by:</a:t>
            </a:r>
          </a:p>
          <a:p>
            <a:r>
              <a:rPr lang="en-US" b="0" dirty="0"/>
              <a:t>Age</a:t>
            </a:r>
          </a:p>
          <a:p>
            <a:r>
              <a:rPr lang="en-US" b="0" dirty="0"/>
              <a:t>Sex</a:t>
            </a:r>
          </a:p>
          <a:p>
            <a:r>
              <a:rPr lang="en-US" b="0" dirty="0"/>
              <a:t>Primary tumor site</a:t>
            </a:r>
          </a:p>
          <a:p>
            <a:r>
              <a:rPr lang="en-US" b="0" dirty="0"/>
              <a:t>Location of pathological fractures</a:t>
            </a:r>
          </a:p>
          <a:p>
            <a:pPr marL="0" indent="0">
              <a:buNone/>
            </a:pPr>
            <a:r>
              <a:rPr lang="en-US" b="0" dirty="0"/>
              <a:t>Survival time is short and correlated to primary tumors.</a:t>
            </a:r>
          </a:p>
          <a:p>
            <a:pPr marL="0" indent="0">
              <a:buNone/>
            </a:pPr>
            <a:r>
              <a:rPr lang="en-US" b="0" dirty="0"/>
              <a:t>Lung cancer is the strongest negative predictor of survival.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DEAFB0FF-8CCE-1838-B3D2-24FC958CE3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7930" y="207054"/>
            <a:ext cx="5234343" cy="2634915"/>
          </a:xfrm>
          <a:prstGeom prst="rect">
            <a:avLst/>
          </a:prstGeom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9588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024408"/>
            <a:ext cx="10515600" cy="3943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0" dirty="0"/>
              <a:t>Life expectancy for cancer patients has improved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b="0" dirty="0"/>
              <a:t>Metastatic long bone fractures are associated with poor functional outcomes and survival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b="0" dirty="0"/>
              <a:t>The reconstruction must be durable in relation to the estimated life expectancy </a:t>
            </a:r>
          </a:p>
        </p:txBody>
      </p:sp>
    </p:spTree>
    <p:extLst>
      <p:ext uri="{BB962C8B-B14F-4D97-AF65-F5344CB8AC3E}">
        <p14:creationId xmlns:p14="http://schemas.microsoft.com/office/powerpoint/2010/main" val="1701556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B8763E-E982-DE8E-8B59-BB6A610E3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F78418D-2373-53D8-43E8-8258643B6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/>
              <a:t>This study aimed to evaluate survival after pathological fracture in relation to </a:t>
            </a:r>
          </a:p>
          <a:p>
            <a:pPr marL="0" indent="0">
              <a:buNone/>
            </a:pPr>
            <a:r>
              <a:rPr lang="en-US" b="0" dirty="0"/>
              <a:t>	age</a:t>
            </a:r>
          </a:p>
          <a:p>
            <a:pPr marL="0" indent="0">
              <a:buNone/>
            </a:pPr>
            <a:r>
              <a:rPr lang="en-US" b="0" dirty="0"/>
              <a:t>	sex</a:t>
            </a:r>
          </a:p>
          <a:p>
            <a:pPr marL="0" indent="0">
              <a:buNone/>
            </a:pPr>
            <a:r>
              <a:rPr lang="en-US" b="0" dirty="0"/>
              <a:t>	primary tumor</a:t>
            </a:r>
          </a:p>
          <a:p>
            <a:pPr marL="0" indent="0">
              <a:buNone/>
            </a:pPr>
            <a:r>
              <a:rPr lang="en-US" b="0" dirty="0"/>
              <a:t>	site of the pathological fractures </a:t>
            </a:r>
            <a:r>
              <a:rPr lang="en-US" b="0" dirty="0">
                <a:effectLst/>
              </a:rPr>
              <a:t> </a:t>
            </a:r>
            <a:endParaRPr lang="en-GB" b="0" dirty="0"/>
          </a:p>
          <a:p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2331469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426243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/>
              <a:t>Materials and Methods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58687" y="1751806"/>
            <a:ext cx="10515600" cy="38737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0" dirty="0"/>
              <a:t>Observational register study from the Swedish Fracture Register (SFR)</a:t>
            </a:r>
          </a:p>
          <a:p>
            <a:pPr marL="0" indent="0">
              <a:buNone/>
            </a:pPr>
            <a:endParaRPr lang="en-GB" b="0" dirty="0"/>
          </a:p>
          <a:p>
            <a:pPr marL="0" indent="0">
              <a:buNone/>
            </a:pPr>
            <a:r>
              <a:rPr lang="en-GB" b="0" dirty="0"/>
              <a:t>Patient selection</a:t>
            </a:r>
          </a:p>
          <a:p>
            <a:pPr marL="0" indent="0">
              <a:buNone/>
            </a:pPr>
            <a:r>
              <a:rPr lang="en-GB" b="0" dirty="0"/>
              <a:t>	</a:t>
            </a:r>
            <a:r>
              <a:rPr lang="en-GB" sz="1800" b="0" dirty="0"/>
              <a:t>All Pathological fractures (ICD code M84.4) 2014-2021</a:t>
            </a:r>
          </a:p>
          <a:p>
            <a:pPr marL="0" indent="0">
              <a:buNone/>
            </a:pPr>
            <a:r>
              <a:rPr lang="en-GB" sz="1800" b="0" dirty="0"/>
              <a:t>	Primary </a:t>
            </a:r>
            <a:r>
              <a:rPr lang="en-GB" sz="1800" b="0" dirty="0" err="1"/>
              <a:t>tumor</a:t>
            </a:r>
            <a:r>
              <a:rPr lang="en-GB" sz="1800" b="0" dirty="0"/>
              <a:t> as breast, prostate, kidney, lung, myeloma, other or unknown.</a:t>
            </a:r>
          </a:p>
          <a:p>
            <a:pPr marL="0" indent="0">
              <a:buNone/>
            </a:pPr>
            <a:endParaRPr lang="en-GB" b="0" dirty="0"/>
          </a:p>
          <a:p>
            <a:pPr marL="0" indent="0">
              <a:buNone/>
            </a:pPr>
            <a:r>
              <a:rPr lang="en-GB" b="0" dirty="0"/>
              <a:t>1577 pathological fractures </a:t>
            </a:r>
          </a:p>
          <a:p>
            <a:pPr marL="0" indent="0">
              <a:buNone/>
            </a:pPr>
            <a:r>
              <a:rPr lang="en-GB" sz="1800" b="0" dirty="0"/>
              <a:t>	124 were excluded due to multiple pathological fractures in the same patient. 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404608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784C50E-CF05-6AA1-0ED1-36D854619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0" dirty="0"/>
              <a:t>Outcome variables</a:t>
            </a:r>
          </a:p>
          <a:p>
            <a:pPr marL="457200" lvl="1" indent="0">
              <a:buNone/>
            </a:pPr>
            <a:r>
              <a:rPr lang="en-GB" dirty="0"/>
              <a:t>Age</a:t>
            </a:r>
          </a:p>
          <a:p>
            <a:pPr marL="457200" lvl="1" indent="0">
              <a:buNone/>
            </a:pPr>
            <a:r>
              <a:rPr lang="en-GB" dirty="0"/>
              <a:t>Sex</a:t>
            </a:r>
          </a:p>
          <a:p>
            <a:pPr marL="457200" lvl="1" indent="0">
              <a:buNone/>
            </a:pPr>
            <a:r>
              <a:rPr lang="en-GB" dirty="0"/>
              <a:t>Primary </a:t>
            </a:r>
            <a:r>
              <a:rPr lang="en-GB" dirty="0" err="1"/>
              <a:t>tumor</a:t>
            </a:r>
            <a:r>
              <a:rPr lang="en-GB" dirty="0"/>
              <a:t> type</a:t>
            </a:r>
          </a:p>
          <a:p>
            <a:pPr marL="457200" lvl="1" indent="0">
              <a:buNone/>
            </a:pPr>
            <a:r>
              <a:rPr lang="en-GB" dirty="0"/>
              <a:t>Site of the pathological fracture</a:t>
            </a:r>
          </a:p>
          <a:p>
            <a:pPr marL="457200" lvl="1" indent="0">
              <a:buNone/>
            </a:pPr>
            <a:r>
              <a:rPr lang="en-GB" dirty="0"/>
              <a:t>Treatment </a:t>
            </a:r>
          </a:p>
          <a:p>
            <a:pPr marL="457200" lvl="1" indent="0">
              <a:buNone/>
            </a:pPr>
            <a:r>
              <a:rPr lang="en-GB" dirty="0"/>
              <a:t>Mortality </a:t>
            </a:r>
          </a:p>
          <a:p>
            <a:pPr marL="0" indent="0">
              <a:buNone/>
            </a:pPr>
            <a:r>
              <a:rPr lang="en-GB" b="0" dirty="0"/>
              <a:t>Statistics</a:t>
            </a:r>
          </a:p>
          <a:p>
            <a:pPr marL="457200" lvl="1" indent="0">
              <a:buNone/>
            </a:pPr>
            <a:r>
              <a:rPr lang="en-US" dirty="0"/>
              <a:t>The log-rank test and the Cox proportional hazards were used for survival analysis</a:t>
            </a:r>
            <a:endParaRPr lang="en-GB" dirty="0"/>
          </a:p>
          <a:p>
            <a:endParaRPr lang="en-GB" dirty="0"/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47FCC6D5-6599-3965-9B3F-E9179B5AFA48}"/>
              </a:ext>
            </a:extLst>
          </p:cNvPr>
          <p:cNvSpPr txBox="1">
            <a:spLocks/>
          </p:cNvSpPr>
          <p:nvPr/>
        </p:nvSpPr>
        <p:spPr>
          <a:xfrm>
            <a:off x="838200" y="4262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Materials and Methods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865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4377267" cy="39433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0" dirty="0"/>
              <a:t>1453 patients; 52% men</a:t>
            </a:r>
          </a:p>
          <a:p>
            <a:pPr marL="0" indent="0">
              <a:buNone/>
            </a:pPr>
            <a:r>
              <a:rPr lang="en-GB" b="0" dirty="0"/>
              <a:t>Median age 73 years (18-100)</a:t>
            </a:r>
          </a:p>
          <a:p>
            <a:pPr marL="0" indent="0">
              <a:buNone/>
            </a:pPr>
            <a:r>
              <a:rPr lang="en-GB" b="0" dirty="0"/>
              <a:t>Operative treatment 66%</a:t>
            </a:r>
          </a:p>
          <a:p>
            <a:pPr marL="0" indent="0">
              <a:buNone/>
            </a:pPr>
            <a:endParaRPr lang="en-GB" b="0" dirty="0"/>
          </a:p>
          <a:p>
            <a:pPr marL="0" indent="0">
              <a:buNone/>
            </a:pPr>
            <a:r>
              <a:rPr lang="en-GB" dirty="0"/>
              <a:t>Primary </a:t>
            </a:r>
            <a:r>
              <a:rPr lang="en-GB" dirty="0" err="1"/>
              <a:t>tumor</a:t>
            </a:r>
            <a:r>
              <a:rPr lang="en-GB" dirty="0"/>
              <a:t> at time of fracture:</a:t>
            </a:r>
          </a:p>
          <a:p>
            <a:pPr marL="0" indent="0">
              <a:buNone/>
            </a:pPr>
            <a:r>
              <a:rPr lang="en-GB" b="0" dirty="0"/>
              <a:t>Unknown 21%</a:t>
            </a:r>
          </a:p>
          <a:p>
            <a:pPr marL="0" indent="0">
              <a:buNone/>
            </a:pPr>
            <a:r>
              <a:rPr lang="en-GB" b="0" dirty="0"/>
              <a:t>Prostate 20%</a:t>
            </a:r>
          </a:p>
          <a:p>
            <a:pPr marL="0" indent="0">
              <a:buNone/>
            </a:pPr>
            <a:r>
              <a:rPr lang="en-GB" b="0" dirty="0"/>
              <a:t>Breast 15%</a:t>
            </a:r>
          </a:p>
          <a:p>
            <a:pPr marL="0" indent="0">
              <a:buNone/>
            </a:pPr>
            <a:r>
              <a:rPr lang="en-GB" b="0" dirty="0"/>
              <a:t>Myeloma 13%</a:t>
            </a:r>
          </a:p>
          <a:p>
            <a:pPr marL="0" indent="0">
              <a:buNone/>
            </a:pPr>
            <a:r>
              <a:rPr lang="en-GB" b="0" dirty="0"/>
              <a:t>Lung 9%</a:t>
            </a:r>
          </a:p>
          <a:p>
            <a:pPr marL="0" indent="0">
              <a:buNone/>
            </a:pPr>
            <a:r>
              <a:rPr lang="en-GB" b="0" dirty="0"/>
              <a:t>Kidney 5%</a:t>
            </a:r>
          </a:p>
        </p:txBody>
      </p:sp>
    </p:spTree>
    <p:extLst>
      <p:ext uri="{BB962C8B-B14F-4D97-AF65-F5344CB8AC3E}">
        <p14:creationId xmlns:p14="http://schemas.microsoft.com/office/powerpoint/2010/main" val="115524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B39C13-83DA-BB6B-5120-06B09C9A3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697"/>
            <a:ext cx="11004395" cy="1325563"/>
          </a:xfrm>
        </p:spPr>
        <p:txBody>
          <a:bodyPr/>
          <a:lstStyle/>
          <a:p>
            <a:r>
              <a:rPr lang="en-GB" dirty="0"/>
              <a:t>Distribution and pattern of </a:t>
            </a:r>
            <a:r>
              <a:rPr lang="en-GB" dirty="0" err="1"/>
              <a:t>tumor</a:t>
            </a:r>
            <a:r>
              <a:rPr lang="en-GB" dirty="0"/>
              <a:t> seed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444FF1-4DDB-52A9-5A54-20F8D7D95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BCFFE1F3-3644-7D7E-38D6-005CCE2E26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8307" y="1266885"/>
            <a:ext cx="1779127" cy="4869190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BEC8E0E8-485E-196B-1749-4B459AD88B46}"/>
              </a:ext>
            </a:extLst>
          </p:cNvPr>
          <p:cNvSpPr txBox="1"/>
          <p:nvPr/>
        </p:nvSpPr>
        <p:spPr>
          <a:xfrm>
            <a:off x="2594610" y="4608266"/>
            <a:ext cx="2361637" cy="147732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Lower extremity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63% of breast cancer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60% of prostate cancer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56% of lung cancer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A6E8546D-4D08-883E-54D4-7798B37B8C5C}"/>
              </a:ext>
            </a:extLst>
          </p:cNvPr>
          <p:cNvSpPr txBox="1"/>
          <p:nvPr/>
        </p:nvSpPr>
        <p:spPr>
          <a:xfrm>
            <a:off x="6952617" y="4160673"/>
            <a:ext cx="2619239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Pelvis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8% of prostate cancer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D9BD863-3E05-4A84-2245-6335F58ED02F}"/>
              </a:ext>
            </a:extLst>
          </p:cNvPr>
          <p:cNvSpPr txBox="1"/>
          <p:nvPr/>
        </p:nvSpPr>
        <p:spPr>
          <a:xfrm>
            <a:off x="6978151" y="2505056"/>
            <a:ext cx="291399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Spine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12% of unknown primary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8B2EA34B-64F9-61A6-3B67-F8F75111A5DD}"/>
              </a:ext>
            </a:extLst>
          </p:cNvPr>
          <p:cNvSpPr txBox="1"/>
          <p:nvPr/>
        </p:nvSpPr>
        <p:spPr>
          <a:xfrm>
            <a:off x="2739390" y="2212668"/>
            <a:ext cx="2216855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Upper extremity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50% of myeloma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46% of kidney cancer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F842EAFC-4C05-C8FC-A137-4AA42A441D4C}"/>
              </a:ext>
            </a:extLst>
          </p:cNvPr>
          <p:cNvSpPr txBox="1"/>
          <p:nvPr/>
        </p:nvSpPr>
        <p:spPr>
          <a:xfrm>
            <a:off x="2736553" y="3837508"/>
            <a:ext cx="1777783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Lower extremity 53%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7238FDD6-39A2-1B7E-5C73-146CAADFA14D}"/>
              </a:ext>
            </a:extLst>
          </p:cNvPr>
          <p:cNvSpPr txBox="1"/>
          <p:nvPr/>
        </p:nvSpPr>
        <p:spPr>
          <a:xfrm>
            <a:off x="7421404" y="3608907"/>
            <a:ext cx="128573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Pelvis 5%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A297582C-6DBD-C27E-5C01-ACE40AE5E85C}"/>
              </a:ext>
            </a:extLst>
          </p:cNvPr>
          <p:cNvSpPr txBox="1"/>
          <p:nvPr/>
        </p:nvSpPr>
        <p:spPr>
          <a:xfrm>
            <a:off x="7421405" y="2028002"/>
            <a:ext cx="128573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Spine 9%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40335CB4-66D4-91ED-C4B6-C80AEAE29568}"/>
              </a:ext>
            </a:extLst>
          </p:cNvPr>
          <p:cNvSpPr txBox="1"/>
          <p:nvPr/>
        </p:nvSpPr>
        <p:spPr>
          <a:xfrm>
            <a:off x="3018538" y="1523260"/>
            <a:ext cx="1777783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Upper extremity 33%</a:t>
            </a:r>
          </a:p>
        </p:txBody>
      </p:sp>
    </p:spTree>
    <p:extLst>
      <p:ext uri="{BB962C8B-B14F-4D97-AF65-F5344CB8AC3E}">
        <p14:creationId xmlns:p14="http://schemas.microsoft.com/office/powerpoint/2010/main" val="333111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Survival after pathological fracture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0" dirty="0"/>
              <a:t>The median survival was 213 days (95% CI 185-241)</a:t>
            </a:r>
          </a:p>
          <a:p>
            <a:pPr marL="0" indent="0">
              <a:buNone/>
            </a:pPr>
            <a:r>
              <a:rPr lang="en-GB" b="0" dirty="0"/>
              <a:t>Lung cancer shortest (78 days) </a:t>
            </a:r>
          </a:p>
          <a:p>
            <a:pPr marL="0" indent="0">
              <a:buNone/>
            </a:pPr>
            <a:r>
              <a:rPr lang="en-GB" b="0" dirty="0"/>
              <a:t>Myeloma longest (432 days)</a:t>
            </a:r>
          </a:p>
          <a:p>
            <a:pPr marL="0" indent="0">
              <a:buNone/>
            </a:pPr>
            <a:endParaRPr lang="en-GB" b="0" dirty="0"/>
          </a:p>
          <a:p>
            <a:pPr marL="0" indent="0">
              <a:buNone/>
            </a:pPr>
            <a:r>
              <a:rPr lang="en-GB" b="0" dirty="0"/>
              <a:t>Mortality was 12% at 30 days and 60% at 1 year</a:t>
            </a:r>
          </a:p>
          <a:p>
            <a:pPr marL="0" indent="0">
              <a:buNone/>
            </a:pPr>
            <a:endParaRPr lang="en-GB" b="0" dirty="0"/>
          </a:p>
          <a:p>
            <a:pPr marL="0" indent="0">
              <a:buNone/>
            </a:pPr>
            <a:r>
              <a:rPr lang="en-US" b="0" dirty="0"/>
              <a:t>Age, sex (male) , primary tumor (lung cancer) and site of the pathological fractures (extremities) were associated with higher mortality. 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46232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731520" y="1676401"/>
            <a:ext cx="107213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Tumors seed differently to bones and cause different types of fractures.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Unknown primary tumor is common at time of pathological fracture.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primary tumor is a major predictor of survival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independent prognostic value of pathological fracture site has never been demonstrated 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poor prognosis calls for careful consideration of the potential benefits of surgical treatment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527975"/>
      </p:ext>
    </p:extLst>
  </p:cSld>
  <p:clrMapOvr>
    <a:masterClrMapping/>
  </p:clrMapOvr>
</p:sld>
</file>

<file path=ppt/theme/theme1.xml><?xml version="1.0" encoding="utf-8"?>
<a:theme xmlns:a="http://schemas.openxmlformats.org/drawingml/2006/main" name="mall_ru_u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494</Words>
  <Application>Microsoft Macintosh PowerPoint</Application>
  <PresentationFormat>Bredbild</PresentationFormat>
  <Paragraphs>91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Arial</vt:lpstr>
      <vt:lpstr>Calibri</vt:lpstr>
      <vt:lpstr>mall_ru_uu</vt:lpstr>
      <vt:lpstr>Age, sex, primary tumor type and site are associated with mortality after pathological fractures  An observational study of 1,453 patients from the Swedish Fracture Register</vt:lpstr>
      <vt:lpstr>Background</vt:lpstr>
      <vt:lpstr>Aim</vt:lpstr>
      <vt:lpstr>Materials and Methods</vt:lpstr>
      <vt:lpstr>PowerPoint-presentation</vt:lpstr>
      <vt:lpstr>Results</vt:lpstr>
      <vt:lpstr>Distribution and pattern of tumor seed</vt:lpstr>
      <vt:lpstr>Survival after pathological fracture</vt:lpstr>
      <vt:lpstr>Discussion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Svensson</dc:creator>
  <cp:lastModifiedBy>Olof Wolf</cp:lastModifiedBy>
  <cp:revision>56</cp:revision>
  <dcterms:created xsi:type="dcterms:W3CDTF">2020-09-01T10:48:09Z</dcterms:created>
  <dcterms:modified xsi:type="dcterms:W3CDTF">2023-05-26T07:20:24Z</dcterms:modified>
</cp:coreProperties>
</file>