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4"/>
    <p:restoredTop sz="94674"/>
  </p:normalViewPr>
  <p:slideViewPr>
    <p:cSldViewPr snapToGrid="0" snapToObjects="1">
      <p:cViewPr varScale="1">
        <p:scale>
          <a:sx n="95" d="100"/>
          <a:sy n="95" d="100"/>
        </p:scale>
        <p:origin x="18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6C26C-8DCB-D344-B44F-028B9446685F}" type="datetimeFigureOut">
              <a:rPr lang="sv-SE" smtClean="0"/>
              <a:t>2023-05-23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61B-DC79-0348-A49F-6C17C6DC70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2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6F561B-DC79-0348-A49F-6C17C6DC701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864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F18FB-88C2-A14A-89DD-EF2181DBD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80958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1D5129-E418-DC4D-8A7E-B47FF8B50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630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66640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08118-DEE5-E141-ADBC-87FA6972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5300DE-CE03-1449-A00F-1DCAF61406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781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422E8-3A3C-D242-829F-AA6264EE7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25D8-6E12-9C43-8116-EAA734FF3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61546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CAA34-0194-4C4F-8065-752238F8F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36599"/>
            <a:ext cx="10515600" cy="1179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42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9C94-4764-7644-AEFC-040B1BB3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DE8D8-198D-3E45-940C-E40665FE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690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31B00-7D55-194A-9DCC-58C3081C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DFAF8-7BF9-064E-A205-385662B6CF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2884-1D4B-FF44-9C12-62D046BDE4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3350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33243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E2D10-F1F2-3B43-A1E4-CD337293D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563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A908E-48D4-B04D-BA5C-900AD2F6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1269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878BF-67AD-984B-82A3-8A0DB2EE11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7625"/>
            <a:ext cx="5157787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2AEF0-1149-0F47-A83E-F16872FE4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269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E285A7-48C1-5A48-8B4C-B33BC4CCF2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7625"/>
            <a:ext cx="5183188" cy="321135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183858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D78A5-3A98-3D46-90EF-A52E2E0FF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79589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4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7765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_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A4122-0264-A449-91A3-D8D472324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8446"/>
            <a:ext cx="3932237" cy="10489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A0A1B-6715-D547-A33B-FFC7751AD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8446"/>
            <a:ext cx="6172200" cy="476053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BD82B-965C-1041-8C70-2278F839C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78420"/>
            <a:ext cx="3932237" cy="36905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96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8ACB8-EB0F-0F43-9CB3-C5749D8B2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56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S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1CF795-1FF6-7A49-863C-237A97CD2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43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SE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AC3A2-6B79-CC46-BF5D-6339646EFE15}"/>
              </a:ext>
            </a:extLst>
          </p:cNvPr>
          <p:cNvSpPr/>
          <p:nvPr/>
        </p:nvSpPr>
        <p:spPr>
          <a:xfrm>
            <a:off x="0" y="6101884"/>
            <a:ext cx="12191999" cy="7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E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EC23F3-5867-5348-BED6-A639F2AEBC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86765" t="11875" r="1429" b="14095"/>
          <a:stretch/>
        </p:blipFill>
        <p:spPr>
          <a:xfrm>
            <a:off x="11247121" y="6139559"/>
            <a:ext cx="829056" cy="690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F33393-C642-1849-B214-55C7D84AA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2">
            <a:alphaModFix/>
          </a:blip>
          <a:srcRect l="60288" t="16715" r="27906" b="17424"/>
          <a:stretch/>
        </p:blipFill>
        <p:spPr>
          <a:xfrm>
            <a:off x="10418065" y="6191319"/>
            <a:ext cx="829055" cy="61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60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6" r:id="rId9"/>
    <p:sldLayoutId id="2147483657" r:id="rId10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7538B8-9D78-BB4A-8187-7591A11EC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3180" y="546462"/>
            <a:ext cx="9805639" cy="2387600"/>
          </a:xfrm>
        </p:spPr>
        <p:txBody>
          <a:bodyPr>
            <a:normAutofit/>
          </a:bodyPr>
          <a:lstStyle/>
          <a:p>
            <a:r>
              <a:rPr lang="sv-SE" sz="3200" b="1" i="0" u="none" strike="noStrike" dirty="0">
                <a:effectLst/>
              </a:rPr>
              <a:t>Hip </a:t>
            </a:r>
            <a:r>
              <a:rPr lang="en-GB" sz="3200" b="1" i="0" u="none" strike="noStrike" dirty="0">
                <a:effectLst/>
              </a:rPr>
              <a:t>Screws</a:t>
            </a:r>
            <a:r>
              <a:rPr lang="sv-SE" sz="3200" b="1" i="0" u="none" strike="noStrike" dirty="0">
                <a:effectLst/>
              </a:rPr>
              <a:t> Or Hip </a:t>
            </a:r>
            <a:r>
              <a:rPr lang="sv-SE" sz="3200" b="1" i="0" u="none" strike="noStrike" dirty="0" err="1">
                <a:effectLst/>
              </a:rPr>
              <a:t>Replacement</a:t>
            </a:r>
            <a:r>
              <a:rPr lang="sv-SE" sz="3200" b="1" i="0" u="none" strike="noStrike" dirty="0">
                <a:effectLst/>
              </a:rPr>
              <a:t> For Undisplaced Femoral </a:t>
            </a:r>
            <a:r>
              <a:rPr lang="sv-SE" sz="3200" b="1" i="0" u="none" strike="noStrike" dirty="0" err="1">
                <a:effectLst/>
              </a:rPr>
              <a:t>Neck</a:t>
            </a:r>
            <a:r>
              <a:rPr lang="sv-SE" sz="3200" b="1" i="0" u="none" strike="noStrike" dirty="0">
                <a:effectLst/>
              </a:rPr>
              <a:t> </a:t>
            </a:r>
            <a:r>
              <a:rPr lang="sv-SE" sz="3200" b="1" i="0" u="none" strike="noStrike" dirty="0" err="1">
                <a:effectLst/>
              </a:rPr>
              <a:t>Fractures</a:t>
            </a:r>
            <a:r>
              <a:rPr lang="sv-SE" sz="3200" b="1" i="0" u="none" strike="noStrike" dirty="0">
                <a:effectLst/>
              </a:rPr>
              <a:t> In The </a:t>
            </a:r>
            <a:r>
              <a:rPr lang="sv-SE" sz="3200" b="1" i="0" u="none" strike="noStrike" dirty="0" err="1">
                <a:effectLst/>
              </a:rPr>
              <a:t>Elderly</a:t>
            </a:r>
            <a:br>
              <a:rPr lang="sv-SE" sz="3200" b="1" i="0" u="none" strike="noStrike" dirty="0">
                <a:effectLst/>
              </a:rPr>
            </a:br>
            <a:r>
              <a:rPr lang="sv-SE" sz="3200" b="1" i="0" u="none" strike="noStrike" dirty="0">
                <a:effectLst/>
              </a:rPr>
              <a:t> </a:t>
            </a:r>
            <a:br>
              <a:rPr lang="sv-SE" sz="3200" b="1" i="0" u="none" strike="noStrike" dirty="0">
                <a:effectLst/>
              </a:rPr>
            </a:br>
            <a:r>
              <a:rPr lang="sv-SE" sz="2800" b="1" i="1" u="none" strike="noStrike" dirty="0">
                <a:effectLst/>
              </a:rPr>
              <a:t>An </a:t>
            </a:r>
            <a:r>
              <a:rPr lang="sv-SE" sz="2800" b="1" i="1" u="none" strike="noStrike" dirty="0" err="1">
                <a:effectLst/>
              </a:rPr>
              <a:t>Observational</a:t>
            </a:r>
            <a:r>
              <a:rPr lang="sv-SE" sz="2800" b="1" i="1" u="none" strike="noStrike" dirty="0">
                <a:effectLst/>
              </a:rPr>
              <a:t> Register </a:t>
            </a:r>
            <a:r>
              <a:rPr lang="sv-SE" sz="2800" b="1" i="1" u="none" strike="noStrike" dirty="0" err="1">
                <a:effectLst/>
              </a:rPr>
              <a:t>Study</a:t>
            </a:r>
            <a:r>
              <a:rPr lang="sv-SE" sz="2800" b="1" i="1" u="none" strike="noStrike" dirty="0">
                <a:effectLst/>
              </a:rPr>
              <a:t> </a:t>
            </a:r>
            <a:r>
              <a:rPr lang="sv-SE" sz="2800" b="1" i="1" u="none" strike="noStrike" dirty="0" err="1">
                <a:effectLst/>
              </a:rPr>
              <a:t>Of</a:t>
            </a:r>
            <a:r>
              <a:rPr lang="sv-SE" sz="2800" b="1" i="1" u="none" strike="noStrike" dirty="0">
                <a:effectLst/>
              </a:rPr>
              <a:t> 3,909 Patients</a:t>
            </a:r>
            <a:br>
              <a:rPr lang="sv-SE" sz="2800" b="1" i="1" u="none" strike="noStrike" dirty="0">
                <a:effectLst/>
              </a:rPr>
            </a:br>
            <a:endParaRPr lang="en-GB" sz="2800" i="1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958910A-93D8-ED4B-BEEC-E50CB8A2C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644" y="3280186"/>
            <a:ext cx="8636710" cy="792565"/>
          </a:xfrm>
        </p:spPr>
        <p:txBody>
          <a:bodyPr/>
          <a:lstStyle/>
          <a:p>
            <a:r>
              <a:rPr lang="en-US" sz="2000" b="1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Olof Wolf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Tatevik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Ghukasyan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Lakic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Johan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Ljungdahl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Jonas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Sundkvist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Michael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Möller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Cecilia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Rogmark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Sebastian </a:t>
            </a:r>
            <a:r>
              <a:rPr lang="en-US" sz="2000" dirty="0" err="1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Mukka</a:t>
            </a:r>
            <a:r>
              <a:rPr lang="en-US" sz="2000" dirty="0">
                <a:solidFill>
                  <a:srgbClr val="1C1E29"/>
                </a:solidFill>
                <a:effectLst/>
                <a:ea typeface="Arial" panose="020B0604020202020204" pitchFamily="34" charset="0"/>
              </a:rPr>
              <a:t>, Nils P. Hailer</a:t>
            </a:r>
            <a:endParaRPr lang="sv-SE" sz="2000" dirty="0">
              <a:effectLst/>
              <a:ea typeface="Arial" panose="020B0604020202020204" pitchFamily="34" charset="0"/>
            </a:endParaRP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3961BB5-F4AB-68BB-1C1F-C5CE1170BC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2E614C4D-C17D-F006-6B70-24CAD639303D}"/>
              </a:ext>
            </a:extLst>
          </p:cNvPr>
          <p:cNvSpPr txBox="1"/>
          <p:nvPr/>
        </p:nvSpPr>
        <p:spPr>
          <a:xfrm>
            <a:off x="1302195" y="4726932"/>
            <a:ext cx="9587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Ass Professor,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Department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Surgical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Sciences/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Orthopaedics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Uppsala University, Sweden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Consultant Orthopaedic Trauma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Surgeon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Uppsala University Hospital, Sweden</a:t>
            </a:r>
          </a:p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Co-Director, Swedish 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Fracture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 Register</a:t>
            </a:r>
          </a:p>
        </p:txBody>
      </p:sp>
      <p:pic>
        <p:nvPicPr>
          <p:cNvPr id="4" name="Picture 22" descr="logoforMac">
            <a:extLst>
              <a:ext uri="{FF2B5EF4-FFF2-40B4-BE49-F238E27FC236}">
                <a16:creationId xmlns:a16="http://schemas.microsoft.com/office/drawing/2014/main" id="{D2FD0562-E058-6C4D-F949-61D8C9E01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621" y="6168255"/>
            <a:ext cx="508758" cy="62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CEB19A7E-CAB1-F592-6348-57858F65A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9293" y="6168255"/>
            <a:ext cx="593595" cy="61055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CEB9FB5D-EC8E-0C9F-7118-2FB364926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9112" y="6168255"/>
            <a:ext cx="6604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845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7DB7FC-33BC-2818-FB0C-5397552A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Discussion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7FB3C5-3057-5798-F568-073E7A592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/>
              <a:t>Higher</a:t>
            </a:r>
            <a:r>
              <a:rPr lang="sv-SE" sz="2400" dirty="0"/>
              <a:t> </a:t>
            </a:r>
            <a:r>
              <a:rPr lang="sv-SE" sz="2400" dirty="0" err="1"/>
              <a:t>mortality</a:t>
            </a:r>
            <a:r>
              <a:rPr lang="sv-SE" sz="2400" dirty="0"/>
              <a:t>?</a:t>
            </a:r>
          </a:p>
          <a:p>
            <a:pPr marL="457200" lvl="1" indent="0">
              <a:buNone/>
            </a:pPr>
            <a:r>
              <a:rPr lang="sv-SE" sz="2000" dirty="0" err="1"/>
              <a:t>Older</a:t>
            </a:r>
            <a:r>
              <a:rPr lang="sv-SE" sz="2000" dirty="0"/>
              <a:t> patients?</a:t>
            </a:r>
          </a:p>
          <a:p>
            <a:pPr marL="457200" lvl="1" indent="0">
              <a:buNone/>
            </a:pPr>
            <a:r>
              <a:rPr lang="sv-SE" sz="2000" dirty="0" err="1"/>
              <a:t>Observational</a:t>
            </a:r>
            <a:r>
              <a:rPr lang="sv-SE" sz="2000" dirty="0"/>
              <a:t> </a:t>
            </a:r>
            <a:r>
              <a:rPr lang="sv-SE" sz="2000" dirty="0" err="1"/>
              <a:t>study</a:t>
            </a:r>
            <a:r>
              <a:rPr lang="sv-SE" sz="2000" dirty="0"/>
              <a:t> vs RCT?</a:t>
            </a:r>
          </a:p>
          <a:p>
            <a:pPr lvl="1"/>
            <a:endParaRPr lang="sv-SE" sz="2000" dirty="0"/>
          </a:p>
          <a:p>
            <a:pPr marL="0" indent="0">
              <a:buNone/>
            </a:pPr>
            <a:r>
              <a:rPr lang="sv-SE" sz="2400" dirty="0"/>
              <a:t>Reoperation rates </a:t>
            </a:r>
            <a:r>
              <a:rPr lang="sv-SE" sz="2400" dirty="0" err="1"/>
              <a:t>lower</a:t>
            </a:r>
            <a:r>
              <a:rPr lang="sv-SE" sz="2400" dirty="0"/>
              <a:t>?</a:t>
            </a:r>
          </a:p>
          <a:p>
            <a:pPr marL="457200" lvl="1" indent="0">
              <a:buNone/>
            </a:pPr>
            <a:r>
              <a:rPr lang="sv-SE" sz="2000" dirty="0" err="1"/>
              <a:t>Compared</a:t>
            </a:r>
            <a:r>
              <a:rPr lang="sv-SE" sz="2000" dirty="0"/>
              <a:t> to </a:t>
            </a:r>
            <a:r>
              <a:rPr lang="sv-SE" sz="2000" dirty="0" err="1"/>
              <a:t>previous</a:t>
            </a:r>
            <a:r>
              <a:rPr lang="sv-SE" sz="2000" dirty="0"/>
              <a:t> studies? 1 </a:t>
            </a:r>
            <a:r>
              <a:rPr lang="sv-SE" sz="2000" dirty="0" err="1"/>
              <a:t>year</a:t>
            </a:r>
            <a:r>
              <a:rPr lang="sv-SE" sz="2000" dirty="0"/>
              <a:t> F/U – </a:t>
            </a:r>
            <a:r>
              <a:rPr lang="sv-SE" sz="2000" dirty="0" err="1"/>
              <a:t>more</a:t>
            </a:r>
            <a:r>
              <a:rPr lang="sv-SE" sz="2000" dirty="0"/>
              <a:t> </a:t>
            </a:r>
            <a:r>
              <a:rPr lang="sv-SE" sz="2000" dirty="0" err="1"/>
              <a:t>failures</a:t>
            </a:r>
            <a:r>
              <a:rPr lang="sv-SE" sz="2000" dirty="0"/>
              <a:t> 2-5 </a:t>
            </a:r>
            <a:r>
              <a:rPr lang="sv-SE" sz="2000" dirty="0" err="1"/>
              <a:t>years</a:t>
            </a:r>
            <a:r>
              <a:rPr lang="sv-SE" sz="2000" dirty="0"/>
              <a:t> for IF</a:t>
            </a:r>
          </a:p>
          <a:p>
            <a:pPr marL="457200" lvl="1" indent="0">
              <a:buNone/>
            </a:pPr>
            <a:endParaRPr lang="sv-SE" sz="2000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E76CF86E-9405-A827-00DB-CB829295C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F602153-F980-4D22-05B2-89A32F27694E}"/>
              </a:ext>
            </a:extLst>
          </p:cNvPr>
          <p:cNvSpPr txBox="1"/>
          <p:nvPr/>
        </p:nvSpPr>
        <p:spPr>
          <a:xfrm>
            <a:off x="8996082" y="5667377"/>
            <a:ext cx="285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v-SE" dirty="0" err="1">
                <a:latin typeface="Arial" panose="020B0604020202020204" pitchFamily="34" charset="0"/>
                <a:cs typeface="Arial" panose="020B0604020202020204" pitchFamily="34" charset="0"/>
              </a:rPr>
              <a:t>Dolatowski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, JBJS 2019)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30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F69DD1-4C05-1AE2-5B6F-A8D84A48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err="1"/>
              <a:t>Conclusion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CB05E-3798-18F4-5DD7-1635B66DA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No </a:t>
            </a:r>
            <a:r>
              <a:rPr lang="sv-SE" dirty="0" err="1"/>
              <a:t>difference</a:t>
            </a:r>
            <a:r>
              <a:rPr lang="sv-SE" dirty="0"/>
              <a:t> in reoperation-</a:t>
            </a:r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 in patients ≥75 </a:t>
            </a:r>
            <a:r>
              <a:rPr lang="sv-SE" dirty="0" err="1"/>
              <a:t>year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uFNF</a:t>
            </a:r>
            <a:r>
              <a:rPr lang="sv-SE" dirty="0"/>
              <a:t> </a:t>
            </a:r>
            <a:r>
              <a:rPr lang="sv-SE" dirty="0" err="1"/>
              <a:t>treated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IF or </a:t>
            </a:r>
            <a:r>
              <a:rPr lang="sv-SE" dirty="0" err="1"/>
              <a:t>Arthroplasty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to 1 </a:t>
            </a:r>
            <a:r>
              <a:rPr lang="sv-SE" dirty="0" err="1"/>
              <a:t>year</a:t>
            </a:r>
            <a:endParaRPr lang="sv-SE" dirty="0"/>
          </a:p>
          <a:p>
            <a:pPr marL="457200" lvl="1" indent="0">
              <a:buNone/>
            </a:pPr>
            <a:r>
              <a:rPr lang="sv-SE" dirty="0"/>
              <a:t>Composite </a:t>
            </a:r>
            <a:r>
              <a:rPr lang="sv-SE" dirty="0" err="1"/>
              <a:t>variable</a:t>
            </a:r>
            <a:r>
              <a:rPr lang="sv-SE" dirty="0"/>
              <a:t> (</a:t>
            </a:r>
            <a:r>
              <a:rPr lang="sv-SE" dirty="0" err="1"/>
              <a:t>mortality</a:t>
            </a:r>
            <a:r>
              <a:rPr lang="sv-SE" dirty="0"/>
              <a:t> or reoperation)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Different risks – </a:t>
            </a:r>
            <a:r>
              <a:rPr lang="sv-SE" dirty="0" err="1"/>
              <a:t>mortality</a:t>
            </a:r>
            <a:r>
              <a:rPr lang="sv-SE" dirty="0"/>
              <a:t> vs reoperation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3 </a:t>
            </a:r>
            <a:r>
              <a:rPr lang="sv-SE" dirty="0" err="1"/>
              <a:t>ongoing</a:t>
            </a:r>
            <a:r>
              <a:rPr lang="sv-SE" dirty="0"/>
              <a:t> </a:t>
            </a:r>
            <a:r>
              <a:rPr lang="sv-SE" dirty="0" err="1"/>
              <a:t>RCTs</a:t>
            </a:r>
            <a:r>
              <a:rPr lang="sv-SE" dirty="0"/>
              <a:t>:</a:t>
            </a:r>
          </a:p>
          <a:p>
            <a:pPr marL="457200" lvl="1" indent="0">
              <a:buNone/>
            </a:pPr>
            <a:r>
              <a:rPr lang="sv-SE" dirty="0" err="1"/>
              <a:t>Hipsther</a:t>
            </a:r>
            <a:r>
              <a:rPr lang="sv-SE" dirty="0"/>
              <a:t> (</a:t>
            </a:r>
            <a:r>
              <a:rPr lang="sv-SE" dirty="0" err="1"/>
              <a:t>Swe</a:t>
            </a:r>
            <a:r>
              <a:rPr lang="sv-SE" dirty="0"/>
              <a:t>), Sense (DK) and </a:t>
            </a:r>
            <a:r>
              <a:rPr lang="sv-SE" dirty="0" err="1"/>
              <a:t>Fruity</a:t>
            </a:r>
            <a:r>
              <a:rPr lang="sv-SE" dirty="0"/>
              <a:t> (UK)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FB03D37-515B-A02D-48CF-D462A9323CE6}"/>
              </a:ext>
            </a:extLst>
          </p:cNvPr>
          <p:cNvSpPr txBox="1"/>
          <p:nvPr/>
        </p:nvSpPr>
        <p:spPr>
          <a:xfrm>
            <a:off x="665911" y="5445809"/>
            <a:ext cx="991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declares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research for and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independent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constitute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conflict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v-SE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interest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889057D-11F7-C68B-B256-552B423E4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5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930A86-9FE4-F504-8786-CE43EF44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/>
              <a:t>Undisplaced femoral </a:t>
            </a:r>
            <a:r>
              <a:rPr lang="sv-SE" sz="3600" err="1"/>
              <a:t>neck</a:t>
            </a:r>
            <a:r>
              <a:rPr lang="sv-SE" sz="3600"/>
              <a:t> </a:t>
            </a:r>
            <a:r>
              <a:rPr lang="sv-SE" sz="3600" err="1"/>
              <a:t>fractures</a:t>
            </a:r>
            <a:endParaRPr lang="sv-SE" sz="36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418DC52-D480-DF6C-C070-193833A2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Previous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</a:t>
            </a:r>
            <a:r>
              <a:rPr lang="sv-SE" dirty="0" err="1"/>
              <a:t>regime</a:t>
            </a:r>
            <a:endParaRPr lang="sv-SE" dirty="0"/>
          </a:p>
          <a:p>
            <a:pPr marL="457200" lvl="1" indent="0">
              <a:buNone/>
            </a:pPr>
            <a:r>
              <a:rPr lang="sv-SE" dirty="0" err="1"/>
              <a:t>Internal</a:t>
            </a:r>
            <a:r>
              <a:rPr lang="sv-SE" dirty="0"/>
              <a:t> </a:t>
            </a:r>
            <a:r>
              <a:rPr lang="sv-SE" dirty="0" err="1"/>
              <a:t>fixation</a:t>
            </a:r>
            <a:r>
              <a:rPr lang="sv-SE" dirty="0"/>
              <a:t> (IF) 2-3 </a:t>
            </a:r>
            <a:r>
              <a:rPr lang="sv-SE" dirty="0" err="1"/>
              <a:t>cannulated</a:t>
            </a:r>
            <a:r>
              <a:rPr lang="sv-SE" dirty="0"/>
              <a:t> </a:t>
            </a:r>
            <a:r>
              <a:rPr lang="sv-SE" dirty="0" err="1"/>
              <a:t>screws</a:t>
            </a:r>
            <a:r>
              <a:rPr lang="sv-SE" dirty="0"/>
              <a:t> or pins</a:t>
            </a:r>
          </a:p>
          <a:p>
            <a:pPr marL="0" indent="0">
              <a:buNone/>
            </a:pPr>
            <a:r>
              <a:rPr lang="sv-SE" dirty="0" err="1"/>
              <a:t>Complications</a:t>
            </a:r>
            <a:endParaRPr lang="sv-SE" dirty="0"/>
          </a:p>
          <a:p>
            <a:pPr marL="457200" lvl="1" indent="0">
              <a:buNone/>
            </a:pPr>
            <a:r>
              <a:rPr lang="sv-SE" dirty="0"/>
              <a:t>Reoperations 8-27% 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err="1"/>
              <a:t>Fixation</a:t>
            </a:r>
            <a:r>
              <a:rPr lang="sv-SE" dirty="0"/>
              <a:t> </a:t>
            </a:r>
            <a:r>
              <a:rPr lang="sv-SE" dirty="0" err="1"/>
              <a:t>failure</a:t>
            </a:r>
            <a:endParaRPr lang="sv-SE" dirty="0"/>
          </a:p>
          <a:p>
            <a:pPr marL="914400" lvl="2" indent="0">
              <a:buNone/>
            </a:pPr>
            <a:r>
              <a:rPr lang="sv-SE" sz="1800" dirty="0" err="1"/>
              <a:t>Nonunion</a:t>
            </a:r>
            <a:endParaRPr lang="sv-SE" sz="1800" dirty="0"/>
          </a:p>
          <a:p>
            <a:pPr marL="914400" lvl="2" indent="0">
              <a:buNone/>
            </a:pPr>
            <a:r>
              <a:rPr lang="sv-SE" sz="1800" dirty="0" err="1"/>
              <a:t>Avascular</a:t>
            </a:r>
            <a:r>
              <a:rPr lang="sv-SE" sz="1800" dirty="0"/>
              <a:t> </a:t>
            </a:r>
            <a:r>
              <a:rPr lang="sv-SE" sz="1800" dirty="0" err="1"/>
              <a:t>necrosis</a:t>
            </a:r>
            <a:endParaRPr lang="sv-SE" sz="1800" dirty="0"/>
          </a:p>
          <a:p>
            <a:pPr marL="914400" lvl="2" indent="0">
              <a:buNone/>
            </a:pPr>
            <a:r>
              <a:rPr lang="sv-SE" sz="1800" dirty="0" err="1"/>
              <a:t>Implant-related</a:t>
            </a:r>
            <a:r>
              <a:rPr lang="sv-SE" sz="1800" dirty="0"/>
              <a:t> </a:t>
            </a:r>
            <a:r>
              <a:rPr lang="sv-SE" sz="1800" dirty="0" err="1"/>
              <a:t>fracture</a:t>
            </a:r>
            <a:endParaRPr lang="sv-SE" sz="1800" dirty="0"/>
          </a:p>
          <a:p>
            <a:pPr marL="914400" lvl="2" indent="0">
              <a:buNone/>
            </a:pPr>
            <a:r>
              <a:rPr lang="sv-SE" sz="1800" dirty="0" err="1"/>
              <a:t>Removal</a:t>
            </a:r>
            <a:r>
              <a:rPr lang="sv-SE" sz="1800" dirty="0"/>
              <a:t> </a:t>
            </a:r>
            <a:r>
              <a:rPr lang="sv-SE" sz="1800" dirty="0" err="1"/>
              <a:t>of</a:t>
            </a:r>
            <a:r>
              <a:rPr lang="sv-SE" sz="1800" dirty="0"/>
              <a:t> </a:t>
            </a:r>
            <a:r>
              <a:rPr lang="sv-SE" sz="1800" dirty="0" err="1"/>
              <a:t>implants</a:t>
            </a:r>
            <a:endParaRPr lang="sv-SE" sz="1800" dirty="0"/>
          </a:p>
          <a:p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2B93018-1927-629E-804B-A27417026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1A3302D-7725-0779-0F76-7901EB016539}"/>
              </a:ext>
            </a:extLst>
          </p:cNvPr>
          <p:cNvSpPr txBox="1"/>
          <p:nvPr/>
        </p:nvSpPr>
        <p:spPr>
          <a:xfrm>
            <a:off x="4623371" y="5658113"/>
            <a:ext cx="7568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v-SE" i="1" dirty="0" err="1">
                <a:latin typeface="Arial" panose="020B0604020202020204" pitchFamily="34" charset="0"/>
                <a:cs typeface="Arial" panose="020B0604020202020204" pitchFamily="34" charset="0"/>
              </a:rPr>
              <a:t>Conn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 2004; Palm 2009; </a:t>
            </a:r>
            <a:r>
              <a:rPr lang="sv-SE" i="1" dirty="0" err="1">
                <a:latin typeface="Arial" panose="020B0604020202020204" pitchFamily="34" charset="0"/>
                <a:cs typeface="Arial" panose="020B0604020202020204" pitchFamily="34" charset="0"/>
              </a:rPr>
              <a:t>Gjertsen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 2011; </a:t>
            </a:r>
            <a:r>
              <a:rPr lang="sv-SE" i="1" dirty="0" err="1">
                <a:latin typeface="Arial" panose="020B0604020202020204" pitchFamily="34" charset="0"/>
                <a:cs typeface="Arial" panose="020B0604020202020204" pitchFamily="34" charset="0"/>
              </a:rPr>
              <a:t>Rogmark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 2009, Sjöholm 2021)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778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3A0868-8FB6-A25B-86F6-A80DE4D54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Change in </a:t>
            </a:r>
            <a:r>
              <a:rPr lang="sv-SE" err="1"/>
              <a:t>treatment</a:t>
            </a:r>
            <a:r>
              <a:rPr lang="sv-SE"/>
              <a:t>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9C03B57-D5FE-57F1-C534-D32417C41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402873" cy="188343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Preoperative </a:t>
            </a:r>
            <a:r>
              <a:rPr lang="sv-SE" dirty="0" err="1"/>
              <a:t>tilt</a:t>
            </a:r>
            <a:r>
              <a:rPr lang="sv-SE" dirty="0"/>
              <a:t> </a:t>
            </a:r>
            <a:r>
              <a:rPr lang="sv-SE" dirty="0" err="1"/>
              <a:t>associated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failure</a:t>
            </a:r>
            <a:r>
              <a:rPr lang="sv-SE" dirty="0"/>
              <a:t>?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 err="1"/>
              <a:t>Arthroplasty</a:t>
            </a:r>
            <a:r>
              <a:rPr lang="sv-SE" dirty="0"/>
              <a:t> for </a:t>
            </a:r>
            <a:r>
              <a:rPr lang="sv-SE" dirty="0" err="1"/>
              <a:t>majority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uFNF</a:t>
            </a:r>
            <a:r>
              <a:rPr lang="sv-SE" dirty="0"/>
              <a:t> in Australia and NZ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1C0FA98-1671-B25F-89A6-621B95955F70}"/>
              </a:ext>
            </a:extLst>
          </p:cNvPr>
          <p:cNvSpPr txBox="1"/>
          <p:nvPr/>
        </p:nvSpPr>
        <p:spPr>
          <a:xfrm>
            <a:off x="6797311" y="5706460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(Sjöholm, JBJS, 2021; </a:t>
            </a:r>
            <a:r>
              <a:rPr lang="sv-SE" i="1" dirty="0" err="1">
                <a:latin typeface="Arial" panose="020B0604020202020204" pitchFamily="34" charset="0"/>
                <a:cs typeface="Arial" panose="020B0604020202020204" pitchFamily="34" charset="0"/>
              </a:rPr>
              <a:t>Dolatowski</a:t>
            </a:r>
            <a:r>
              <a:rPr lang="sv-SE" i="1" dirty="0">
                <a:latin typeface="Arial" panose="020B0604020202020204" pitchFamily="34" charset="0"/>
                <a:cs typeface="Arial" panose="020B0604020202020204" pitchFamily="34" charset="0"/>
              </a:rPr>
              <a:t>, JBJS, 2019)</a:t>
            </a: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latshållare för innehåll 2">
            <a:extLst>
              <a:ext uri="{FF2B5EF4-FFF2-40B4-BE49-F238E27FC236}">
                <a16:creationId xmlns:a16="http://schemas.microsoft.com/office/drawing/2014/main" id="{0F479074-F8A8-907A-E159-9A1703115ED6}"/>
              </a:ext>
            </a:extLst>
          </p:cNvPr>
          <p:cNvSpPr txBox="1">
            <a:spLocks/>
          </p:cNvSpPr>
          <p:nvPr/>
        </p:nvSpPr>
        <p:spPr>
          <a:xfrm>
            <a:off x="838200" y="3981966"/>
            <a:ext cx="6816048" cy="1883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dirty="0"/>
              <a:t>RCT: </a:t>
            </a:r>
          </a:p>
          <a:p>
            <a:pPr marL="457200" lvl="1" indent="0">
              <a:buNone/>
            </a:pPr>
            <a:r>
              <a:rPr lang="sv-SE" dirty="0"/>
              <a:t>No </a:t>
            </a:r>
            <a:r>
              <a:rPr lang="sv-SE" dirty="0" err="1"/>
              <a:t>difference</a:t>
            </a:r>
            <a:r>
              <a:rPr lang="sv-SE" dirty="0"/>
              <a:t> in hip </a:t>
            </a:r>
            <a:r>
              <a:rPr lang="sv-SE" dirty="0" err="1"/>
              <a:t>function</a:t>
            </a:r>
            <a:r>
              <a:rPr lang="sv-SE" dirty="0"/>
              <a:t> or </a:t>
            </a:r>
            <a:r>
              <a:rPr lang="sv-SE" dirty="0" err="1"/>
              <a:t>mortality</a:t>
            </a:r>
            <a:endParaRPr lang="sv-SE" dirty="0"/>
          </a:p>
          <a:p>
            <a:pPr marL="457200" lvl="1" indent="0">
              <a:buNone/>
            </a:pPr>
            <a:r>
              <a:rPr lang="sv-SE" dirty="0" err="1"/>
              <a:t>Hemiarthroplasty</a:t>
            </a:r>
            <a:r>
              <a:rPr lang="sv-SE" dirty="0"/>
              <a:t> – </a:t>
            </a:r>
            <a:r>
              <a:rPr lang="sv-SE" dirty="0" err="1"/>
              <a:t>fewer</a:t>
            </a:r>
            <a:r>
              <a:rPr lang="sv-SE" dirty="0"/>
              <a:t> reoperations, </a:t>
            </a:r>
            <a:r>
              <a:rPr lang="sv-SE" dirty="0" err="1"/>
              <a:t>improved</a:t>
            </a:r>
            <a:r>
              <a:rPr lang="sv-SE" dirty="0"/>
              <a:t> </a:t>
            </a:r>
            <a:r>
              <a:rPr lang="sv-SE" dirty="0" err="1"/>
              <a:t>mobility</a:t>
            </a:r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26E0E1AF-F419-4730-D197-FCD36CE9E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279ABB54-C1E9-21BE-42C2-A381863C19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867" y="790434"/>
            <a:ext cx="3685031" cy="23778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019C6D6-664E-1B91-2A32-46123422FB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0868" y="3269201"/>
            <a:ext cx="3685031" cy="230080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3051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831DF7-A218-9977-79B9-C7EB96FA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Aims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945B68-CB35-7EE4-9E52-BD89D078A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6" y="1597025"/>
            <a:ext cx="7929282" cy="3943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 err="1"/>
              <a:t>Primary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b="0" dirty="0"/>
              <a:t>Reoperation </a:t>
            </a:r>
            <a:r>
              <a:rPr lang="sv-SE" sz="2400" b="0" dirty="0" err="1"/>
              <a:t>free</a:t>
            </a:r>
            <a:r>
              <a:rPr lang="sv-SE" sz="2400" b="0" dirty="0"/>
              <a:t> </a:t>
            </a:r>
            <a:r>
              <a:rPr lang="sv-SE" sz="2400" b="0" dirty="0" err="1"/>
              <a:t>survival</a:t>
            </a:r>
            <a:r>
              <a:rPr lang="sv-SE" sz="2400" b="0" dirty="0"/>
              <a:t> for IF vs </a:t>
            </a:r>
            <a:r>
              <a:rPr lang="sv-SE" sz="2400" b="0" dirty="0" err="1"/>
              <a:t>Arthroplasty</a:t>
            </a:r>
            <a:r>
              <a:rPr lang="sv-SE" sz="2400" b="0" dirty="0"/>
              <a:t> 	</a:t>
            </a:r>
          </a:p>
          <a:p>
            <a:pPr marL="0" indent="0">
              <a:buNone/>
            </a:pPr>
            <a:r>
              <a:rPr lang="sv-SE" sz="2400" b="0" dirty="0"/>
              <a:t>	Composite </a:t>
            </a:r>
            <a:r>
              <a:rPr lang="sv-SE" sz="2400" b="0" dirty="0" err="1"/>
              <a:t>variable</a:t>
            </a:r>
            <a:r>
              <a:rPr lang="sv-SE" sz="2400" b="0" dirty="0"/>
              <a:t> (</a:t>
            </a:r>
            <a:r>
              <a:rPr lang="sv-SE" sz="2400" b="0" dirty="0" err="1"/>
              <a:t>mortality</a:t>
            </a:r>
            <a:r>
              <a:rPr lang="sv-SE" sz="2400" b="0" dirty="0"/>
              <a:t> or reoperation)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 err="1"/>
              <a:t>Secondary</a:t>
            </a:r>
            <a:endParaRPr lang="sv-SE" sz="2400" dirty="0"/>
          </a:p>
          <a:p>
            <a:pPr marL="0" indent="0">
              <a:buNone/>
            </a:pPr>
            <a:r>
              <a:rPr lang="sv-SE" sz="2400" dirty="0"/>
              <a:t>	</a:t>
            </a:r>
            <a:r>
              <a:rPr lang="sv-SE" sz="2400" b="0" dirty="0" err="1"/>
              <a:t>Mortality</a:t>
            </a:r>
            <a:endParaRPr lang="sv-SE" sz="2400" b="0" dirty="0"/>
          </a:p>
          <a:p>
            <a:pPr marL="0" indent="0">
              <a:buNone/>
            </a:pPr>
            <a:r>
              <a:rPr lang="sv-SE" sz="2400" b="0" dirty="0"/>
              <a:t>	Reoperation rate</a:t>
            </a:r>
          </a:p>
          <a:p>
            <a:endParaRPr lang="sv-SE" sz="2400" b="0" dirty="0"/>
          </a:p>
          <a:p>
            <a:endParaRPr lang="sv-SE" sz="2400" dirty="0"/>
          </a:p>
        </p:txBody>
      </p:sp>
      <p:pic>
        <p:nvPicPr>
          <p:cNvPr id="4" name="Bildobjekt 7">
            <a:extLst>
              <a:ext uri="{FF2B5EF4-FFF2-40B4-BE49-F238E27FC236}">
                <a16:creationId xmlns:a16="http://schemas.microsoft.com/office/drawing/2014/main" id="{397DAB4C-7E4E-3182-816B-998498774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6"/>
          <a:stretch>
            <a:fillRect/>
          </a:stretch>
        </p:blipFill>
        <p:spPr bwMode="auto">
          <a:xfrm>
            <a:off x="7536780" y="2938182"/>
            <a:ext cx="4563628" cy="29842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0D6A5EF-CC0B-453D-D2F4-70FC8FAD7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9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10B83A-F23A-5742-FE4E-7D5B6925C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Patients and </a:t>
            </a:r>
            <a:r>
              <a:rPr lang="sv-SE" err="1"/>
              <a:t>methods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F018F6-66EA-8E14-2BA4-70656B903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388" y="1613937"/>
            <a:ext cx="6705600" cy="3943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Patients ≥75 </a:t>
            </a:r>
            <a:r>
              <a:rPr lang="sv-SE" dirty="0" err="1"/>
              <a:t>years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uFNF</a:t>
            </a:r>
            <a:r>
              <a:rPr lang="sv-SE" dirty="0"/>
              <a:t>, 2011-2018, </a:t>
            </a:r>
          </a:p>
          <a:p>
            <a:pPr marL="0" indent="0">
              <a:buNone/>
            </a:pPr>
            <a:r>
              <a:rPr lang="sv-SE" dirty="0"/>
              <a:t>IF or </a:t>
            </a:r>
            <a:r>
              <a:rPr lang="sv-SE" dirty="0" err="1"/>
              <a:t>Arthroplasty</a:t>
            </a:r>
            <a:endParaRPr lang="sv-SE" dirty="0"/>
          </a:p>
          <a:p>
            <a:pPr marL="457200" lvl="1" indent="0">
              <a:buNone/>
            </a:pPr>
            <a:r>
              <a:rPr lang="sv-SE" dirty="0" err="1"/>
              <a:t>Retrieved</a:t>
            </a:r>
            <a:r>
              <a:rPr lang="sv-SE" dirty="0"/>
              <a:t> from Swedish </a:t>
            </a:r>
            <a:r>
              <a:rPr lang="sv-SE" dirty="0" err="1"/>
              <a:t>Fracture</a:t>
            </a:r>
            <a:r>
              <a:rPr lang="sv-SE" dirty="0"/>
              <a:t> Register</a:t>
            </a:r>
          </a:p>
          <a:p>
            <a:pPr marL="457200" lvl="1" indent="0">
              <a:buNone/>
            </a:pPr>
            <a:r>
              <a:rPr lang="sv-SE" dirty="0" err="1"/>
              <a:t>Linked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</a:p>
          <a:p>
            <a:pPr marL="457200" lvl="1" indent="0">
              <a:buNone/>
            </a:pPr>
            <a:r>
              <a:rPr lang="sv-SE" dirty="0"/>
              <a:t>	Swedish </a:t>
            </a:r>
            <a:r>
              <a:rPr lang="sv-SE" dirty="0" err="1"/>
              <a:t>Arthroplasty</a:t>
            </a:r>
            <a:r>
              <a:rPr lang="sv-SE" dirty="0"/>
              <a:t> Register (</a:t>
            </a:r>
            <a:r>
              <a:rPr lang="sv-SE" dirty="0" err="1"/>
              <a:t>Secondary</a:t>
            </a:r>
            <a:r>
              <a:rPr lang="sv-SE" dirty="0"/>
              <a:t> </a:t>
            </a:r>
            <a:r>
              <a:rPr lang="sv-SE" dirty="0" err="1"/>
              <a:t>treatment</a:t>
            </a:r>
            <a:r>
              <a:rPr lang="sv-SE" dirty="0"/>
              <a:t> 	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arthroplasty</a:t>
            </a:r>
            <a:r>
              <a:rPr lang="sv-SE" dirty="0"/>
              <a:t>)</a:t>
            </a:r>
          </a:p>
          <a:p>
            <a:pPr marL="457200" lvl="1" indent="0">
              <a:buNone/>
            </a:pPr>
            <a:r>
              <a:rPr lang="sv-SE" dirty="0"/>
              <a:t>	National Patient Register (</a:t>
            </a:r>
            <a:r>
              <a:rPr lang="sv-SE" dirty="0" err="1"/>
              <a:t>Comorbidity</a:t>
            </a:r>
            <a:r>
              <a:rPr lang="sv-SE" dirty="0"/>
              <a:t>)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dirty="0" err="1"/>
              <a:t>Statistical</a:t>
            </a:r>
            <a:r>
              <a:rPr lang="sv-SE" dirty="0"/>
              <a:t> </a:t>
            </a:r>
            <a:r>
              <a:rPr lang="sv-SE" dirty="0" err="1"/>
              <a:t>analysis</a:t>
            </a:r>
            <a:endParaRPr lang="sv-SE" dirty="0"/>
          </a:p>
          <a:p>
            <a:pPr marL="457200" lvl="1" indent="0">
              <a:buNone/>
            </a:pPr>
            <a:r>
              <a:rPr lang="sv-SE" dirty="0"/>
              <a:t>Reoperation </a:t>
            </a:r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 (</a:t>
            </a:r>
            <a:r>
              <a:rPr lang="sv-SE" dirty="0" err="1"/>
              <a:t>Restricted</a:t>
            </a:r>
            <a:r>
              <a:rPr lang="sv-SE" dirty="0"/>
              <a:t> </a:t>
            </a:r>
            <a:r>
              <a:rPr lang="sv-SE" dirty="0" err="1"/>
              <a:t>Mean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 </a:t>
            </a:r>
            <a:r>
              <a:rPr lang="sv-SE" dirty="0" err="1"/>
              <a:t>Time</a:t>
            </a:r>
            <a:r>
              <a:rPr lang="sv-SE" dirty="0"/>
              <a:t>)</a:t>
            </a:r>
          </a:p>
          <a:p>
            <a:pPr marL="457200" lvl="1" indent="0">
              <a:buNone/>
            </a:pPr>
            <a:r>
              <a:rPr lang="sv-SE" dirty="0"/>
              <a:t>	</a:t>
            </a:r>
            <a:r>
              <a:rPr lang="sv-SE" dirty="0" err="1"/>
              <a:t>Adjusted</a:t>
            </a:r>
            <a:r>
              <a:rPr lang="sv-SE" dirty="0"/>
              <a:t> for Age, Sex and </a:t>
            </a:r>
            <a:r>
              <a:rPr lang="sv-SE" dirty="0" err="1"/>
              <a:t>Comorbidity</a:t>
            </a:r>
            <a:endParaRPr lang="sv-SE" dirty="0"/>
          </a:p>
          <a:p>
            <a:pPr marL="457200" lvl="1" indent="0">
              <a:buNone/>
            </a:pPr>
            <a:r>
              <a:rPr lang="sv-SE" dirty="0" err="1"/>
              <a:t>Cumulative</a:t>
            </a:r>
            <a:r>
              <a:rPr lang="sv-SE" dirty="0"/>
              <a:t> event rates (Kaplan-Meier </a:t>
            </a:r>
            <a:r>
              <a:rPr lang="sv-SE" dirty="0" err="1"/>
              <a:t>plots</a:t>
            </a:r>
            <a:r>
              <a:rPr lang="sv-SE" dirty="0"/>
              <a:t>)</a:t>
            </a:r>
          </a:p>
          <a:p>
            <a:endParaRPr lang="sv-SE" dirty="0"/>
          </a:p>
          <a:p>
            <a:pPr lvl="1"/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05D66F08-2DA5-2FB4-3B0C-87FD0B6429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" r="42947"/>
          <a:stretch/>
        </p:blipFill>
        <p:spPr>
          <a:xfrm>
            <a:off x="7651376" y="1026811"/>
            <a:ext cx="4330404" cy="48043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05D787CB-4171-B4B4-B81E-6F087C47D6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15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529712-7314-E8C3-EBB2-8A2766555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Characterstics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study</a:t>
            </a:r>
            <a:r>
              <a:rPr lang="sv-SE" dirty="0"/>
              <a:t> population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D03B6EA-14E5-E0CF-9D0A-EBC72C3E88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825" y="1365070"/>
            <a:ext cx="7372350" cy="48484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5B70E64-805F-8D99-5181-2C7744E053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1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1FA8DB-B201-5A8F-C6F8-6FD2725CE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No </a:t>
            </a:r>
            <a:r>
              <a:rPr lang="sv-SE" dirty="0" err="1"/>
              <a:t>difference</a:t>
            </a:r>
            <a:r>
              <a:rPr lang="sv-SE" dirty="0"/>
              <a:t> in </a:t>
            </a:r>
            <a:br>
              <a:rPr lang="sv-SE" dirty="0"/>
            </a:br>
            <a:r>
              <a:rPr lang="sv-SE" dirty="0"/>
              <a:t>Reoperation </a:t>
            </a:r>
            <a:r>
              <a:rPr lang="sv-SE" dirty="0" err="1"/>
              <a:t>free</a:t>
            </a:r>
            <a:r>
              <a:rPr lang="sv-SE" dirty="0"/>
              <a:t> </a:t>
            </a:r>
            <a:r>
              <a:rPr lang="sv-SE" dirty="0" err="1"/>
              <a:t>survival</a:t>
            </a:r>
            <a:r>
              <a:rPr lang="sv-SE" dirty="0"/>
              <a:t> </a:t>
            </a:r>
            <a:r>
              <a:rPr lang="sv-SE" dirty="0" err="1"/>
              <a:t>up</a:t>
            </a:r>
            <a:r>
              <a:rPr lang="sv-SE" dirty="0"/>
              <a:t> to 1 </a:t>
            </a:r>
            <a:r>
              <a:rPr lang="sv-SE" dirty="0" err="1"/>
              <a:t>year</a:t>
            </a:r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685C3FE-4053-09AB-A7A0-B8769D5732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703" y="1851103"/>
            <a:ext cx="4213522" cy="4213522"/>
          </a:xfrm>
          <a:ln>
            <a:solidFill>
              <a:schemeClr val="tx1"/>
            </a:solidFill>
          </a:ln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74D57FE-44EB-0A42-7DB5-EA5E360584E6}"/>
              </a:ext>
            </a:extLst>
          </p:cNvPr>
          <p:cNvSpPr txBox="1"/>
          <p:nvPr/>
        </p:nvSpPr>
        <p:spPr>
          <a:xfrm>
            <a:off x="6096000" y="2408663"/>
            <a:ext cx="49845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At 1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8.4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(95% CI -8 – 25)</a:t>
            </a:r>
          </a:p>
          <a:p>
            <a:pPr lvl="1"/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adjusted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for age, sex and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comorbidity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6.7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(95% CI -9 – 22)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544BF129-3215-CB2C-9200-DA3847679481}"/>
              </a:ext>
            </a:extLst>
          </p:cNvPr>
          <p:cNvSpPr/>
          <p:nvPr/>
        </p:nvSpPr>
        <p:spPr>
          <a:xfrm>
            <a:off x="4667216" y="1851102"/>
            <a:ext cx="483009" cy="5575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BC05B92-8AB0-A4AA-16F4-4631C80844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08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37A9D6-5452-A802-E78A-119633395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Cumulative</a:t>
            </a:r>
            <a:r>
              <a:rPr lang="sv-SE" dirty="0"/>
              <a:t> </a:t>
            </a:r>
            <a:r>
              <a:rPr lang="sv-SE" dirty="0" err="1"/>
              <a:t>mortality</a:t>
            </a:r>
            <a:r>
              <a:rPr lang="sv-SE" dirty="0"/>
              <a:t> and reoperation rates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7F247ABB-4AFE-168A-80EC-06005D612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64824" y="1318819"/>
            <a:ext cx="4788976" cy="4788976"/>
          </a:xfrm>
          <a:ln>
            <a:solidFill>
              <a:schemeClr val="tx1"/>
            </a:solidFill>
          </a:ln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BA5F84A5-98C6-772C-3D97-80F0CCF92F6C}"/>
              </a:ext>
            </a:extLst>
          </p:cNvPr>
          <p:cNvSpPr txBox="1"/>
          <p:nvPr/>
        </p:nvSpPr>
        <p:spPr>
          <a:xfrm>
            <a:off x="1138157" y="2151727"/>
            <a:ext cx="44890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composite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variable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IF vs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Arthroplasty</a:t>
            </a:r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 at 1 </a:t>
            </a:r>
            <a:r>
              <a:rPr lang="sv-SE" sz="2000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32.4% vs 32.1%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8B1873D-979E-4608-C824-6B4CFCC8F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538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37A9D6-5452-A802-E78A-119633395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Cumulative</a:t>
            </a:r>
            <a:r>
              <a:rPr lang="sv-SE" dirty="0"/>
              <a:t> </a:t>
            </a:r>
            <a:r>
              <a:rPr lang="sv-SE" dirty="0" err="1"/>
              <a:t>mortality</a:t>
            </a:r>
            <a:r>
              <a:rPr lang="sv-SE" dirty="0"/>
              <a:t> and reoperation rates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62B4B0DD-3C92-6511-918C-F208984586A9}"/>
              </a:ext>
            </a:extLst>
          </p:cNvPr>
          <p:cNvSpPr txBox="1"/>
          <p:nvPr/>
        </p:nvSpPr>
        <p:spPr>
          <a:xfrm>
            <a:off x="4717071" y="1940342"/>
            <a:ext cx="41380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ORIF vs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arthroplasty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2.4% vs 4.9%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  <a:endParaRPr lang="sv-S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26.3% vs 30.8%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sv-S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sv-SE" sz="2000" b="1" dirty="0">
                <a:latin typeface="Arial" panose="020B0604020202020204" pitchFamily="34" charset="0"/>
                <a:cs typeface="Arial" panose="020B0604020202020204" pitchFamily="34" charset="0"/>
              </a:rPr>
              <a:t> Reoperation</a:t>
            </a:r>
          </a:p>
          <a:p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	7.1% vs 2.3%</a:t>
            </a:r>
          </a:p>
          <a:p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06F3425-B3FA-59E6-DBF4-36B5B073B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82" y="6304444"/>
            <a:ext cx="1914858" cy="47713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25FBB405-A567-E960-D668-93E2974F4D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88" y="1701198"/>
            <a:ext cx="4263941" cy="426394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AF10139-36B2-B1FE-A71F-9A520A86D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7902" y="1701198"/>
            <a:ext cx="4263941" cy="426394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0D2CA9C1-D5B2-10BD-DCDB-83DB5151BBFF}"/>
              </a:ext>
            </a:extLst>
          </p:cNvPr>
          <p:cNvSpPr txBox="1"/>
          <p:nvPr/>
        </p:nvSpPr>
        <p:spPr>
          <a:xfrm>
            <a:off x="1929914" y="1686185"/>
            <a:ext cx="145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Mortality</a:t>
            </a: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AA5160C6-8F31-3A6B-35EE-3DF588F91CD5}"/>
              </a:ext>
            </a:extLst>
          </p:cNvPr>
          <p:cNvSpPr txBox="1"/>
          <p:nvPr/>
        </p:nvSpPr>
        <p:spPr>
          <a:xfrm>
            <a:off x="9249596" y="1650088"/>
            <a:ext cx="1452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Reoperation</a:t>
            </a:r>
          </a:p>
        </p:txBody>
      </p:sp>
    </p:spTree>
    <p:extLst>
      <p:ext uri="{BB962C8B-B14F-4D97-AF65-F5344CB8AC3E}">
        <p14:creationId xmlns:p14="http://schemas.microsoft.com/office/powerpoint/2010/main" val="42545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mall_ru_u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1957</TotalTime>
  <Words>491</Words>
  <Application>Microsoft Macintosh PowerPoint</Application>
  <PresentationFormat>Bredbild</PresentationFormat>
  <Paragraphs>95</Paragraphs>
  <Slides>11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Calibri</vt:lpstr>
      <vt:lpstr>mall_ru_uu</vt:lpstr>
      <vt:lpstr>Hip Screws Or Hip Replacement For Undisplaced Femoral Neck Fractures In The Elderly   An Observational Register Study Of 3,909 Patients </vt:lpstr>
      <vt:lpstr>Undisplaced femoral neck fractures</vt:lpstr>
      <vt:lpstr>Change in treatment?</vt:lpstr>
      <vt:lpstr>Aims</vt:lpstr>
      <vt:lpstr>Patients and methods</vt:lpstr>
      <vt:lpstr>Characterstics of study population</vt:lpstr>
      <vt:lpstr>No difference in  Reoperation free survival up to 1 year</vt:lpstr>
      <vt:lpstr>Cumulative mortality and reoperation rates</vt:lpstr>
      <vt:lpstr>Cumulative mortality and reoperation rates</vt:lpstr>
      <vt:lpstr>Discussion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Svensson</dc:creator>
  <cp:lastModifiedBy>Olof Wolf</cp:lastModifiedBy>
  <cp:revision>61</cp:revision>
  <dcterms:created xsi:type="dcterms:W3CDTF">2020-09-01T10:48:09Z</dcterms:created>
  <dcterms:modified xsi:type="dcterms:W3CDTF">2023-05-24T07:38:09Z</dcterms:modified>
</cp:coreProperties>
</file>